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8" r:id="rId4"/>
    <p:sldId id="288" r:id="rId5"/>
    <p:sldId id="289" r:id="rId6"/>
    <p:sldId id="290" r:id="rId7"/>
    <p:sldId id="29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overlap val="100"/>
        <c:axId val="43859968"/>
        <c:axId val="43861504"/>
      </c:barChart>
      <c:catAx>
        <c:axId val="43859968"/>
        <c:scaling>
          <c:orientation val="minMax"/>
        </c:scaling>
        <c:axPos val="b"/>
        <c:numFmt formatCode="General" sourceLinked="1"/>
        <c:tickLblPos val="nextTo"/>
        <c:crossAx val="43861504"/>
        <c:crosses val="autoZero"/>
        <c:auto val="1"/>
        <c:lblAlgn val="ctr"/>
        <c:lblOffset val="100"/>
      </c:catAx>
      <c:valAx>
        <c:axId val="43861504"/>
        <c:scaling>
          <c:orientation val="minMax"/>
        </c:scaling>
        <c:axPos val="l"/>
        <c:majorGridlines/>
        <c:numFmt formatCode="General" sourceLinked="1"/>
        <c:tickLblPos val="nextTo"/>
        <c:crossAx val="4385996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'[Диаграмма в Microsoft Office PowerPoint]Лист1'!$C$1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'[Диаграмма в Microsoft Office PowerPoint]Лист1'!$A$2:$B$6</c:f>
              <c:strCache>
                <c:ptCount val="5"/>
                <c:pt idx="0">
                  <c:v>18-29 лет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50-59 лет</c:v>
                </c:pt>
                <c:pt idx="4">
                  <c:v>60-69 лет</c:v>
                </c:pt>
              </c:strCache>
            </c:strRef>
          </c:cat>
          <c:val>
            <c:numRef>
              <c:f>'[Диаграмма в Microsoft Office PowerPoint]Лист1'!$C$2:$C$6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17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'[Диаграмма в Microsoft Office PowerPoint]Лист1'!$A$2:$B$6</c:f>
              <c:strCache>
                <c:ptCount val="5"/>
                <c:pt idx="0">
                  <c:v>18-29 лет</c:v>
                </c:pt>
                <c:pt idx="1">
                  <c:v>30-39 лет</c:v>
                </c:pt>
                <c:pt idx="2">
                  <c:v>40-49 лет</c:v>
                </c:pt>
                <c:pt idx="3">
                  <c:v>50-59 лет</c:v>
                </c:pt>
                <c:pt idx="4">
                  <c:v>60-69 лет</c:v>
                </c:pt>
              </c:strCache>
            </c:strRef>
          </c:cat>
          <c:val>
            <c:numRef>
              <c:f>'[Диаграмма в Microsoft Office PowerPoint]Лист1'!$D$2:$D$6</c:f>
              <c:numCache>
                <c:formatCode>General</c:formatCode>
                <c:ptCount val="5"/>
              </c:numCache>
            </c:numRef>
          </c:val>
        </c:ser>
        <c:overlap val="100"/>
        <c:axId val="56421376"/>
        <c:axId val="56423168"/>
      </c:barChart>
      <c:catAx>
        <c:axId val="56421376"/>
        <c:scaling>
          <c:orientation val="minMax"/>
        </c:scaling>
        <c:axPos val="b"/>
        <c:tickLblPos val="nextTo"/>
        <c:crossAx val="56423168"/>
        <c:crosses val="autoZero"/>
        <c:auto val="1"/>
        <c:lblAlgn val="ctr"/>
        <c:lblOffset val="100"/>
      </c:catAx>
      <c:valAx>
        <c:axId val="56423168"/>
        <c:scaling>
          <c:orientation val="minMax"/>
        </c:scaling>
        <c:axPos val="l"/>
        <c:majorGridlines/>
        <c:numFmt formatCode="General" sourceLinked="1"/>
        <c:tickLblPos val="nextTo"/>
        <c:crossAx val="5642137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дим\Desktop\Спорт презентация\Bankoboev.Ru_belo_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40059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+mn-lt"/>
              </a:rPr>
              <a:t>Опыт работы </a:t>
            </a:r>
            <a:br>
              <a:rPr lang="ru-RU" b="1" i="1" dirty="0" smtClean="0">
                <a:latin typeface="+mn-lt"/>
              </a:rPr>
            </a:br>
            <a:r>
              <a:rPr lang="ru-RU" b="1" i="1" dirty="0" smtClean="0">
                <a:latin typeface="+mn-lt"/>
              </a:rPr>
              <a:t>по развитию физической культуры и спорта в муниципальном образовании «Советский муниципальный район»</a:t>
            </a:r>
            <a:endParaRPr lang="ru-RU" b="1" i="1" dirty="0">
              <a:latin typeface="+mn-lt"/>
            </a:endParaRPr>
          </a:p>
        </p:txBody>
      </p:sp>
      <p:pic>
        <p:nvPicPr>
          <p:cNvPr id="1029" name="Picture 5" descr="C:\Users\Вадим\Desktop\Спорт презентация\4933d6cc246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92" y="4774094"/>
            <a:ext cx="9025308" cy="2083906"/>
          </a:xfrm>
          <a:prstGeom prst="rect">
            <a:avLst/>
          </a:prstGeom>
          <a:noFill/>
        </p:spPr>
      </p:pic>
      <p:pic>
        <p:nvPicPr>
          <p:cNvPr id="1027" name="Picture 3" descr="C:\Users\Вадим\Desktop\Спорт презентация\ku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2909890"/>
            <a:ext cx="3424025" cy="3948110"/>
          </a:xfrm>
          <a:prstGeom prst="rect">
            <a:avLst/>
          </a:prstGeom>
          <a:noFill/>
        </p:spPr>
      </p:pic>
      <p:pic>
        <p:nvPicPr>
          <p:cNvPr id="1028" name="Picture 4" descr="C:\Users\Вадим\Desktop\Спорт презентация\0_87ef4_7b19695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5214950"/>
            <a:ext cx="1444634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дим\Desktop\Спорт презентация\Bankoboev.Ru_belo_golubye_polo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Users\Вадим\Desktop\Спорт презентация\медали.png"/>
          <p:cNvPicPr>
            <a:picLocks noChangeAspect="1" noChangeArrowheads="1"/>
          </p:cNvPicPr>
          <p:nvPr/>
        </p:nvPicPr>
        <p:blipFill>
          <a:blip r:embed="rId3" cstate="print">
            <a:lum bright="42000" contrast="-54000"/>
          </a:blip>
          <a:srcRect/>
          <a:stretch>
            <a:fillRect/>
          </a:stretch>
        </p:blipFill>
        <p:spPr bwMode="auto">
          <a:xfrm>
            <a:off x="7055769" y="-27384"/>
            <a:ext cx="2051719" cy="3185565"/>
          </a:xfrm>
          <a:prstGeom prst="rect">
            <a:avLst/>
          </a:prstGeom>
          <a:noFill/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Сотрудничество сектора физической культуры и спорта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79512" y="2060848"/>
            <a:ext cx="1337251" cy="656183"/>
          </a:xfrm>
          <a:prstGeom prst="wedgeRectCallout">
            <a:avLst>
              <a:gd name="adj1" fmla="val 78356"/>
              <a:gd name="adj2" fmla="val -1354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ЦРФКС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123728" y="1988840"/>
            <a:ext cx="1337251" cy="656183"/>
          </a:xfrm>
          <a:prstGeom prst="wedgeRectCallout">
            <a:avLst>
              <a:gd name="adj1" fmla="val 40748"/>
              <a:gd name="adj2" fmla="val -1284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ДДТ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7504" y="3284984"/>
            <a:ext cx="2304256" cy="1008112"/>
          </a:xfrm>
          <a:prstGeom prst="wedgeRectCallout">
            <a:avLst>
              <a:gd name="adj1" fmla="val 43764"/>
              <a:gd name="adj2" fmla="val -22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C00000"/>
                </a:solidFill>
              </a:rPr>
              <a:t>Валантеры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67197" y="1988840"/>
            <a:ext cx="1769299" cy="656183"/>
          </a:xfrm>
          <a:prstGeom prst="wedgeRectCallout">
            <a:avLst>
              <a:gd name="adj1" fmla="val -68339"/>
              <a:gd name="adj2" fmla="val -1539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ДОСААФ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746917" y="1988840"/>
            <a:ext cx="1985323" cy="656183"/>
          </a:xfrm>
          <a:prstGeom prst="wedgeRectCallout">
            <a:avLst>
              <a:gd name="adj1" fmla="val -31385"/>
              <a:gd name="adj2" fmla="val -1330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Военкомат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1043608" y="4581128"/>
            <a:ext cx="2129339" cy="1008112"/>
          </a:xfrm>
          <a:prstGeom prst="wedgeRectCallout">
            <a:avLst>
              <a:gd name="adj1" fmla="val 64929"/>
              <a:gd name="adj2" fmla="val -3542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Учителя физкультуры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355976" y="4725144"/>
            <a:ext cx="2736304" cy="864096"/>
          </a:xfrm>
          <a:prstGeom prst="wedgeRectCallout">
            <a:avLst>
              <a:gd name="adj1" fmla="val -44210"/>
              <a:gd name="adj2" fmla="val -4346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Руководители организаций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076056" y="3356992"/>
            <a:ext cx="3168352" cy="864096"/>
          </a:xfrm>
          <a:prstGeom prst="wedgeRectCallout">
            <a:avLst>
              <a:gd name="adj1" fmla="val 2398"/>
              <a:gd name="adj2" fmla="val -28122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Индивидуальные предприниматели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1" name="Picture 3" descr="C:\Users\Вадим\Desktop\Спорт презентация\kub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147742"/>
            <a:ext cx="3168352" cy="3653303"/>
          </a:xfrm>
          <a:prstGeom prst="rect">
            <a:avLst/>
          </a:prstGeom>
          <a:noFill/>
        </p:spPr>
      </p:pic>
      <p:sp>
        <p:nvSpPr>
          <p:cNvPr id="23" name="Прямоугольная выноска 22"/>
          <p:cNvSpPr/>
          <p:nvPr/>
        </p:nvSpPr>
        <p:spPr>
          <a:xfrm>
            <a:off x="3923928" y="5805264"/>
            <a:ext cx="1800201" cy="864096"/>
          </a:xfrm>
          <a:prstGeom prst="wedgeRectCallout">
            <a:avLst>
              <a:gd name="adj1" fmla="val -43830"/>
              <a:gd name="adj2" fmla="val -5422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Ветераны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2051720" y="5733256"/>
            <a:ext cx="1647800" cy="999728"/>
          </a:xfrm>
          <a:prstGeom prst="wedgeRectCallout">
            <a:avLst>
              <a:gd name="adj1" fmla="val 64794"/>
              <a:gd name="adj2" fmla="val -4699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ФОК «Звезда»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адим\Desktop\Спорт презентация\4933d6cc2462 - копия.png"/>
          <p:cNvPicPr>
            <a:picLocks noChangeAspect="1" noChangeArrowheads="1"/>
          </p:cNvPicPr>
          <p:nvPr/>
        </p:nvPicPr>
        <p:blipFill>
          <a:blip r:embed="rId2" cstate="print">
            <a:lum bright="46000" contrast="-64000"/>
          </a:blip>
          <a:srcRect/>
          <a:stretch>
            <a:fillRect/>
          </a:stretch>
        </p:blipFill>
        <p:spPr bwMode="auto">
          <a:xfrm>
            <a:off x="118692" y="4774094"/>
            <a:ext cx="9025308" cy="2083906"/>
          </a:xfrm>
          <a:prstGeom prst="rect">
            <a:avLst/>
          </a:prstGeom>
          <a:noFill/>
        </p:spPr>
      </p:pic>
      <p:pic>
        <p:nvPicPr>
          <p:cNvPr id="1027" name="Picture 3" descr="C:\Users\Вадим\Desktop\Спорт презентация\kubok.png"/>
          <p:cNvPicPr>
            <a:picLocks noChangeAspect="1" noChangeArrowheads="1"/>
          </p:cNvPicPr>
          <p:nvPr/>
        </p:nvPicPr>
        <p:blipFill>
          <a:blip r:embed="rId3" cstate="print">
            <a:lum bright="44000" contrast="-21000"/>
          </a:blip>
          <a:srcRect/>
          <a:stretch>
            <a:fillRect/>
          </a:stretch>
        </p:blipFill>
        <p:spPr bwMode="auto">
          <a:xfrm>
            <a:off x="-142908" y="2909890"/>
            <a:ext cx="3424025" cy="3948110"/>
          </a:xfrm>
          <a:prstGeom prst="rect">
            <a:avLst/>
          </a:prstGeom>
          <a:noFill/>
        </p:spPr>
      </p:pic>
      <p:pic>
        <p:nvPicPr>
          <p:cNvPr id="1028" name="Picture 4" descr="C:\Users\Вадим\Desktop\Спорт презентация\0_87ef4_7b19695_orig.png"/>
          <p:cNvPicPr>
            <a:picLocks noChangeAspect="1" noChangeArrowheads="1"/>
          </p:cNvPicPr>
          <p:nvPr/>
        </p:nvPicPr>
        <p:blipFill>
          <a:blip r:embed="rId4" cstate="print">
            <a:lum bright="45000" contrast="-23000"/>
          </a:blip>
          <a:srcRect/>
          <a:stretch>
            <a:fillRect/>
          </a:stretch>
        </p:blipFill>
        <p:spPr bwMode="auto">
          <a:xfrm>
            <a:off x="7072330" y="5214950"/>
            <a:ext cx="1444634" cy="1428736"/>
          </a:xfrm>
          <a:prstGeom prst="rect">
            <a:avLst/>
          </a:prstGeom>
          <a:noFill/>
        </p:spPr>
      </p:pic>
      <p:graphicFrame>
        <p:nvGraphicFramePr>
          <p:cNvPr id="20" name="Содержимое 1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Учителя физкультуры и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тренерско-преподавательский состав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-36512" y="-27384"/>
            <a:ext cx="9144000" cy="6858000"/>
            <a:chOff x="0" y="0"/>
            <a:chExt cx="9144000" cy="6858000"/>
          </a:xfrm>
        </p:grpSpPr>
        <p:pic>
          <p:nvPicPr>
            <p:cNvPr id="16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7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7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sp>
        <p:nvSpPr>
          <p:cNvPr id="18" name="Заголовок 5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Обеспеченность кадрами в сфере физической культуры и спорта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1556792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Отдел по молодежной политике, ФКС и Т- 3</a:t>
            </a:r>
            <a:endParaRPr lang="ru-RU" sz="2600" dirty="0" smtClean="0"/>
          </a:p>
          <a:p>
            <a:r>
              <a:rPr lang="ru-RU" sz="2600" dirty="0" smtClean="0"/>
              <a:t>ЦРФКС- </a:t>
            </a:r>
            <a:r>
              <a:rPr lang="ru-RU" sz="2600" dirty="0" smtClean="0"/>
              <a:t>8 человек, из них 4 тренера-преподавателя</a:t>
            </a:r>
          </a:p>
          <a:p>
            <a:r>
              <a:rPr lang="ru-RU" sz="2600" dirty="0" smtClean="0"/>
              <a:t>Учителей физической культуры-  </a:t>
            </a:r>
            <a:r>
              <a:rPr lang="ru-RU" sz="2600" dirty="0" smtClean="0"/>
              <a:t>15</a:t>
            </a:r>
            <a:endParaRPr lang="ru-RU" sz="2600" dirty="0" smtClean="0"/>
          </a:p>
          <a:p>
            <a:r>
              <a:rPr lang="ru-RU" sz="2600" dirty="0" smtClean="0"/>
              <a:t>ФОК «Звезда»- 5</a:t>
            </a:r>
          </a:p>
          <a:p>
            <a:r>
              <a:rPr lang="ru-RU" sz="2600" dirty="0" smtClean="0"/>
              <a:t>Средний возраст работников </a:t>
            </a:r>
            <a:r>
              <a:rPr lang="ru-RU" sz="2600" dirty="0" smtClean="0"/>
              <a:t>53,9 </a:t>
            </a:r>
            <a:r>
              <a:rPr lang="ru-RU" sz="2600" dirty="0" smtClean="0"/>
              <a:t>лет</a:t>
            </a:r>
            <a:endParaRPr lang="ru-RU" sz="2600" dirty="0"/>
          </a:p>
        </p:txBody>
      </p:sp>
      <p:graphicFrame>
        <p:nvGraphicFramePr>
          <p:cNvPr id="22" name="Диаграмма 21"/>
          <p:cNvGraphicFramePr/>
          <p:nvPr/>
        </p:nvGraphicFramePr>
        <p:xfrm>
          <a:off x="2051720" y="37170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36512" y="-27384"/>
            <a:ext cx="9144000" cy="6858000"/>
            <a:chOff x="0" y="0"/>
            <a:chExt cx="9144000" cy="6858000"/>
          </a:xfrm>
        </p:grpSpPr>
        <p:pic>
          <p:nvPicPr>
            <p:cNvPr id="5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3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457200" y="0"/>
            <a:ext cx="8291264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Спортсооружения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2050" name="Picture 2" descr="D:\Спорткомитет\Спортсооружения ФОТО\Спорт сооружения 23.04.2010 ФОТО\IMG_7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93096"/>
            <a:ext cx="2304256" cy="1728247"/>
          </a:xfrm>
          <a:prstGeom prst="rect">
            <a:avLst/>
          </a:prstGeom>
          <a:noFill/>
        </p:spPr>
      </p:pic>
      <p:pic>
        <p:nvPicPr>
          <p:cNvPr id="2051" name="Picture 3" descr="D:\Спорткомитет\Спортсооружения ФОТО\Спорт сооружения 23.04.2010 ФОТО\IMG_72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13176"/>
            <a:ext cx="2160240" cy="1620180"/>
          </a:xfrm>
          <a:prstGeom prst="rect">
            <a:avLst/>
          </a:prstGeom>
          <a:noFill/>
        </p:spPr>
      </p:pic>
      <p:pic>
        <p:nvPicPr>
          <p:cNvPr id="2052" name="Picture 4" descr="D:\Спорткомитет\Спортсооружения ФОТО\Спорт сооружения 23.04.2010 ФОТО\IMG_7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4763" y="4221088"/>
            <a:ext cx="2171733" cy="1628800"/>
          </a:xfrm>
          <a:prstGeom prst="rect">
            <a:avLst/>
          </a:prstGeom>
          <a:noFill/>
        </p:spPr>
      </p:pic>
      <p:pic>
        <p:nvPicPr>
          <p:cNvPr id="2054" name="Picture 6" descr="D:\Спорткомитет\Спортсооружения ФОТО\Спорт сооружения 23.04.2010 ФОТО\IMG_72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013176"/>
            <a:ext cx="2160240" cy="16201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5536" y="1196752"/>
            <a:ext cx="8424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600" dirty="0" smtClean="0"/>
              <a:t>104 спортивных сооружений, </a:t>
            </a:r>
            <a:r>
              <a:rPr lang="ru-RU" sz="2600" dirty="0" smtClean="0"/>
              <a:t>из них</a:t>
            </a:r>
          </a:p>
          <a:p>
            <a:pPr marL="514350" indent="-514350"/>
            <a:r>
              <a:rPr lang="ru-RU" sz="2600" dirty="0" smtClean="0"/>
              <a:t> плоскостных сооружений – </a:t>
            </a:r>
            <a:r>
              <a:rPr lang="ru-RU" sz="2600" dirty="0" smtClean="0"/>
              <a:t>61</a:t>
            </a:r>
            <a:endParaRPr lang="ru-RU" sz="2600" dirty="0" smtClean="0"/>
          </a:p>
          <a:p>
            <a:pPr marL="514350" indent="-514350"/>
            <a:r>
              <a:rPr lang="ru-RU" sz="2600" dirty="0" smtClean="0"/>
              <a:t> спортивных залов – 24</a:t>
            </a:r>
          </a:p>
          <a:p>
            <a:pPr marL="514350" indent="-514350"/>
            <a:r>
              <a:rPr lang="ru-RU" sz="2600" dirty="0" smtClean="0"/>
              <a:t> лыжных баз – </a:t>
            </a:r>
            <a:r>
              <a:rPr lang="ru-RU" sz="2600" dirty="0" smtClean="0"/>
              <a:t>9</a:t>
            </a:r>
            <a:endParaRPr lang="ru-RU" sz="2600" dirty="0" smtClean="0"/>
          </a:p>
          <a:p>
            <a:pPr marL="514350" indent="-514350"/>
            <a:r>
              <a:rPr lang="ru-RU" sz="2600" dirty="0" smtClean="0"/>
              <a:t> сооружений для стрелковых видов спорта – </a:t>
            </a:r>
            <a:r>
              <a:rPr lang="ru-RU" sz="2600" dirty="0" smtClean="0"/>
              <a:t>9</a:t>
            </a:r>
            <a:endParaRPr lang="ru-RU" sz="2600" dirty="0" smtClean="0"/>
          </a:p>
          <a:p>
            <a:pPr marL="514350" indent="-514350"/>
            <a:r>
              <a:rPr lang="ru-RU" sz="2600" dirty="0" smtClean="0"/>
              <a:t>борцовских залов - 1</a:t>
            </a:r>
          </a:p>
          <a:p>
            <a:pPr marL="514350" indent="-514350"/>
            <a:r>
              <a:rPr lang="ru-RU" sz="2600" dirty="0" smtClean="0"/>
              <a:t> физкультурно-оздоровительных комплексов -1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8229600" cy="4525963"/>
            <a:chOff x="0" y="0"/>
            <a:chExt cx="9144000" cy="6858000"/>
          </a:xfrm>
        </p:grpSpPr>
        <p:pic>
          <p:nvPicPr>
            <p:cNvPr id="5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3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grpSp>
        <p:nvGrpSpPr>
          <p:cNvPr id="7" name="Группа 6"/>
          <p:cNvGrpSpPr/>
          <p:nvPr/>
        </p:nvGrpSpPr>
        <p:grpSpPr>
          <a:xfrm>
            <a:off x="-36512" y="-27384"/>
            <a:ext cx="9144000" cy="6858000"/>
            <a:chOff x="0" y="0"/>
            <a:chExt cx="9144000" cy="6858000"/>
          </a:xfrm>
        </p:grpSpPr>
        <p:pic>
          <p:nvPicPr>
            <p:cNvPr id="8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9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4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sp>
        <p:nvSpPr>
          <p:cNvPr id="11" name="Заголовок 5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Физкультурно-оздоровительный комплекс «Звезда»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7" name="Picture 3" descr="D:\Фото\Открытие бассейна\IMG_60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81128"/>
            <a:ext cx="2496277" cy="1872208"/>
          </a:xfrm>
          <a:prstGeom prst="rect">
            <a:avLst/>
          </a:prstGeom>
          <a:noFill/>
        </p:spPr>
      </p:pic>
      <p:pic>
        <p:nvPicPr>
          <p:cNvPr id="1028" name="Picture 4" descr="D:\Фото\Открытие бассейна\IMG_6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97152"/>
            <a:ext cx="2496278" cy="1872208"/>
          </a:xfrm>
          <a:prstGeom prst="rect">
            <a:avLst/>
          </a:prstGeom>
          <a:noFill/>
        </p:spPr>
      </p:pic>
      <p:pic>
        <p:nvPicPr>
          <p:cNvPr id="1029" name="Picture 5" descr="D:\Фото\Открытие бассейна\IMG_60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8685" y="4572508"/>
            <a:ext cx="2507771" cy="1880828"/>
          </a:xfrm>
          <a:prstGeom prst="rect">
            <a:avLst/>
          </a:prstGeom>
          <a:noFill/>
        </p:spPr>
      </p:pic>
      <p:pic>
        <p:nvPicPr>
          <p:cNvPr id="1030" name="Picture 6" descr="D:\Фото\Открытие бассейна\IMG_608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011" y="2106234"/>
            <a:ext cx="2243741" cy="1682806"/>
          </a:xfrm>
          <a:prstGeom prst="rect">
            <a:avLst/>
          </a:prstGeom>
          <a:noFill/>
        </p:spPr>
      </p:pic>
      <p:pic>
        <p:nvPicPr>
          <p:cNvPr id="1031" name="Picture 7" descr="D:\Фото\Открытие бассейна\IMG_60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2060847"/>
            <a:ext cx="2304257" cy="1728193"/>
          </a:xfrm>
          <a:prstGeom prst="rect">
            <a:avLst/>
          </a:prstGeom>
          <a:noFill/>
        </p:spPr>
      </p:pic>
      <p:pic>
        <p:nvPicPr>
          <p:cNvPr id="1032" name="Picture 8" descr="D:\Спорткомитет\Спортсооружения ФОТО\Спорт сооружения 23.04.2010 ФОТО\IMG_727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7" y="1340768"/>
            <a:ext cx="2496277" cy="1872208"/>
          </a:xfrm>
          <a:prstGeom prst="rect">
            <a:avLst/>
          </a:prstGeom>
          <a:noFill/>
        </p:spPr>
      </p:pic>
      <p:pic>
        <p:nvPicPr>
          <p:cNvPr id="18" name="Picture 2" descr="D:\Фото\Открытие бассейна\IMG_03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2276872"/>
            <a:ext cx="3600400" cy="213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36512" y="-27384"/>
            <a:ext cx="9144000" cy="6858000"/>
            <a:chOff x="0" y="0"/>
            <a:chExt cx="9144000" cy="6858000"/>
          </a:xfrm>
        </p:grpSpPr>
        <p:pic>
          <p:nvPicPr>
            <p:cNvPr id="5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3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sp>
        <p:nvSpPr>
          <p:cNvPr id="7" name="Заголовок 5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Массовые спортивные мероприятия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4" name="Picture 2" descr="D:\Спорткомитет\фото\Лыжня России 2013 год\SDC14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1340768"/>
            <a:ext cx="2099725" cy="1574794"/>
          </a:xfrm>
          <a:prstGeom prst="rect">
            <a:avLst/>
          </a:prstGeom>
          <a:noFill/>
        </p:spPr>
      </p:pic>
      <p:pic>
        <p:nvPicPr>
          <p:cNvPr id="3075" name="Picture 3" descr="D:\Спорткомитет\фото\Лыжня России 2013 год\SDC15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2996952"/>
            <a:ext cx="2112235" cy="1584176"/>
          </a:xfrm>
          <a:prstGeom prst="rect">
            <a:avLst/>
          </a:prstGeom>
          <a:noFill/>
        </p:spPr>
      </p:pic>
      <p:pic>
        <p:nvPicPr>
          <p:cNvPr id="3076" name="Picture 4" descr="D:\Спорткомитет\фото\кросс-нации 2010\IMG_02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3741" y="1340768"/>
            <a:ext cx="2112235" cy="1584176"/>
          </a:xfrm>
          <a:prstGeom prst="rect">
            <a:avLst/>
          </a:prstGeom>
          <a:noFill/>
        </p:spPr>
      </p:pic>
      <p:pic>
        <p:nvPicPr>
          <p:cNvPr id="3077" name="Picture 5" descr="D:\Спорткомитет\фото\Охотничий биатлон в Кукмари и Лыжня России-2011 февраль 2011 года\Охотничий биатлон и Лыжня России-2011 февраль 2011 года (7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7601" y="2587240"/>
            <a:ext cx="1956191" cy="1129792"/>
          </a:xfrm>
          <a:prstGeom prst="rect">
            <a:avLst/>
          </a:prstGeom>
          <a:noFill/>
        </p:spPr>
      </p:pic>
      <p:pic>
        <p:nvPicPr>
          <p:cNvPr id="3078" name="Picture 6" descr="D:\Спорткомитет\фото\Охотничий биатлон в Кукмари и Лыжня России-2011 февраль 2011 года\Охотничий биатлон и Лыжня России-2011 февраль 2011 года (88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4005064"/>
            <a:ext cx="1924406" cy="1080120"/>
          </a:xfrm>
          <a:prstGeom prst="rect">
            <a:avLst/>
          </a:prstGeom>
          <a:noFill/>
        </p:spPr>
      </p:pic>
      <p:pic>
        <p:nvPicPr>
          <p:cNvPr id="3079" name="Picture 7" descr="D:\Спорткомитет\фото\Охотничий биатлон в Кукмари и Лыжня России-2011 февраль 2011 года\Охотничий биатлон и Лыжня России-2011 февраль 2011 года (105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5353822"/>
            <a:ext cx="1958959" cy="1099514"/>
          </a:xfrm>
          <a:prstGeom prst="rect">
            <a:avLst/>
          </a:prstGeom>
          <a:noFill/>
        </p:spPr>
      </p:pic>
      <p:pic>
        <p:nvPicPr>
          <p:cNvPr id="3080" name="Picture 8" descr="D:\Спорткомитет\фото\фото День физрука-2013\IMG_06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1340768"/>
            <a:ext cx="2376264" cy="1584176"/>
          </a:xfrm>
          <a:prstGeom prst="rect">
            <a:avLst/>
          </a:prstGeom>
          <a:noFill/>
        </p:spPr>
      </p:pic>
      <p:pic>
        <p:nvPicPr>
          <p:cNvPr id="3081" name="Picture 9" descr="D:\Спорткомитет\фото\фото День физрука-2013\IMG_09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63988" y="2996952"/>
            <a:ext cx="2376264" cy="1584176"/>
          </a:xfrm>
          <a:prstGeom prst="rect">
            <a:avLst/>
          </a:prstGeom>
          <a:noFill/>
        </p:spPr>
      </p:pic>
      <p:pic>
        <p:nvPicPr>
          <p:cNvPr id="3082" name="Picture 10" descr="D:\Спорткомитет\фото\фото День физрука-2013\IMG_095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484" y="4797152"/>
            <a:ext cx="2376264" cy="1584176"/>
          </a:xfrm>
          <a:prstGeom prst="rect">
            <a:avLst/>
          </a:prstGeom>
          <a:noFill/>
        </p:spPr>
      </p:pic>
      <p:pic>
        <p:nvPicPr>
          <p:cNvPr id="3083" name="Picture 11" descr="D:\Спорткомитет\фото\Лыжня России 2012\SDC1045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497" y="4815154"/>
            <a:ext cx="2088232" cy="1566174"/>
          </a:xfrm>
          <a:prstGeom prst="rect">
            <a:avLst/>
          </a:prstGeom>
          <a:noFill/>
        </p:spPr>
      </p:pic>
      <p:pic>
        <p:nvPicPr>
          <p:cNvPr id="3084" name="Picture 12" descr="D:\Фото\Кросс Нации-2011\DSC0688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67744" y="3189312"/>
            <a:ext cx="2087724" cy="1391816"/>
          </a:xfrm>
          <a:prstGeom prst="rect">
            <a:avLst/>
          </a:prstGeom>
          <a:noFill/>
        </p:spPr>
      </p:pic>
      <p:pic>
        <p:nvPicPr>
          <p:cNvPr id="3085" name="Picture 13" descr="D:\Фото\Кросс Нации-2011\DSC0688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67744" y="4917165"/>
            <a:ext cx="2088232" cy="139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27384"/>
            <a:ext cx="9144000" cy="6858000"/>
            <a:chOff x="0" y="0"/>
            <a:chExt cx="9144000" cy="6858000"/>
          </a:xfrm>
        </p:grpSpPr>
        <p:pic>
          <p:nvPicPr>
            <p:cNvPr id="5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3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899592" y="404664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052736"/>
            <a:ext cx="5832648" cy="3785652"/>
          </a:xfrm>
          <a:prstGeom prst="rect">
            <a:avLst/>
          </a:prstGeom>
          <a:noFill/>
          <a:ln w="0">
            <a:noFill/>
            <a:prstDash val="sysDot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Финансирование </a:t>
            </a:r>
            <a:r>
              <a:rPr lang="ru-RU" sz="4400" b="1" i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ФКиС</a:t>
            </a:r>
            <a:endParaRPr lang="ru-RU" sz="44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800" b="1" i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Проведение спортивных мероприятий- 62 тыс. рублей</a:t>
            </a:r>
          </a:p>
          <a:p>
            <a:pPr algn="ctr"/>
            <a:endParaRPr lang="ru-RU" sz="2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Приобретение спорт. оборудования- 1 тыс. рублей</a:t>
            </a:r>
          </a:p>
          <a:p>
            <a:pPr algn="ctr"/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0" y="-27384"/>
            <a:ext cx="9144000" cy="6858000"/>
            <a:chOff x="0" y="0"/>
            <a:chExt cx="9144000" cy="6858000"/>
          </a:xfrm>
        </p:grpSpPr>
        <p:pic>
          <p:nvPicPr>
            <p:cNvPr id="5" name="Picture 2" descr="C:\Users\Вадим\Desktop\Спорт презентация\Bankoboev.Ru_belo_golubye_poloski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6" name="Picture 5" descr="C:\Users\Вадим\Desktop\Спорт презентация\медали.png"/>
            <p:cNvPicPr>
              <a:picLocks noChangeAspect="1" noChangeArrowheads="1"/>
            </p:cNvPicPr>
            <p:nvPr/>
          </p:nvPicPr>
          <p:blipFill>
            <a:blip r:embed="rId3" cstate="print">
              <a:lum bright="42000" contrast="-54000"/>
            </a:blip>
            <a:srcRect/>
            <a:stretch>
              <a:fillRect/>
            </a:stretch>
          </p:blipFill>
          <p:spPr bwMode="auto">
            <a:xfrm>
              <a:off x="7092281" y="0"/>
              <a:ext cx="2051719" cy="3185565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899592" y="404664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8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052736"/>
            <a:ext cx="5832648" cy="4154984"/>
          </a:xfrm>
          <a:prstGeom prst="rect">
            <a:avLst/>
          </a:prstGeom>
          <a:noFill/>
          <a:ln w="0">
            <a:noFill/>
            <a:prstDash val="sysDot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5935B662651C543927DD1A898DA4693" ma:contentTypeVersion="2" ma:contentTypeDescription="Создание документа." ma:contentTypeScope="" ma:versionID="369bfec7b4205f5d50fa95858db00897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fe0207db-71e2-4115-865f-d651e014b1e1" targetNamespace="http://schemas.microsoft.com/office/2006/metadata/properties" ma:root="true" ma:fieldsID="2ef74d5a30bd029fa02066dc12697bd2" ns2:_="" ns3:_="" ns4:_="">
    <xsd:import namespace="57504d04-691e-4fc4-8f09-4f19fdbe90f6"/>
    <xsd:import namespace="6d7c22ec-c6a4-4777-88aa-bc3c76ac660e"/>
    <xsd:import namespace="fe0207db-71e2-4115-865f-d651e014b1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1f__x0430__x043f__x043a__x0430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07db-71e2-4115-865f-d651e014b1e1" elementFormDefault="qualified">
    <xsd:import namespace="http://schemas.microsoft.com/office/2006/documentManagement/types"/>
    <xsd:import namespace="http://schemas.microsoft.com/office/infopath/2007/PartnerControls"/>
    <xsd:element name="_x041f__x0430__x043f__x043a__x0430_" ma:index="12" ma:displayName="Папка" ma:default="Отчет по госзаданию 2019" ma:format="RadioButtons" ma:internalName="_x041f__x0430__x043f__x043a__x0430_">
      <xsd:simpleType>
        <xsd:restriction base="dms:Choice">
          <xsd:enumeration value="I. Госзадание 2016"/>
          <xsd:enumeration value="I. За 2016"/>
          <xsd:enumeration value="II. За 2015"/>
          <xsd:enumeration value="III. За 2014"/>
          <xsd:enumeration value="IV. За 2013"/>
          <xsd:enumeration value="V. За 2012"/>
          <xsd:enumeration value="Отчет по госзаданию 2020"/>
          <xsd:enumeration value="Отчет по госзаданию 2019"/>
          <xsd:enumeration value="Отчет по госзаданию 2018"/>
          <xsd:enumeration value="Госзадание 2020"/>
          <xsd:enumeration value="Госзадание 2019"/>
          <xsd:enumeration value="Госзадание 2018"/>
          <xsd:enumeration value="Госзадание 2017"/>
          <xsd:enumeration value="Госзадание 2015"/>
          <xsd:enumeration value="Госзадание 2014"/>
          <xsd:enumeration value="Госзадание 2013"/>
          <xsd:enumeration value="Госзадание 2012"/>
          <xsd:enumeration value="Показатели деятельности 2016"/>
          <xsd:enumeration value="Показатели деятельности 2017"/>
          <xsd:enumeration value="Отчеты по гос.программе 2016"/>
          <xsd:enumeration value="Отчеты по гос.программе 2017"/>
          <xsd:enumeration value="Отчеты по гос.программе 2018"/>
          <xsd:enumeration value="Отчеты по гос.программе 2019"/>
          <xsd:enumeration value="Отчеты по гос.программе 2020"/>
          <xsd:enumeration value="Сведения о средней заработной плате"/>
          <xsd:enumeration value="Отчеты муниципалитетов 2018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f__x0430__x043f__x043a__x0430_ xmlns="fe0207db-71e2-4115-865f-d651e014b1e1">Отчеты муниципалитетов 2018</_x041f__x0430__x043f__x043a__x0430_>
    <_dlc_DocId xmlns="57504d04-691e-4fc4-8f09-4f19fdbe90f6">XXJ7TYMEEKJ2-633-198</_dlc_DocId>
    <_x041e__x043f__x0438__x0441__x0430__x043d__x0438__x0435_ xmlns="6d7c22ec-c6a4-4777-88aa-bc3c76ac660e" xsi:nil="true"/>
    <_dlc_DocIdUrl xmlns="57504d04-691e-4fc4-8f09-4f19fdbe90f6">
      <Url>https://vip.gov.mari.ru/minsport/_layouts/DocIdRedir.aspx?ID=XXJ7TYMEEKJ2-633-198</Url>
      <Description>XXJ7TYMEEKJ2-633-198</Description>
    </_dlc_DocIdUrl>
  </documentManagement>
</p:properties>
</file>

<file path=customXml/itemProps1.xml><?xml version="1.0" encoding="utf-8"?>
<ds:datastoreItem xmlns:ds="http://schemas.openxmlformats.org/officeDocument/2006/customXml" ds:itemID="{C688D4D7-D6A8-4634-B470-16AB4A331E90}"/>
</file>

<file path=customXml/itemProps2.xml><?xml version="1.0" encoding="utf-8"?>
<ds:datastoreItem xmlns:ds="http://schemas.openxmlformats.org/officeDocument/2006/customXml" ds:itemID="{DE1AF12E-A4BC-4938-93BA-34124C992807}"/>
</file>

<file path=customXml/itemProps3.xml><?xml version="1.0" encoding="utf-8"?>
<ds:datastoreItem xmlns:ds="http://schemas.openxmlformats.org/officeDocument/2006/customXml" ds:itemID="{793EA19E-59CC-4C02-B32A-91C4D3A31F15}"/>
</file>

<file path=customXml/itemProps4.xml><?xml version="1.0" encoding="utf-8"?>
<ds:datastoreItem xmlns:ds="http://schemas.openxmlformats.org/officeDocument/2006/customXml" ds:itemID="{7BE4E20F-0C3F-488A-B309-ABCD96CF29F3}"/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133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Опыт работы  по развитию физической культуры и спорта в муниципальном образовании «Советский муниципальный район»</vt:lpstr>
      <vt:lpstr>Слайд 2</vt:lpstr>
      <vt:lpstr>Учителя физкультуры и  тренерско-преподавательский состав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Вадим</dc:creator>
  <cp:lastModifiedBy>СОВЕТСКИЙ СПОРТ</cp:lastModifiedBy>
  <cp:revision>141</cp:revision>
  <dcterms:created xsi:type="dcterms:W3CDTF">2015-01-19T07:35:38Z</dcterms:created>
  <dcterms:modified xsi:type="dcterms:W3CDTF">2019-02-24T17:39:19Z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dcc38b06-0ad7-423e-be62-05aef0182968</vt:lpwstr>
  </property>
  <property fmtid="{D5CDD505-2E9C-101B-9397-08002B2CF9AE}" pid="3" name="ContentTypeId">
    <vt:lpwstr>0x010100C5935B662651C543927DD1A898DA4693</vt:lpwstr>
  </property>
</Properties>
</file>