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74" r:id="rId2"/>
  </p:sldMasterIdLst>
  <p:notesMasterIdLst>
    <p:notesMasterId r:id="rId35"/>
  </p:notesMasterIdLst>
  <p:sldIdLst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4" autoAdjust="0"/>
    <p:restoredTop sz="93714" autoAdjust="0"/>
  </p:normalViewPr>
  <p:slideViewPr>
    <p:cSldViewPr>
      <p:cViewPr>
        <p:scale>
          <a:sx n="103" d="100"/>
          <a:sy n="103" d="100"/>
        </p:scale>
        <p:origin x="-17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Доля муниципалитетов </a:t>
            </a:r>
          </a:p>
          <a:p>
            <a:pPr>
              <a:defRPr/>
            </a:pPr>
            <a:r>
              <a:rPr lang="ru-RU"/>
              <a:t>в общем количестве ответов</a:t>
            </a:r>
          </a:p>
        </c:rich>
      </c:tx>
      <c:layout>
        <c:manualLayout>
          <c:xMode val="edge"/>
          <c:yMode val="edge"/>
          <c:x val="4.2777156991739208E-2"/>
          <c:y val="0.82847154409743951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4648776398581977E-2"/>
          <c:y val="0.12979880890427378"/>
          <c:w val="0.43297898029695508"/>
          <c:h val="0.689348113367520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Лист1!$A$2:$A$18</c:f>
              <c:strCache>
                <c:ptCount val="17"/>
                <c:pt idx="0">
                  <c:v>Город Йошкар-Ола</c:v>
                </c:pt>
                <c:pt idx="1">
                  <c:v>Советский муниципальный район</c:v>
                </c:pt>
                <c:pt idx="2">
                  <c:v>Город Козьмодемьянск</c:v>
                </c:pt>
                <c:pt idx="3">
                  <c:v>Килемарский муниципальный район</c:v>
                </c:pt>
                <c:pt idx="4">
                  <c:v>Город Волжск</c:v>
                </c:pt>
                <c:pt idx="5">
                  <c:v>Сернурский муниципальный район</c:v>
                </c:pt>
                <c:pt idx="6">
                  <c:v>Звениговский муниципальный район</c:v>
                </c:pt>
                <c:pt idx="7">
                  <c:v>Медведевский муниципальный район</c:v>
                </c:pt>
                <c:pt idx="8">
                  <c:v>Юринский муниципальный район</c:v>
                </c:pt>
                <c:pt idx="9">
                  <c:v>Волжский муниципальный район</c:v>
                </c:pt>
                <c:pt idx="10">
                  <c:v>Моркинский муниципальный район</c:v>
                </c:pt>
                <c:pt idx="11">
                  <c:v>Мари-Турекский муниципальный район</c:v>
                </c:pt>
                <c:pt idx="12">
                  <c:v>Куженерский муниципальный район</c:v>
                </c:pt>
                <c:pt idx="13">
                  <c:v>Горномарийский муниципальный район</c:v>
                </c:pt>
                <c:pt idx="14">
                  <c:v>Оршанский муниципальный район</c:v>
                </c:pt>
                <c:pt idx="15">
                  <c:v>Параньгинский муниципальный район</c:v>
                </c:pt>
                <c:pt idx="16">
                  <c:v>Новоторъяльский муниципальный район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127</c:v>
                </c:pt>
                <c:pt idx="1">
                  <c:v>73</c:v>
                </c:pt>
                <c:pt idx="2">
                  <c:v>69</c:v>
                </c:pt>
                <c:pt idx="3">
                  <c:v>59</c:v>
                </c:pt>
                <c:pt idx="4">
                  <c:v>51</c:v>
                </c:pt>
                <c:pt idx="5">
                  <c:v>50</c:v>
                </c:pt>
                <c:pt idx="6">
                  <c:v>44</c:v>
                </c:pt>
                <c:pt idx="7">
                  <c:v>28</c:v>
                </c:pt>
                <c:pt idx="8">
                  <c:v>26</c:v>
                </c:pt>
                <c:pt idx="9">
                  <c:v>18</c:v>
                </c:pt>
                <c:pt idx="10">
                  <c:v>17</c:v>
                </c:pt>
                <c:pt idx="11">
                  <c:v>15</c:v>
                </c:pt>
                <c:pt idx="12">
                  <c:v>12</c:v>
                </c:pt>
                <c:pt idx="13">
                  <c:v>10</c:v>
                </c:pt>
                <c:pt idx="14">
                  <c:v>6</c:v>
                </c:pt>
                <c:pt idx="15">
                  <c:v>5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717761846479868"/>
          <c:y val="1.2342013168127504E-2"/>
          <c:w val="0.5003223930123466"/>
          <c:h val="0.94884833702688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549</c:v>
                </c:pt>
                <c:pt idx="1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559</c:v>
                </c:pt>
                <c:pt idx="1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451</c:v>
                </c:pt>
                <c:pt idx="1">
                  <c:v>161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282</c:v>
                </c:pt>
                <c:pt idx="1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228</c:v>
                </c:pt>
                <c:pt idx="1">
                  <c:v>384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Мероприятия не провожу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523</c:v>
                </c:pt>
                <c:pt idx="1">
                  <c:v>63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</c:v>
                </c:pt>
                <c:pt idx="1">
                  <c:v>17</c:v>
                </c:pt>
                <c:pt idx="2">
                  <c:v>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Ничего не изменилось</c:v>
                </c:pt>
                <c:pt idx="1">
                  <c:v>Несколько уменьшилась</c:v>
                </c:pt>
                <c:pt idx="2">
                  <c:v>Несколько увеличилась</c:v>
                </c:pt>
                <c:pt idx="3">
                  <c:v>Существенно увеличилась</c:v>
                </c:pt>
                <c:pt idx="4">
                  <c:v>Существенно уменьшилась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312</c:v>
                </c:pt>
                <c:pt idx="1">
                  <c:v>123</c:v>
                </c:pt>
                <c:pt idx="2">
                  <c:v>79</c:v>
                </c:pt>
                <c:pt idx="3">
                  <c:v>72</c:v>
                </c:pt>
                <c:pt idx="4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C88B-D81A-4E15-A54C-92FA7E526C1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ABCE-0EFF-40C6-AD4D-FF4C96F488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82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3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yandex.ru/cloud/6502b528eb61462cf3f2aff1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640960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Результаты опроса </a:t>
            </a:r>
            <a:r>
              <a:rPr lang="ru-RU" b="1" dirty="0">
                <a:solidFill>
                  <a:schemeClr val="tx2"/>
                </a:solidFill>
              </a:rPr>
              <a:t>педагогических работников Республики Марий Эл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по вопросам снижения документационной нагрузки </a:t>
            </a:r>
            <a:r>
              <a:rPr lang="ru-RU" b="1" dirty="0" smtClean="0">
                <a:solidFill>
                  <a:schemeClr val="tx2"/>
                </a:solidFill>
              </a:rPr>
              <a:t>  в </a:t>
            </a:r>
            <a:r>
              <a:rPr lang="ru-RU" b="1" dirty="0">
                <a:solidFill>
                  <a:schemeClr val="tx2"/>
                </a:solidFill>
              </a:rPr>
              <a:t>образовательных </a:t>
            </a:r>
            <a:r>
              <a:rPr lang="ru-RU" b="1" dirty="0" smtClean="0">
                <a:solidFill>
                  <a:schemeClr val="tx2"/>
                </a:solidFill>
              </a:rPr>
              <a:t>организациях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hipov-ev\Pictures\презентация\Приказ 58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7352"/>
            <a:ext cx="829867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приказом </a:t>
            </a:r>
            <a:r>
              <a:rPr lang="ru-RU" sz="3200" b="1" dirty="0" err="1"/>
              <a:t>Минпросвещения</a:t>
            </a:r>
            <a:r>
              <a:rPr lang="ru-RU" sz="3200" b="1" dirty="0"/>
              <a:t> </a:t>
            </a:r>
            <a:r>
              <a:rPr lang="ru-RU" sz="3200" b="1" dirty="0" smtClean="0"/>
              <a:t>России от </a:t>
            </a:r>
            <a:r>
              <a:rPr lang="ru-RU" sz="3200" b="1" dirty="0"/>
              <a:t>21.07.2022 № </a:t>
            </a:r>
            <a:r>
              <a:rPr lang="ru-RU" sz="3200" b="1" dirty="0" smtClean="0"/>
              <a:t>582?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55537"/>
              </p:ext>
            </p:extLst>
          </p:nvPr>
        </p:nvGraphicFramePr>
        <p:xfrm>
          <a:off x="7092280" y="5120335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3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приказом </a:t>
            </a:r>
            <a:r>
              <a:rPr lang="ru-RU" sz="3200" b="1" dirty="0" err="1"/>
              <a:t>Минпросвещения</a:t>
            </a:r>
            <a:r>
              <a:rPr lang="ru-RU" sz="3200" b="1" dirty="0"/>
              <a:t> </a:t>
            </a:r>
            <a:r>
              <a:rPr lang="ru-RU" sz="3200" b="1" dirty="0" smtClean="0"/>
              <a:t>России от </a:t>
            </a:r>
            <a:r>
              <a:rPr lang="ru-RU" sz="3200" b="1" dirty="0"/>
              <a:t>21.07.2022 № </a:t>
            </a:r>
            <a:r>
              <a:rPr lang="ru-RU" sz="3200" b="1" dirty="0" smtClean="0"/>
              <a:t>582?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50884"/>
              </p:ext>
            </p:extLst>
          </p:nvPr>
        </p:nvGraphicFramePr>
        <p:xfrm>
          <a:off x="323528" y="1412776"/>
          <a:ext cx="8496944" cy="541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Козьмодемьянск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Горномарийский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446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Новоторъяльский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Юринский</a:t>
                      </a: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Город Йошкар-Ола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140637"/>
              </p:ext>
            </p:extLst>
          </p:nvPr>
        </p:nvGraphicFramePr>
        <p:xfrm>
          <a:off x="7092280" y="5120335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0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Внесены ли изменения в Ваши должностные инструкции в соответствии с приказом </a:t>
            </a:r>
            <a:r>
              <a:rPr lang="ru-RU" sz="3200" b="1" dirty="0" smtClean="0"/>
              <a:t>№ 582?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935411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2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29360"/>
            <a:ext cx="829867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Внесены ли изменения в Ваши должностные инструкции в соответствии с приказом </a:t>
            </a:r>
            <a:r>
              <a:rPr lang="ru-RU" sz="3200" b="1" dirty="0" smtClean="0"/>
              <a:t>№ 582?</a:t>
            </a:r>
            <a:endParaRPr lang="ru-RU" sz="3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00992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50-75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7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Внесены ли изменения в Ваши должностные инструкции в соответствии с приказом </a:t>
            </a:r>
            <a:r>
              <a:rPr lang="ru-RU" sz="3200" b="1" dirty="0" smtClean="0"/>
              <a:t>№ 582?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87309"/>
              </p:ext>
            </p:extLst>
          </p:nvPr>
        </p:nvGraphicFramePr>
        <p:xfrm>
          <a:off x="323528" y="2283829"/>
          <a:ext cx="8496944" cy="2313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743956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50-75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заполнять и бумажный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электронный классные журналы?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471135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98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hipov-ev\Pictures\презентация\Классн журна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9360"/>
            <a:ext cx="829867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заполнять и бумажный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электронный классные журналы?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92239"/>
              </p:ext>
            </p:extLst>
          </p:nvPr>
        </p:nvGraphicFramePr>
        <p:xfrm>
          <a:off x="7092280" y="5229200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31-50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заполнять и бумажный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 </a:t>
            </a:r>
            <a:r>
              <a:rPr lang="ru-RU" sz="3200" b="1" dirty="0"/>
              <a:t>электронный классные журналы?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953545"/>
              </p:ext>
            </p:extLst>
          </p:nvPr>
        </p:nvGraphicFramePr>
        <p:xfrm>
          <a:off x="323528" y="2283829"/>
          <a:ext cx="8496944" cy="3265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37533"/>
              </p:ext>
            </p:extLst>
          </p:nvPr>
        </p:nvGraphicFramePr>
        <p:xfrm>
          <a:off x="395536" y="5013176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31-50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8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Привлекались ли Вы </a:t>
            </a:r>
            <a:r>
              <a:rPr lang="ru-RU" sz="3200" b="1" dirty="0" smtClean="0"/>
              <a:t>к </a:t>
            </a:r>
            <a:r>
              <a:rPr lang="ru-RU" sz="3200" b="1" dirty="0"/>
              <a:t>разработке документов,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не </a:t>
            </a:r>
            <a:r>
              <a:rPr lang="ru-RU" sz="3200" b="1" dirty="0"/>
              <a:t>предусмотренных Перечнем документации, </a:t>
            </a:r>
            <a:r>
              <a:rPr lang="ru-RU" sz="3200" b="1" dirty="0" smtClean="0"/>
              <a:t>утвержденным </a:t>
            </a:r>
            <a:r>
              <a:rPr lang="ru-RU" sz="3200" b="1" dirty="0"/>
              <a:t>приказом </a:t>
            </a:r>
            <a:r>
              <a:rPr lang="ru-RU" sz="3200" b="1" dirty="0" smtClean="0"/>
              <a:t>№ </a:t>
            </a:r>
            <a:r>
              <a:rPr lang="ru-RU" sz="3200" b="1" dirty="0"/>
              <a:t>582?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145293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5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01368"/>
            <a:ext cx="829867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Привлекались ли Вы </a:t>
            </a:r>
            <a:r>
              <a:rPr lang="ru-RU" sz="3200" b="1" dirty="0" smtClean="0"/>
              <a:t>к </a:t>
            </a:r>
            <a:r>
              <a:rPr lang="ru-RU" sz="3200" b="1" dirty="0"/>
              <a:t>разработке документов,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не </a:t>
            </a:r>
            <a:r>
              <a:rPr lang="ru-RU" sz="3200" b="1" dirty="0"/>
              <a:t>предусмотренных Перечнем документации, </a:t>
            </a:r>
            <a:r>
              <a:rPr lang="ru-RU" sz="3200" b="1" dirty="0" smtClean="0"/>
              <a:t>утвержденным </a:t>
            </a:r>
            <a:r>
              <a:rPr lang="ru-RU" sz="3200" b="1" dirty="0"/>
              <a:t>приказом </a:t>
            </a:r>
            <a:r>
              <a:rPr lang="ru-RU" sz="3200" b="1" dirty="0" smtClean="0"/>
              <a:t>№ </a:t>
            </a:r>
            <a:r>
              <a:rPr lang="ru-RU" sz="3200" b="1" dirty="0"/>
              <a:t>582?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30168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50-75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76-100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6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Сроки проведения опроса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89714" cy="4997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целью мониторинга выполнения приказа  </a:t>
            </a:r>
            <a:r>
              <a:rPr lang="ru-RU" dirty="0" err="1"/>
              <a:t>Минпросвещения</a:t>
            </a:r>
            <a:r>
              <a:rPr lang="ru-RU" dirty="0"/>
              <a:t> </a:t>
            </a:r>
            <a:r>
              <a:rPr lang="ru-RU" dirty="0" smtClean="0"/>
              <a:t>России от </a:t>
            </a:r>
            <a:r>
              <a:rPr lang="ru-RU" dirty="0"/>
              <a:t>21 июля 2022 г. № </a:t>
            </a:r>
            <a:r>
              <a:rPr lang="ru-RU" dirty="0" smtClean="0"/>
              <a:t>582 и </a:t>
            </a:r>
            <a:r>
              <a:rPr lang="ru-RU" dirty="0"/>
              <a:t>определения объективной ситуации Министерство предлагает педагогическим работникам пройти анонимный опрос по вопросам снижения документационной нагрузки при реализации основных общеобразовательных программ в Республике Марий Эл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Сроки проведения </a:t>
            </a:r>
            <a:r>
              <a:rPr lang="ru-RU" dirty="0" smtClean="0"/>
              <a:t>опроса: с </a:t>
            </a:r>
            <a:r>
              <a:rPr lang="ru-RU" dirty="0"/>
              <a:t>15 сентября по 15 октября 2023 г. включительно по ссылке на </a:t>
            </a:r>
            <a:r>
              <a:rPr lang="ru-RU" dirty="0" err="1" smtClean="0"/>
              <a:t>Yandex</a:t>
            </a:r>
            <a:r>
              <a:rPr lang="ru-RU" dirty="0" smtClean="0"/>
              <a:t> </a:t>
            </a:r>
            <a:r>
              <a:rPr lang="ru-RU" dirty="0" err="1" smtClean="0"/>
              <a:t>Forms</a:t>
            </a:r>
            <a:r>
              <a:rPr lang="ru-RU" dirty="0"/>
              <a:t>: </a:t>
            </a:r>
            <a:r>
              <a:rPr lang="ru-RU" dirty="0">
                <a:hlinkClick r:id="rId2"/>
              </a:rPr>
              <a:t>https://forms.yandex.ru/cloud/6502b528eb61462cf3f2aff1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9" t="12533" r="36611" b="7318"/>
          <a:stretch/>
        </p:blipFill>
        <p:spPr bwMode="auto">
          <a:xfrm>
            <a:off x="5246914" y="1628800"/>
            <a:ext cx="3707884" cy="4824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1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Привлекались ли Вы </a:t>
            </a:r>
            <a:r>
              <a:rPr lang="ru-RU" sz="3200" b="1" dirty="0" smtClean="0"/>
              <a:t>к </a:t>
            </a:r>
            <a:r>
              <a:rPr lang="ru-RU" sz="3200" b="1" dirty="0"/>
              <a:t>разработке документов,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не </a:t>
            </a:r>
            <a:r>
              <a:rPr lang="ru-RU" sz="3200" b="1" dirty="0"/>
              <a:t>предусмотренных Перечнем документации, </a:t>
            </a:r>
            <a:r>
              <a:rPr lang="ru-RU" sz="3200" b="1" dirty="0" smtClean="0"/>
              <a:t>утвержденным </a:t>
            </a:r>
            <a:r>
              <a:rPr lang="ru-RU" sz="3200" b="1" dirty="0"/>
              <a:t>приказом </a:t>
            </a:r>
            <a:r>
              <a:rPr lang="ru-RU" sz="3200" b="1" dirty="0" smtClean="0"/>
              <a:t>№ </a:t>
            </a:r>
            <a:r>
              <a:rPr lang="ru-RU" sz="3200" b="1" dirty="0"/>
              <a:t>582?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446352"/>
              </p:ext>
            </p:extLst>
          </p:nvPr>
        </p:nvGraphicFramePr>
        <p:xfrm>
          <a:off x="323528" y="2283829"/>
          <a:ext cx="8496944" cy="421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Козьмодемьянск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302290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0-49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50-75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76-100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6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Какие документы помимо указанных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приказе </a:t>
            </a:r>
            <a:r>
              <a:rPr lang="ru-RU" sz="3200" b="1" dirty="0" smtClean="0"/>
              <a:t>№ </a:t>
            </a:r>
            <a:r>
              <a:rPr lang="ru-RU" sz="3200" b="1" dirty="0"/>
              <a:t>582 Вам приходится готовить дополнительно?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343777"/>
              </p:ext>
            </p:extLst>
          </p:nvPr>
        </p:nvGraphicFramePr>
        <p:xfrm>
          <a:off x="179512" y="1529288"/>
          <a:ext cx="878497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2521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Варианты ответов</a:t>
                      </a:r>
                      <a:endParaRPr lang="ru-RU" sz="1400" dirty="0"/>
                    </a:p>
                  </a:txBody>
                  <a:tcPr/>
                </a:tc>
              </a:tr>
              <a:tr h="53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Отчеты (по проведению мероприятий, в разные организации, по воспитательной работе класса, </a:t>
                      </a:r>
                      <a:r>
                        <a:rPr lang="ru-RU" sz="1400" dirty="0" smtClean="0">
                          <a:effectLst/>
                        </a:rPr>
                        <a:t>участию </a:t>
                      </a:r>
                      <a:r>
                        <a:rPr lang="ru-RU" sz="1400" dirty="0">
                          <a:effectLst/>
                        </a:rPr>
                        <a:t>в олимпиадах и конкурсах, </a:t>
                      </a:r>
                      <a:r>
                        <a:rPr lang="ru-RU" sz="1400" dirty="0" smtClean="0">
                          <a:effectLst/>
                        </a:rPr>
                        <a:t>летней </a:t>
                      </a:r>
                      <a:r>
                        <a:rPr lang="ru-RU" sz="1400" dirty="0">
                          <a:effectLst/>
                        </a:rPr>
                        <a:t>занятости, </a:t>
                      </a:r>
                      <a:r>
                        <a:rPr lang="ru-RU" sz="1400" dirty="0" smtClean="0">
                          <a:effectLst/>
                        </a:rPr>
                        <a:t>всем </a:t>
                      </a:r>
                      <a:r>
                        <a:rPr lang="ru-RU" sz="1400" dirty="0">
                          <a:effectLst/>
                        </a:rPr>
                        <a:t>видам работ (внеурочной и урочной) после каждого семестра, </a:t>
                      </a:r>
                      <a:r>
                        <a:rPr lang="ru-RU" sz="1400" dirty="0" smtClean="0">
                          <a:effectLst/>
                        </a:rPr>
                        <a:t>запросу </a:t>
                      </a:r>
                      <a:r>
                        <a:rPr lang="ru-RU" sz="1400" dirty="0">
                          <a:effectLst/>
                        </a:rPr>
                        <a:t>замов (анализ написания контрольных работ по предмету, </a:t>
                      </a:r>
                      <a:r>
                        <a:rPr lang="ru-RU" sz="1400" dirty="0" err="1">
                          <a:effectLst/>
                        </a:rPr>
                        <a:t>метапредметные</a:t>
                      </a:r>
                      <a:r>
                        <a:rPr lang="ru-RU" sz="1400" dirty="0">
                          <a:effectLst/>
                        </a:rPr>
                        <a:t> работы), </a:t>
                      </a:r>
                      <a:r>
                        <a:rPr lang="ru-RU" sz="1400" dirty="0" smtClean="0">
                          <a:effectLst/>
                        </a:rPr>
                        <a:t>пушкинским картам,  </a:t>
                      </a:r>
                      <a:r>
                        <a:rPr lang="ru-RU" sz="1400" dirty="0">
                          <a:effectLst/>
                        </a:rPr>
                        <a:t>контрольным работам, </a:t>
                      </a:r>
                      <a:r>
                        <a:rPr lang="ru-RU" sz="1400" dirty="0" smtClean="0">
                          <a:effectLst/>
                        </a:rPr>
                        <a:t>проделанной </a:t>
                      </a:r>
                      <a:r>
                        <a:rPr lang="ru-RU" sz="1400" dirty="0">
                          <a:effectLst/>
                        </a:rPr>
                        <a:t>работе с опоздавшими, без сменной обуви, </a:t>
                      </a:r>
                      <a:r>
                        <a:rPr lang="ru-RU" sz="1400" dirty="0" smtClean="0">
                          <a:effectLst/>
                        </a:rPr>
                        <a:t>классному </a:t>
                      </a:r>
                      <a:r>
                        <a:rPr lang="ru-RU" sz="1400" dirty="0">
                          <a:effectLst/>
                        </a:rPr>
                        <a:t>руководству, </a:t>
                      </a:r>
                      <a:r>
                        <a:rPr lang="ru-RU" sz="1400" dirty="0" smtClean="0">
                          <a:effectLst/>
                        </a:rPr>
                        <a:t>о количестве </a:t>
                      </a:r>
                      <a:r>
                        <a:rPr lang="ru-RU" sz="1400" dirty="0">
                          <a:effectLst/>
                        </a:rPr>
                        <a:t>учащихся, умеющих плавать, по </a:t>
                      </a:r>
                      <a:r>
                        <a:rPr lang="ru-RU" sz="1400" dirty="0" smtClean="0">
                          <a:effectLst/>
                        </a:rPr>
                        <a:t>ВПР)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41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Отчет по питанию (документация по питанию обучающихся)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4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Фотоотчеты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3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Планы уроков, кружков, поурочные планы, индивидуальный учебный план, календарно-тематическое планирование, самообразования, воспитательной работы,  по пожарной безопасности, </a:t>
                      </a:r>
                      <a:r>
                        <a:rPr lang="ru-RU" sz="1400" dirty="0" smtClean="0">
                          <a:effectLst/>
                        </a:rPr>
                        <a:t>антитеррору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smtClean="0">
                          <a:effectLst/>
                        </a:rPr>
                        <a:t>безопасности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охране труда, </a:t>
                      </a:r>
                      <a:r>
                        <a:rPr lang="ru-RU" sz="1400" dirty="0" smtClean="0">
                          <a:effectLst/>
                        </a:rPr>
                        <a:t>военно- </a:t>
                      </a:r>
                      <a:r>
                        <a:rPr lang="ru-RU" sz="1400" dirty="0">
                          <a:effectLst/>
                        </a:rPr>
                        <a:t>патриотическому воспитанию, работы на каникулы, индивидуальной работы с неуспевающими учениками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8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Журналы в электронном и бумажном виде, в том числе внеурочной деятельности, классные, инструктажа, безопасности, работы обучающихся с ОВЗ, посещение родителей на дому, инструктажа по ПДД, температуры </a:t>
                      </a:r>
                      <a:r>
                        <a:rPr lang="ru-RU" sz="1400" dirty="0" smtClean="0">
                          <a:effectLst/>
                        </a:rPr>
                        <a:t>тела и класса, </a:t>
                      </a:r>
                      <a:r>
                        <a:rPr lang="ru-RU" sz="1400" dirty="0">
                          <a:effectLst/>
                        </a:rPr>
                        <a:t>дежурства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5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Прохождение анкет, опросов на страницах интернета, регистрация на разных сайтах, в </a:t>
                      </a:r>
                      <a:r>
                        <a:rPr lang="ru-RU" sz="1400" dirty="0" err="1">
                          <a:effectLst/>
                        </a:rPr>
                        <a:t>месенджерах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65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Индивидуальные программы по отдельным ученикам (ОВЗ, ИОП)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Адаптированная рабочая программа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3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Личные дела обучающегося (в том числе оформление согласий, характеристик на обучающегося после каждого года обучения, портфолио учеников)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9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Социальный паспорт класса,  ребенка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18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Какие документы помимо указанных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 </a:t>
            </a:r>
            <a:r>
              <a:rPr lang="ru-RU" sz="3200" b="1" dirty="0"/>
              <a:t>приказе </a:t>
            </a:r>
            <a:r>
              <a:rPr lang="ru-RU" sz="3200" b="1" dirty="0" smtClean="0"/>
              <a:t>№ </a:t>
            </a:r>
            <a:r>
              <a:rPr lang="ru-RU" sz="3200" b="1" dirty="0"/>
              <a:t>582 Вам приходится готовить дополнительно</a:t>
            </a:r>
            <a:r>
              <a:rPr lang="ru-RU" sz="3200" b="1" dirty="0" smtClean="0"/>
              <a:t>? </a:t>
            </a:r>
            <a:r>
              <a:rPr lang="ru-RU" sz="3200" b="1" dirty="0" smtClean="0">
                <a:solidFill>
                  <a:schemeClr val="accent2"/>
                </a:solidFill>
              </a:rPr>
              <a:t>(продолжение)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52810"/>
              </p:ext>
            </p:extLst>
          </p:nvPr>
        </p:nvGraphicFramePr>
        <p:xfrm>
          <a:off x="251520" y="1689615"/>
          <a:ext cx="8712968" cy="4700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2521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Варианты ответов</a:t>
                      </a:r>
                      <a:endParaRPr lang="ru-RU" sz="1400" dirty="0"/>
                    </a:p>
                  </a:txBody>
                  <a:tcPr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Рабочая программа по  учебному предмету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Специальная индивидуальная программа реабилитации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Дневники наблюдений, карты динамики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Ведение электронной документации БЕЗ предоставления условий и технического оборудования.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учебной и художественной литературы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60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Должностные инструкции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Дневник посещаемости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Программу развития кабинета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Список детей с контактами родителей и местом работы и проживания родителей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Рабочая программа творческого объединения (кружок)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Отчеты по программе 500+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Протоколы родительских собраний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Справка по аттестации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Статьи о мероприятиях на сайт школы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Вести дневник на каждый день работы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Индивидуальные учебные программы при подготовке к олимпиаде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2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Многочисленные тестирования учителей, учащихся, родителей.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готовить фотоотчеты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 </a:t>
            </a:r>
            <a:r>
              <a:rPr lang="ru-RU" sz="3200" b="1" dirty="0"/>
              <a:t>проводимых мероприятиях?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76568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88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hipov-ev\Pictures\презентация\Фотоотчет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9360"/>
            <a:ext cx="829867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готовить фотоотчеты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 </a:t>
            </a:r>
            <a:r>
              <a:rPr lang="ru-RU" sz="3200" b="1" dirty="0"/>
              <a:t>проводимых мероприятиях?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9941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0-25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26-50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2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Приходится ли Вам готовить фотоотчеты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 </a:t>
            </a:r>
            <a:r>
              <a:rPr lang="ru-RU" sz="3200" b="1" dirty="0"/>
              <a:t>проводимых мероприятиях?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376310"/>
              </p:ext>
            </p:extLst>
          </p:nvPr>
        </p:nvGraphicFramePr>
        <p:xfrm>
          <a:off x="323528" y="1253986"/>
          <a:ext cx="8496944" cy="548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Новоторъяльский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Козьмодемьянск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77168"/>
              </p:ext>
            </p:extLst>
          </p:nvPr>
        </p:nvGraphicFramePr>
        <p:xfrm>
          <a:off x="683568" y="5373216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0-25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26-50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88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Создана ли в Республике Марий Эл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Горячая линия» по вопросам снижения документационной нагрузки на учителей?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2056875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64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701368"/>
            <a:ext cx="829867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Создана ли в Республике Марий Эл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Горячая линия» по вопросам снижения документационной нагрузки на учителей?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996188"/>
              </p:ext>
            </p:extLst>
          </p:nvPr>
        </p:nvGraphicFramePr>
        <p:xfrm>
          <a:off x="7020272" y="5157192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31-50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7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Создана ли в Республике Марий Эл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«</a:t>
            </a:r>
            <a:r>
              <a:rPr lang="ru-RU" sz="3200" b="1" dirty="0"/>
              <a:t>Горячая линия» по вопросам снижения документационной нагрузки на учителей?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72557"/>
              </p:ext>
            </p:extLst>
          </p:nvPr>
        </p:nvGraphicFramePr>
        <p:xfrm>
          <a:off x="323528" y="2283829"/>
          <a:ext cx="8496944" cy="4260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Козьмодемьянск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77428"/>
              </p:ext>
            </p:extLst>
          </p:nvPr>
        </p:nvGraphicFramePr>
        <p:xfrm>
          <a:off x="395536" y="5085184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0-30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31-50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Можете ли Вы сказать, </a:t>
            </a:r>
            <a:r>
              <a:rPr lang="ru-RU" sz="3200" b="1" dirty="0" smtClean="0"/>
              <a:t>что </a:t>
            </a:r>
            <a:r>
              <a:rPr lang="ru-RU" sz="3200" b="1" dirty="0"/>
              <a:t>за последние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12 </a:t>
            </a:r>
            <a:r>
              <a:rPr lang="ru-RU" sz="3200" b="1" dirty="0"/>
              <a:t>месяцев Ваша документационная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нагрузка </a:t>
            </a:r>
            <a:r>
              <a:rPr lang="ru-RU" sz="3200" b="1" dirty="0"/>
              <a:t>уменьшилась?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861460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8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Об опросе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158339"/>
              </p:ext>
            </p:extLst>
          </p:nvPr>
        </p:nvGraphicFramePr>
        <p:xfrm>
          <a:off x="251520" y="1600200"/>
          <a:ext cx="8640960" cy="44713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44216"/>
                <a:gridCol w="2376264"/>
                <a:gridCol w="2088232"/>
                <a:gridCol w="2232248"/>
              </a:tblGrid>
              <a:tr h="22608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Yandex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Forms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муниципальных образований Республики </a:t>
                      </a:r>
                    </a:p>
                    <a:p>
                      <a:r>
                        <a:rPr lang="ru-RU" dirty="0" smtClean="0"/>
                        <a:t>Марий Эл</a:t>
                      </a:r>
                      <a:endParaRPr lang="ru-RU" dirty="0"/>
                    </a:p>
                  </a:txBody>
                  <a:tcPr anchor="ctr"/>
                </a:tc>
              </a:tr>
              <a:tr h="22105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effectLst/>
                        </a:rPr>
                        <a:t>10 вопросов</a:t>
                      </a:r>
                      <a:endParaRPr lang="ru-RU" b="1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612 ответов учителей</a:t>
                      </a:r>
                      <a:endParaRPr lang="ru-RU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146" name="Picture 2" descr="C:\Users\arhipov-ev\Downloads\Яндекс.формы-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3" t="24568" r="38731" b="29228"/>
          <a:stretch/>
        </p:blipFill>
        <p:spPr bwMode="auto">
          <a:xfrm>
            <a:off x="573865" y="1893421"/>
            <a:ext cx="1251858" cy="1643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9" y="4365104"/>
            <a:ext cx="1703851" cy="1277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arhipov-ev\Pictures\map-yoshkar-ol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89" y="2145603"/>
            <a:ext cx="1716019" cy="113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5253"/>
          <a:stretch/>
        </p:blipFill>
        <p:spPr bwMode="auto">
          <a:xfrm>
            <a:off x="4677036" y="4365104"/>
            <a:ext cx="1839180" cy="1259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5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hipov-ev\Pictures\презентация\Документац.нагруз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1" y="1628800"/>
            <a:ext cx="829867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Можете ли Вы сказать, </a:t>
            </a:r>
            <a:r>
              <a:rPr lang="ru-RU" sz="3200" b="1" dirty="0" smtClean="0"/>
              <a:t>что </a:t>
            </a:r>
            <a:r>
              <a:rPr lang="ru-RU" sz="3200" b="1" dirty="0"/>
              <a:t>за последние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12 </a:t>
            </a:r>
            <a:r>
              <a:rPr lang="ru-RU" sz="3200" b="1" dirty="0"/>
              <a:t>месяцев Ваша документационная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нагрузка </a:t>
            </a:r>
            <a:r>
              <a:rPr lang="ru-RU" sz="3200" b="1" dirty="0"/>
              <a:t>уменьшилась?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01230"/>
              </p:ext>
            </p:extLst>
          </p:nvPr>
        </p:nvGraphicFramePr>
        <p:xfrm>
          <a:off x="7020272" y="5155118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25-50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Можете ли Вы сказать, </a:t>
            </a:r>
            <a:r>
              <a:rPr lang="ru-RU" sz="3200" b="1" dirty="0" smtClean="0"/>
              <a:t>что </a:t>
            </a:r>
            <a:r>
              <a:rPr lang="ru-RU" sz="3200" b="1" dirty="0"/>
              <a:t>за последние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12 </a:t>
            </a:r>
            <a:r>
              <a:rPr lang="ru-RU" sz="3200" b="1" dirty="0"/>
              <a:t>месяцев Ваша документационная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нагрузка </a:t>
            </a:r>
            <a:r>
              <a:rPr lang="ru-RU" sz="3200" b="1" dirty="0"/>
              <a:t>уменьшилась?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650857"/>
              </p:ext>
            </p:extLst>
          </p:nvPr>
        </p:nvGraphicFramePr>
        <p:xfrm>
          <a:off x="323528" y="2283829"/>
          <a:ext cx="8496944" cy="421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40899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Мари-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Турекский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31739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10555"/>
              </p:ext>
            </p:extLst>
          </p:nvPr>
        </p:nvGraphicFramePr>
        <p:xfrm>
          <a:off x="395536" y="5013176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0-24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25-50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51-100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2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00811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Сводный результат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313398"/>
              </p:ext>
            </p:extLst>
          </p:nvPr>
        </p:nvGraphicFramePr>
        <p:xfrm>
          <a:off x="251520" y="778336"/>
          <a:ext cx="8640960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776864"/>
              </a:tblGrid>
              <a:tr h="270919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600" dirty="0" smtClean="0">
                          <a:latin typeface="+mn-lt"/>
                        </a:rPr>
                        <a:t>Места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Муниципальные образования Республики Марий Эл,</a:t>
                      </a:r>
                      <a:r>
                        <a:rPr lang="ru-RU" sz="1600" baseline="0" dirty="0" smtClean="0">
                          <a:latin typeface="+mn-lt"/>
                        </a:rPr>
                        <a:t> начиная с лучших результатов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2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Юринский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1402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3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Йошкар-Ола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4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Новоторъяльский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777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5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253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6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7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005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8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481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9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10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32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11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Волжск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708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12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Козьмодемьянск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13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2459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14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493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15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Горномарийский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16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  <a:tr h="12686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+mn-lt"/>
                        </a:rPr>
                        <a:t>17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Мари-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Турекский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3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Учителем какого муниципального </a:t>
            </a:r>
            <a:br>
              <a:rPr lang="ru-RU" sz="3200" b="1" dirty="0" smtClean="0"/>
            </a:br>
            <a:r>
              <a:rPr lang="ru-RU" sz="3200" b="1" dirty="0" smtClean="0"/>
              <a:t>образования Вы являетесь?</a:t>
            </a:r>
            <a:endParaRPr lang="ru-RU" sz="3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326220"/>
              </p:ext>
            </p:extLst>
          </p:nvPr>
        </p:nvGraphicFramePr>
        <p:xfrm>
          <a:off x="107504" y="1124745"/>
          <a:ext cx="8928992" cy="569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262294"/>
                <a:gridCol w="3202202"/>
                <a:gridCol w="1224136"/>
              </a:tblGrid>
              <a:tr h="58760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Муниципальное </a:t>
                      </a:r>
                      <a:br>
                        <a:rPr lang="ru-RU" sz="1600" dirty="0" smtClean="0">
                          <a:latin typeface="+mn-lt"/>
                        </a:rPr>
                      </a:br>
                      <a:r>
                        <a:rPr lang="ru-RU" sz="1600" dirty="0" smtClean="0">
                          <a:latin typeface="+mn-lt"/>
                        </a:rPr>
                        <a:t>образование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Количество человек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Муниципальное </a:t>
                      </a:r>
                      <a:br>
                        <a:rPr lang="ru-RU" sz="1600" dirty="0" smtClean="0">
                          <a:latin typeface="+mn-lt"/>
                        </a:rPr>
                      </a:br>
                      <a:r>
                        <a:rPr lang="ru-RU" sz="1600" dirty="0" smtClean="0">
                          <a:latin typeface="+mn-lt"/>
                        </a:rPr>
                        <a:t>образование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Количество человек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587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Йошкар-Ола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</a:tr>
              <a:tr h="587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Моркинский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56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Козьмодемьянск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Мари-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Турекский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</a:tr>
              <a:tr h="587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Килемарский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</a:tr>
              <a:tr h="587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Волжск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6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Горномарийский</a:t>
                      </a: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</a:tr>
              <a:tr h="56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Оршанский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</a:tr>
              <a:tr h="56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</a:tr>
              <a:tr h="420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Медведевский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Новоторъяльский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</a:tr>
              <a:tr h="5645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Юринский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 Количество ответов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n-lt"/>
                        </a:rPr>
                        <a:t>612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2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3" y="-27384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Учителем какого муниципального </a:t>
            </a:r>
            <a:br>
              <a:rPr lang="ru-RU" sz="3200" b="1" dirty="0" smtClean="0"/>
            </a:br>
            <a:r>
              <a:rPr lang="ru-RU" sz="3200" b="1" dirty="0" smtClean="0"/>
              <a:t>образования Вы являетесь?</a:t>
            </a:r>
            <a:endParaRPr lang="ru-RU" sz="3200" b="1" dirty="0"/>
          </a:p>
        </p:txBody>
      </p:sp>
      <p:graphicFrame>
        <p:nvGraphicFramePr>
          <p:cNvPr id="3" name="Диаграмма 2" title="пррр"/>
          <p:cNvGraphicFramePr/>
          <p:nvPr>
            <p:extLst>
              <p:ext uri="{D42A27DB-BD31-4B8C-83A1-F6EECF244321}">
                <p14:modId xmlns:p14="http://schemas.microsoft.com/office/powerpoint/2010/main" val="3738729480"/>
              </p:ext>
            </p:extLst>
          </p:nvPr>
        </p:nvGraphicFramePr>
        <p:xfrm>
          <a:off x="251520" y="1124744"/>
          <a:ext cx="87129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48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поправками </a:t>
            </a:r>
            <a:r>
              <a:rPr lang="ru-RU" sz="3200" b="1" dirty="0" smtClean="0"/>
              <a:t>в закон </a:t>
            </a:r>
            <a:br>
              <a:rPr lang="ru-RU" sz="3200" b="1" dirty="0" smtClean="0"/>
            </a:br>
            <a:r>
              <a:rPr lang="ru-RU" sz="3200" b="1" dirty="0" smtClean="0"/>
              <a:t>«Об </a:t>
            </a:r>
            <a:r>
              <a:rPr lang="ru-RU" sz="3200" b="1" dirty="0"/>
              <a:t>образовании в Российской </a:t>
            </a:r>
            <a:r>
              <a:rPr lang="ru-RU" sz="3200" b="1" dirty="0" smtClean="0"/>
              <a:t>Федерации»?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1438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4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hipov-ev\Pictures\презентация\Закон 2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9867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поправками </a:t>
            </a:r>
            <a:r>
              <a:rPr lang="ru-RU" sz="3200" b="1" dirty="0" smtClean="0"/>
              <a:t>в закон </a:t>
            </a:r>
            <a:br>
              <a:rPr lang="ru-RU" sz="3200" b="1" dirty="0" smtClean="0"/>
            </a:br>
            <a:r>
              <a:rPr lang="ru-RU" sz="3200" b="1" dirty="0" smtClean="0"/>
              <a:t>«Об </a:t>
            </a:r>
            <a:r>
              <a:rPr lang="ru-RU" sz="3200" b="1" dirty="0"/>
              <a:t>образовании в Российской </a:t>
            </a:r>
            <a:r>
              <a:rPr lang="ru-RU" sz="3200" b="1" dirty="0" smtClean="0"/>
              <a:t>Федерации»?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27475"/>
              </p:ext>
            </p:extLst>
          </p:nvPr>
        </p:nvGraphicFramePr>
        <p:xfrm>
          <a:off x="7092280" y="5120335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0-80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81-90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4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поправками </a:t>
            </a:r>
            <a:r>
              <a:rPr lang="ru-RU" sz="3200" b="1" dirty="0" smtClean="0"/>
              <a:t>в закон </a:t>
            </a:r>
            <a:br>
              <a:rPr lang="ru-RU" sz="3200" b="1" dirty="0" smtClean="0"/>
            </a:br>
            <a:r>
              <a:rPr lang="ru-RU" sz="3200" b="1" dirty="0" smtClean="0"/>
              <a:t>«Об </a:t>
            </a:r>
            <a:r>
              <a:rPr lang="ru-RU" sz="3200" b="1" dirty="0"/>
              <a:t>образовании в Российской </a:t>
            </a:r>
            <a:r>
              <a:rPr lang="ru-RU" sz="3200" b="1" dirty="0" smtClean="0"/>
              <a:t>Федерации»?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213419"/>
              </p:ext>
            </p:extLst>
          </p:nvPr>
        </p:nvGraphicFramePr>
        <p:xfrm>
          <a:off x="323528" y="1895232"/>
          <a:ext cx="8496944" cy="4302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42484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Лучшие результаты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Худшие результаты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Юринский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Козьмодемьянск</a:t>
                      </a:r>
                    </a:p>
                  </a:txBody>
                  <a:tcPr marL="9525" marR="9525" marT="9525" marB="0" anchor="ctr">
                    <a:solidFill>
                      <a:srgbClr val="FF474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Горномарийский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Параньгинский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554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Новоторъяльский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Советский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Волжский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Сернурский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Город Йошкар-Ола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Куженерский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Звениговский муниципальный район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624328"/>
              </p:ext>
            </p:extLst>
          </p:nvPr>
        </p:nvGraphicFramePr>
        <p:xfrm>
          <a:off x="7092280" y="5120335"/>
          <a:ext cx="187220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02"/>
                <a:gridCol w="146520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0-80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81-90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91-100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5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Знакомы ли Вы с приказом </a:t>
            </a:r>
            <a:r>
              <a:rPr lang="ru-RU" sz="3200" b="1" dirty="0" err="1"/>
              <a:t>Минпросвещения</a:t>
            </a:r>
            <a:r>
              <a:rPr lang="ru-RU" sz="3200" b="1" dirty="0"/>
              <a:t> </a:t>
            </a:r>
            <a:r>
              <a:rPr lang="ru-RU" sz="3200" b="1" dirty="0" smtClean="0"/>
              <a:t>России от </a:t>
            </a:r>
            <a:r>
              <a:rPr lang="ru-RU" sz="3200" b="1" dirty="0"/>
              <a:t>21.07.2022 № </a:t>
            </a:r>
            <a:r>
              <a:rPr lang="ru-RU" sz="3200" b="1" dirty="0" smtClean="0"/>
              <a:t>582?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06652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95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A1D4.t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</TotalTime>
  <Words>1131</Words>
  <Application>Microsoft Office PowerPoint</Application>
  <PresentationFormat>Экран (4:3)</PresentationFormat>
  <Paragraphs>322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pptA1D4.tmp</vt:lpstr>
      <vt:lpstr>Поток</vt:lpstr>
      <vt:lpstr>Результаты опроса педагогических работников Республики Марий Эл  по вопросам снижения документационной нагрузки   в образовательных организациях</vt:lpstr>
      <vt:lpstr>Сроки проведения опроса</vt:lpstr>
      <vt:lpstr>Об опросе</vt:lpstr>
      <vt:lpstr>Учителем какого муниципального  образования Вы являетесь?</vt:lpstr>
      <vt:lpstr>Учителем какого муниципального  образования Вы являетесь?</vt:lpstr>
      <vt:lpstr>Знакомы ли Вы с поправками в закон  «Об образовании в Российской Федерации»?</vt:lpstr>
      <vt:lpstr>Знакомы ли Вы с поправками в закон  «Об образовании в Российской Федерации»?</vt:lpstr>
      <vt:lpstr>Знакомы ли Вы с поправками в закон  «Об образовании в Российской Федерации»?</vt:lpstr>
      <vt:lpstr>Знакомы ли Вы с приказом Минпросвещения России от 21.07.2022 № 582?</vt:lpstr>
      <vt:lpstr>Знакомы ли Вы с приказом Минпросвещения России от 21.07.2022 № 582?</vt:lpstr>
      <vt:lpstr>Знакомы ли Вы с приказом Минпросвещения России от 21.07.2022 № 582?</vt:lpstr>
      <vt:lpstr>Внесены ли изменения в Ваши должностные инструкции в соответствии с приказом № 582?</vt:lpstr>
      <vt:lpstr>Внесены ли изменения в Ваши должностные инструкции в соответствии с приказом № 582?</vt:lpstr>
      <vt:lpstr>Внесены ли изменения в Ваши должностные инструкции в соответствии с приказом № 582?</vt:lpstr>
      <vt:lpstr>Приходится ли Вам заполнять и бумажный  и электронный классные журналы?</vt:lpstr>
      <vt:lpstr>Приходится ли Вам заполнять и бумажный  и электронный классные журналы?</vt:lpstr>
      <vt:lpstr>Приходится ли Вам заполнять и бумажный  и электронный классные журналы?</vt:lpstr>
      <vt:lpstr>Привлекались ли Вы к разработке документов,  не предусмотренных Перечнем документации, утвержденным приказом № 582?</vt:lpstr>
      <vt:lpstr>Привлекались ли Вы к разработке документов,  не предусмотренных Перечнем документации, утвержденным приказом № 582?</vt:lpstr>
      <vt:lpstr>Привлекались ли Вы к разработке документов,  не предусмотренных Перечнем документации, утвержденным приказом № 582?</vt:lpstr>
      <vt:lpstr>Какие документы помимо указанных  в приказе № 582 Вам приходится готовить дополнительно?</vt:lpstr>
      <vt:lpstr>Какие документы помимо указанных  в приказе № 582 Вам приходится готовить дополнительно? (продолжение)</vt:lpstr>
      <vt:lpstr>Приходится ли Вам готовить фотоотчеты  о проводимых мероприятиях?</vt:lpstr>
      <vt:lpstr>Приходится ли Вам готовить фотоотчеты  о проводимых мероприятиях?</vt:lpstr>
      <vt:lpstr>Приходится ли Вам готовить фотоотчеты  о проводимых мероприятиях?</vt:lpstr>
      <vt:lpstr>Создана ли в Республике Марий Эл  «Горячая линия» по вопросам снижения документационной нагрузки на учителей?</vt:lpstr>
      <vt:lpstr>Создана ли в Республике Марий Эл  «Горячая линия» по вопросам снижения документационной нагрузки на учителей?</vt:lpstr>
      <vt:lpstr>Создана ли в Республике Марий Эл  «Горячая линия» по вопросам снижения документационной нагрузки на учителей?</vt:lpstr>
      <vt:lpstr>Можете ли Вы сказать, что за последние  12 месяцев Ваша документационная  нагрузка уменьшилась?</vt:lpstr>
      <vt:lpstr>Можете ли Вы сказать, что за последние  12 месяцев Ваша документационная  нагрузка уменьшилась?</vt:lpstr>
      <vt:lpstr>Можете ли Вы сказать, что за последние  12 месяцев Ваша документационная  нагрузка уменьшилась?</vt:lpstr>
      <vt:lpstr>Сводный результат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СНИЖЕНИЕ БЮРОКРАТИЧЕСКОЙ  НАГРУЗКИ</dc:title>
  <dc:creator>User125</dc:creator>
  <cp:lastModifiedBy>Архипов Е.В.</cp:lastModifiedBy>
  <cp:revision>67</cp:revision>
  <cp:lastPrinted>2023-10-25T11:30:45Z</cp:lastPrinted>
  <dcterms:created xsi:type="dcterms:W3CDTF">2023-09-05T08:55:33Z</dcterms:created>
  <dcterms:modified xsi:type="dcterms:W3CDTF">2023-11-14T12:24:09Z</dcterms:modified>
</cp:coreProperties>
</file>