
<file path=[Content_Types].xml><?xml version="1.0" encoding="utf-8"?>
<Types xmlns="http://schemas.openxmlformats.org/package/2006/content-types">
  <Default Extension="png" ContentType="image/png"/>
  <Default Extension="xls" ContentType="application/vnd.ms-excel"/>
  <Default Extension="rels" ContentType="application/vnd.openxmlformats-package.relationships+xml"/>
  <Default Extension="jpeg" ContentType="image/jpeg"/>
  <Default Extension="emf" ContentType="image/x-emf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drawings/drawing1.xml" ContentType="application/vnd.openxmlformats-officedocument.drawingml.chartshapes+xml"/>
  <Override PartName="/ppt/diagrams/data5.xml" ContentType="application/vnd.openxmlformats-officedocument.drawingml.diagramData+xml"/>
  <Override PartName="/ppt/drawings/drawing10.xml" ContentType="application/vnd.openxmlformats-officedocument.drawingml.chartshapes+xml"/>
  <Override PartName="/ppt/diagrams/data4.xml" ContentType="application/vnd.openxmlformats-officedocument.drawingml.diagramData+xml"/>
  <Override PartName="/ppt/diagrams/data3.xml" ContentType="application/vnd.openxmlformats-officedocument.drawingml.diagramData+xml"/>
  <Override PartName="/ppt/drawings/drawing9.xml" ContentType="application/vnd.openxmlformats-officedocument.drawingml.chartshapes+xml"/>
  <Override PartName="/ppt/drawings/drawing8.xml" ContentType="application/vnd.openxmlformats-officedocument.drawingml.chartshapes+xml"/>
  <Override PartName="/ppt/drawings/drawing3.xml" ContentType="application/vnd.openxmlformats-officedocument.drawingml.chartshapes+xml"/>
  <Override PartName="/ppt/drawings/drawing4.xml" ContentType="application/vnd.openxmlformats-officedocument.drawingml.chartshapes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ppt/drawings/drawing7.xml" ContentType="application/vnd.openxmlformats-officedocument.drawingml.chartshape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rawings/drawing2.xml" ContentType="application/vnd.openxmlformats-officedocument.drawingml.chartshape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22.xml" ContentType="application/vnd.openxmlformats-officedocument.presentationml.slide+xml"/>
  <Override PartName="/ppt/slides/slide17.xml" ContentType="application/vnd.openxmlformats-officedocument.presentationml.slide+xml"/>
  <Override PartName="/ppt/slides/slide21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3.xml" ContentType="application/vnd.openxmlformats-officedocument.presentationml.slide+xml"/>
  <Override PartName="/ppt/slides/slide12.xml" ContentType="application/vnd.openxmlformats-officedocument.presentationml.slide+xml"/>
  <Override PartName="/ppt/slides/slide7.xml" ContentType="application/vnd.openxmlformats-officedocument.presentationml.slide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20.xml" ContentType="application/vnd.openxmlformats-officedocument.presentationml.slide+xml"/>
  <Override PartName="/ppt/slides/slide4.xml" ContentType="application/vnd.openxmlformats-officedocument.presentationml.slide+xml"/>
  <Override PartName="/ppt/slides/slide19.xml" ContentType="application/vnd.openxmlformats-officedocument.presentationml.slide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charts/chart4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theme/theme2.xml" ContentType="application/vnd.openxmlformats-officedocument.theme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layout5.xml" ContentType="application/vnd.openxmlformats-officedocument.drawingml.diagramLayout+xml"/>
  <Override PartName="/ppt/charts/chart11.xml" ContentType="application/vnd.openxmlformats-officedocument.drawingml.chart+xml"/>
  <Override PartName="/ppt/diagrams/colors4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charts/chart12.xml" ContentType="application/vnd.openxmlformats-officedocument.drawingml.chart+xml"/>
  <Override PartName="/ppt/diagrams/quickStyle4.xml" ContentType="application/vnd.openxmlformats-officedocument.drawingml.diagramStyle+xml"/>
  <Override PartName="/ppt/diagrams/layout4.xml" ContentType="application/vnd.openxmlformats-officedocument.drawingml.diagramLayout+xml"/>
  <Override PartName="/ppt/charts/chart9.xml" ContentType="application/vnd.openxmlformats-officedocument.drawingml.chart+xml"/>
  <Override PartName="/ppt/charts/chart8.xml" ContentType="application/vnd.openxmlformats-officedocument.drawingml.chart+xml"/>
  <Override PartName="/ppt/diagrams/colors2.xml" ContentType="application/vnd.openxmlformats-officedocument.drawingml.diagramColors+xml"/>
  <Override PartName="/ppt/diagrams/quickStyle3.xml" ContentType="application/vnd.openxmlformats-officedocument.drawingml.diagramStyle+xml"/>
  <Override PartName="/ppt/charts/chart10.xml" ContentType="application/vnd.openxmlformats-officedocument.drawingml.chart+xml"/>
  <Override PartName="/ppt/diagrams/colors3.xml" ContentType="application/vnd.openxmlformats-officedocument.drawingml.diagramColors+xml"/>
  <Override PartName="/ppt/diagrams/layout3.xml" ContentType="application/vnd.openxmlformats-officedocument.drawingml.diagram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25"/>
  </p:notesMasterIdLst>
  <p:sldIdLst>
    <p:sldId id="256" r:id="rId2"/>
    <p:sldId id="264" r:id="rId3"/>
    <p:sldId id="338" r:id="rId4"/>
    <p:sldId id="339" r:id="rId5"/>
    <p:sldId id="340" r:id="rId6"/>
    <p:sldId id="341" r:id="rId7"/>
    <p:sldId id="342" r:id="rId8"/>
    <p:sldId id="343" r:id="rId9"/>
    <p:sldId id="344" r:id="rId10"/>
    <p:sldId id="345" r:id="rId11"/>
    <p:sldId id="347" r:id="rId12"/>
    <p:sldId id="346" r:id="rId13"/>
    <p:sldId id="348" r:id="rId14"/>
    <p:sldId id="317" r:id="rId15"/>
    <p:sldId id="334" r:id="rId16"/>
    <p:sldId id="349" r:id="rId17"/>
    <p:sldId id="320" r:id="rId18"/>
    <p:sldId id="322" r:id="rId19"/>
    <p:sldId id="321" r:id="rId20"/>
    <p:sldId id="336" r:id="rId21"/>
    <p:sldId id="337" r:id="rId22"/>
    <p:sldId id="325" r:id="rId23"/>
    <p:sldId id="329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  <a:srgbClr val="9966FF"/>
    <a:srgbClr val="00FF99"/>
    <a:srgbClr val="32EE7A"/>
    <a:srgbClr val="FFFF00"/>
    <a:srgbClr val="66FFFF"/>
    <a:srgbClr val="FF33CC"/>
    <a:srgbClr val="FF7C80"/>
    <a:srgbClr val="FF3300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A111915-BE36-4E01-A7E5-04B1672EAD32}" styleName="Светлый стиль 2 -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41" autoAdjust="0"/>
    <p:restoredTop sz="94697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130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_____Microsoft_Office_Excel1.xlsx"/><Relationship Id="rId1" Type="http://schemas.openxmlformats.org/officeDocument/2006/relationships/image" Target="../media/image6.jpeg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0.xml"/><Relationship Id="rId1" Type="http://schemas.openxmlformats.org/officeDocument/2006/relationships/package" Target="../embeddings/____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package" Target="../embeddings/_____Microsoft_Office_Excel2.xlsx"/><Relationship Id="rId1" Type="http://schemas.openxmlformats.org/officeDocument/2006/relationships/image" Target="../media/image7.jpeg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5.xml"/><Relationship Id="rId2" Type="http://schemas.openxmlformats.org/officeDocument/2006/relationships/package" Target="../embeddings/_____Microsoft_Office_Excel5.xlsx"/><Relationship Id="rId1" Type="http://schemas.openxmlformats.org/officeDocument/2006/relationships/image" Target="../media/image10.jpeg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9.xml"/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7"/>
  <c:chart>
    <c:autoTitleDeleted val="1"/>
    <c:view3D>
      <c:rotX val="10"/>
      <c:rotY val="0"/>
      <c:perspective val="30"/>
    </c:view3D>
    <c:plotArea>
      <c:layout>
        <c:manualLayout>
          <c:layoutTarget val="inner"/>
          <c:xMode val="edge"/>
          <c:yMode val="edge"/>
          <c:x val="4.0760659634527525E-2"/>
          <c:y val="0.11905255659460399"/>
          <c:w val="0.93081761006289365"/>
          <c:h val="0.64781951108035163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blipFill>
              <a:blip xmlns:r="http://schemas.openxmlformats.org/officeDocument/2006/relationships" r:embed="rId1"/>
              <a:tile tx="0" ty="0" sx="100000" sy="100000" flip="none" algn="tl"/>
            </a:blipFill>
          </c:spPr>
          <c:dLbls>
            <c:dLbl>
              <c:idx val="0"/>
              <c:layout>
                <c:manualLayout>
                  <c:x val="2.8301886792452831E-2"/>
                  <c:y val="0.104064347820743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97,7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0"/>
                  <c:y val="0.1170723912983359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113,8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9.4339622641509708E-3"/>
                  <c:y val="0.14742449274605449"/>
                </c:manualLayout>
              </c:layout>
              <c:showVal val="1"/>
            </c:dLbl>
            <c:showVal val="1"/>
          </c:dLbls>
          <c:cat>
            <c:strRef>
              <c:f>Лист1!$A$2:$A$3</c:f>
              <c:strCache>
                <c:ptCount val="2"/>
                <c:pt idx="0">
                  <c:v>2014г.</c:v>
                </c:pt>
                <c:pt idx="1">
                  <c:v>2015г.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97.7</c:v>
                </c:pt>
                <c:pt idx="1">
                  <c:v>97.7</c:v>
                </c:pt>
              </c:numCache>
            </c:numRef>
          </c:val>
        </c:ser>
        <c:dLbls>
          <c:showVal val="1"/>
        </c:dLbls>
        <c:gapWidth val="3"/>
        <c:gapDepth val="70"/>
        <c:shape val="cone"/>
        <c:axId val="88345600"/>
        <c:axId val="80315136"/>
        <c:axId val="0"/>
      </c:bar3DChart>
      <c:catAx>
        <c:axId val="88345600"/>
        <c:scaling>
          <c:orientation val="minMax"/>
        </c:scaling>
        <c:axPos val="b"/>
        <c:numFmt formatCode="General" sourceLinked="1"/>
        <c:majorTickMark val="none"/>
        <c:tickLblPos val="nextTo"/>
        <c:crossAx val="80315136"/>
        <c:crosses val="autoZero"/>
        <c:auto val="1"/>
        <c:lblAlgn val="ctr"/>
        <c:lblOffset val="100"/>
      </c:catAx>
      <c:valAx>
        <c:axId val="80315136"/>
        <c:scaling>
          <c:orientation val="minMax"/>
        </c:scaling>
        <c:delete val="1"/>
        <c:axPos val="l"/>
        <c:numFmt formatCode="General" sourceLinked="1"/>
        <c:tickLblPos val="none"/>
        <c:crossAx val="88345600"/>
        <c:crosses val="autoZero"/>
        <c:crossBetween val="between"/>
      </c:valAx>
    </c:plotArea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 расходы</c:v>
                </c:pt>
              </c:strCache>
            </c:strRef>
          </c:tx>
          <c:dLbls>
            <c:dLbl>
              <c:idx val="0"/>
              <c:layout>
                <c:manualLayout>
                  <c:x val="-7.7683863377093015E-2"/>
                  <c:y val="-5.0795295021057434E-3"/>
                </c:manualLayout>
              </c:layout>
              <c:showVal val="1"/>
            </c:dLbl>
            <c:spPr>
              <a:effectLst>
                <a:outerShdw blurRad="50800" dist="50800" dir="5400000" algn="ctr" rotWithShape="0">
                  <a:schemeClr val="accent5">
                    <a:lumMod val="60000"/>
                    <a:lumOff val="40000"/>
                  </a:schemeClr>
                </a:outerShdw>
              </a:effectLst>
            </c:spPr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391.1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 по оплате труда с начислениями</c:v>
                </c:pt>
              </c:strCache>
            </c:strRef>
          </c:tx>
          <c:dLbls>
            <c:dLbl>
              <c:idx val="0"/>
              <c:layout>
                <c:manualLayout>
                  <c:x val="0.10009267012048577"/>
                  <c:y val="-2.5396647642511191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 u="sng"/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211.1</c:v>
                </c:pt>
              </c:numCache>
            </c:numRef>
          </c:val>
        </c:ser>
        <c:shape val="cylinder"/>
        <c:axId val="149705088"/>
        <c:axId val="149706624"/>
        <c:axId val="149567680"/>
      </c:bar3DChart>
      <c:catAx>
        <c:axId val="149705088"/>
        <c:scaling>
          <c:orientation val="minMax"/>
        </c:scaling>
        <c:axPos val="b"/>
        <c:tickLblPos val="nextTo"/>
        <c:crossAx val="149706624"/>
        <c:crosses val="autoZero"/>
        <c:auto val="1"/>
        <c:lblAlgn val="ctr"/>
        <c:lblOffset val="100"/>
      </c:catAx>
      <c:valAx>
        <c:axId val="149706624"/>
        <c:scaling>
          <c:orientation val="minMax"/>
        </c:scaling>
        <c:delete val="1"/>
        <c:axPos val="l"/>
        <c:numFmt formatCode="General" sourceLinked="1"/>
        <c:tickLblPos val="none"/>
        <c:crossAx val="149705088"/>
        <c:crosses val="autoZero"/>
        <c:crossBetween val="between"/>
      </c:valAx>
      <c:serAx>
        <c:axId val="149567680"/>
        <c:scaling>
          <c:orientation val="minMax"/>
        </c:scaling>
        <c:delete val="1"/>
        <c:axPos val="b"/>
        <c:tickLblPos val="none"/>
        <c:crossAx val="149706624"/>
        <c:crosses val="autoZero"/>
      </c:serAx>
    </c:plotArea>
    <c:legend>
      <c:legendPos val="r"/>
      <c:legendEntry>
        <c:idx val="0"/>
        <c:txPr>
          <a:bodyPr/>
          <a:lstStyle/>
          <a:p>
            <a:pPr>
              <a:defRPr sz="1600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/>
            </a:pPr>
            <a:endParaRPr lang="ru-RU"/>
          </a:p>
        </c:txPr>
      </c:legendEntry>
    </c:legend>
    <c:plotVisOnly val="1"/>
  </c:chart>
  <c:spPr>
    <a:gradFill rotWithShape="1">
      <a:gsLst>
        <a:gs pos="0">
          <a:schemeClr val="accent1">
            <a:tint val="10000"/>
            <a:satMod val="300000"/>
          </a:schemeClr>
        </a:gs>
        <a:gs pos="34000">
          <a:schemeClr val="accent1">
            <a:tint val="13500"/>
            <a:satMod val="250000"/>
          </a:schemeClr>
        </a:gs>
        <a:gs pos="100000">
          <a:schemeClr val="accent1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1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5"/>
          <c:dPt>
            <c:idx val="4"/>
            <c:spPr>
              <a:solidFill>
                <a:srgbClr val="00FF99"/>
              </a:solidFill>
            </c:spPr>
          </c:dPt>
          <c:dLbls>
            <c:dLblPos val="outEnd"/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Образование </c:v>
                </c:pt>
                <c:pt idx="1">
                  <c:v>Общегосударственные вопросы</c:v>
                </c:pt>
                <c:pt idx="2">
                  <c:v>ЖКХ</c:v>
                </c:pt>
                <c:pt idx="3">
                  <c:v>Культура</c:v>
                </c:pt>
                <c:pt idx="4">
                  <c:v>Социальная политика</c:v>
                </c:pt>
                <c:pt idx="5">
                  <c:v>Прочие расходы</c:v>
                </c:pt>
              </c:strCache>
            </c:strRef>
          </c:cat>
          <c:val>
            <c:numRef>
              <c:f>Лист1!$B$2:$B$7</c:f>
              <c:numCache>
                <c:formatCode>0.0%</c:formatCode>
                <c:ptCount val="6"/>
                <c:pt idx="0">
                  <c:v>0.64500000000000191</c:v>
                </c:pt>
                <c:pt idx="1">
                  <c:v>8.9000000000000065E-2</c:v>
                </c:pt>
                <c:pt idx="2">
                  <c:v>7.3000000000000009E-2</c:v>
                </c:pt>
                <c:pt idx="3">
                  <c:v>0.115</c:v>
                </c:pt>
                <c:pt idx="4">
                  <c:v>6.4000000000000112E-2</c:v>
                </c:pt>
                <c:pt idx="5">
                  <c:v>1.4E-2</c:v>
                </c:pt>
              </c:numCache>
            </c:numRef>
          </c:val>
        </c:ser>
        <c:firstSliceAng val="0"/>
      </c:pieChart>
    </c:plotArea>
    <c:legend>
      <c:legendPos val="r"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Социальная политика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tint val="10000"/>
                    <a:satMod val="300000"/>
                  </a:schemeClr>
                </a:gs>
                <a:gs pos="34000">
                  <a:schemeClr val="accent2">
                    <a:tint val="13500"/>
                    <a:satMod val="250000"/>
                  </a:schemeClr>
                </a:gs>
                <a:gs pos="100000">
                  <a:schemeClr val="accent2">
                    <a:tint val="60000"/>
                    <a:satMod val="20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2">
                  <a:satMod val="120000"/>
                </a:schemeClr>
              </a:solidFill>
              <a:prstDash val="solid"/>
            </a:ln>
            <a:effectLst>
              <a:outerShdw blurRad="63500" dist="25400" dir="14700000" algn="t" rotWithShape="0">
                <a:srgbClr val="000000">
                  <a:alpha val="50000"/>
                </a:srgbClr>
              </a:outerShdw>
            </a:effectLst>
          </c:spPr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3"/>
                <c:pt idx="0">
                  <c:v>Пенсионное обеспечение</c:v>
                </c:pt>
                <c:pt idx="1">
                  <c:v>Социальное обеспечение</c:v>
                </c:pt>
                <c:pt idx="2">
                  <c:v>Охрана семьи и детства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2794.5</c:v>
                </c:pt>
                <c:pt idx="1">
                  <c:v>4332.7</c:v>
                </c:pt>
                <c:pt idx="2">
                  <c:v>14793.7</c:v>
                </c:pt>
              </c:numCache>
            </c:numRef>
          </c:val>
        </c:ser>
        <c:axId val="151478272"/>
        <c:axId val="151479808"/>
      </c:barChart>
      <c:catAx>
        <c:axId val="151478272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 b="1"/>
            </a:pPr>
            <a:endParaRPr lang="ru-RU"/>
          </a:p>
        </c:txPr>
        <c:crossAx val="151479808"/>
        <c:crosses val="autoZero"/>
        <c:auto val="1"/>
        <c:lblAlgn val="ctr"/>
        <c:lblOffset val="100"/>
      </c:catAx>
      <c:valAx>
        <c:axId val="151479808"/>
        <c:scaling>
          <c:orientation val="minMax"/>
        </c:scaling>
        <c:axPos val="l"/>
        <c:majorGridlines/>
        <c:numFmt formatCode="General" sourceLinked="1"/>
        <c:tickLblPos val="nextTo"/>
        <c:crossAx val="1514782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0909023524837753"/>
          <c:y val="0.51524658951033919"/>
          <c:w val="0.18165050549236941"/>
          <c:h val="0.15737048667874659"/>
        </c:manualLayout>
      </c:layout>
      <c:txPr>
        <a:bodyPr/>
        <a:lstStyle/>
        <a:p>
          <a:pPr>
            <a:defRPr sz="1800"/>
          </a:pPr>
          <a:endParaRPr lang="ru-RU"/>
        </a:p>
      </c:txPr>
    </c:legend>
    <c:plotVisOnly val="1"/>
  </c:chart>
  <c:spPr>
    <a:solidFill>
      <a:schemeClr val="lt1"/>
    </a:solidFill>
    <a:ln w="25400" cap="flat" cmpd="sng" algn="ctr">
      <a:solidFill>
        <a:schemeClr val="accent2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plotArea>
      <c:layout>
        <c:manualLayout>
          <c:layoutTarget val="inner"/>
          <c:xMode val="edge"/>
          <c:yMode val="edge"/>
          <c:x val="0.1212281277340338"/>
          <c:y val="5.3286779128770792E-2"/>
          <c:w val="0.8698676727909016"/>
          <c:h val="0.75905871046991236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2014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path path="circle">
                <a:fillToRect l="100000" b="100000"/>
              </a:path>
              <a:tileRect t="-100000" r="-100000"/>
            </a:gradFill>
            <a:scene3d>
              <a:camera prst="orthographicFront"/>
              <a:lightRig rig="sunset" dir="t"/>
            </a:scene3d>
            <a:sp3d prstMaterial="plastic">
              <a:bevelT w="127000" h="38200" prst="relaxedInset"/>
              <a:contourClr>
                <a:srgbClr val="000000"/>
              </a:contourClr>
            </a:sp3d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Лист1!$B$2:$B$3</c:f>
              <c:numCache>
                <c:formatCode>0.00%</c:formatCode>
                <c:ptCount val="1"/>
                <c:pt idx="0">
                  <c:v>0.88100000000000001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</c:v>
                </c:pt>
              </c:strCache>
            </c:strRef>
          </c:tx>
          <c:spPr>
            <a:solidFill>
              <a:srgbClr val="00FF99"/>
            </a:solidFill>
            <a:scene3d>
              <a:camera prst="orthographicFront"/>
              <a:lightRig rig="twoPt" dir="t"/>
            </a:scene3d>
            <a:sp3d prstMaterial="powder">
              <a:bevelT w="127000" h="38200" prst="relaxedInset"/>
              <a:contourClr>
                <a:srgbClr val="000000"/>
              </a:contourClr>
            </a:sp3d>
          </c:spPr>
          <c:dLbls>
            <c:showVal val="1"/>
          </c:dLbls>
          <c:cat>
            <c:numRef>
              <c:f>Лист1!$A$2:$A$3</c:f>
              <c:numCache>
                <c:formatCode>General</c:formatCode>
                <c:ptCount val="1"/>
              </c:numCache>
            </c:numRef>
          </c:cat>
          <c:val>
            <c:numRef>
              <c:f>Лист1!$C$2:$C$3</c:f>
              <c:numCache>
                <c:formatCode>0.00%</c:formatCode>
                <c:ptCount val="1"/>
                <c:pt idx="0">
                  <c:v>0.88700000000000001</c:v>
                </c:pt>
              </c:numCache>
            </c:numRef>
          </c:val>
        </c:ser>
        <c:dLbls>
          <c:showVal val="1"/>
        </c:dLbls>
        <c:gapWidth val="45"/>
        <c:overlap val="-20"/>
        <c:axId val="92905856"/>
        <c:axId val="92907392"/>
      </c:barChart>
      <c:catAx>
        <c:axId val="92905856"/>
        <c:scaling>
          <c:orientation val="minMax"/>
        </c:scaling>
        <c:axPos val="b"/>
        <c:numFmt formatCode="General" sourceLinked="1"/>
        <c:majorTickMark val="none"/>
        <c:tickLblPos val="nextTo"/>
        <c:crossAx val="92907392"/>
        <c:crosses val="autoZero"/>
        <c:auto val="1"/>
        <c:lblAlgn val="ctr"/>
        <c:lblOffset val="100"/>
      </c:catAx>
      <c:valAx>
        <c:axId val="92907392"/>
        <c:scaling>
          <c:orientation val="minMax"/>
        </c:scaling>
        <c:axPos val="l"/>
        <c:numFmt formatCode="0.00%" sourceLinked="1"/>
        <c:majorTickMark val="none"/>
        <c:tickLblPos val="nextTo"/>
        <c:crossAx val="92905856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  <c:layout>
        <c:manualLayout>
          <c:xMode val="edge"/>
          <c:yMode val="edge"/>
          <c:x val="4.3197482259162083E-2"/>
          <c:y val="0.8188303704547587"/>
          <c:w val="0.93982720909886264"/>
          <c:h val="6.7264871784156119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6"/>
  <c:chart>
    <c:autoTitleDeleted val="1"/>
    <c:view3D>
      <c:rotX val="40"/>
      <c:rotY val="210"/>
      <c:depthPercent val="17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31"/>
          <c:dPt>
            <c:idx val="0"/>
            <c:spPr>
              <a:solidFill>
                <a:srgbClr val="FFFF00"/>
              </a:solidFill>
              <a:ln w="9525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  <a:scene3d>
                <a:camera prst="orthographicFront"/>
                <a:lightRig rig="contrasting" dir="t">
                  <a:rot lat="0" lon="0" rev="3600000"/>
                </a:lightRig>
              </a:scene3d>
              <a:sp3d prstMaterial="plastic">
                <a:bevelT w="127000" h="38200" prst="convex"/>
                <a:contourClr>
                  <a:srgbClr val="000000"/>
                </a:contourClr>
              </a:sp3d>
            </c:spPr>
          </c:dPt>
          <c:dPt>
            <c:idx val="1"/>
            <c:spPr>
              <a:solidFill>
                <a:schemeClr val="tx2">
                  <a:lumMod val="60000"/>
                  <a:lumOff val="40000"/>
                </a:schemeClr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63500" dist="25400" dir="14700000" algn="t" rotWithShape="0">
                  <a:srgbClr val="000000">
                    <a:alpha val="50000"/>
                  </a:srgbClr>
                </a:outerShdw>
              </a:effectLst>
            </c:spPr>
          </c:dPt>
          <c:dPt>
            <c:idx val="2"/>
            <c:spPr>
              <a:solidFill>
                <a:srgbClr val="32EE7A"/>
              </a:solidFill>
            </c:spPr>
          </c:dPt>
          <c:dPt>
            <c:idx val="3"/>
            <c:spPr>
              <a:gradFill rotWithShape="1">
                <a:gsLst>
                  <a:gs pos="0">
                    <a:schemeClr val="accent4">
                      <a:tint val="60000"/>
                      <a:satMod val="160000"/>
                    </a:schemeClr>
                  </a:gs>
                  <a:gs pos="46000">
                    <a:schemeClr val="accent4">
                      <a:tint val="86000"/>
                      <a:satMod val="160000"/>
                    </a:schemeClr>
                  </a:gs>
                  <a:gs pos="100000">
                    <a:schemeClr val="accent4">
                      <a:shade val="40000"/>
                      <a:satMod val="160000"/>
                    </a:schemeClr>
                  </a:gs>
                </a:gsLst>
                <a:path path="circle">
                  <a:fillToRect l="50000" t="155000" r="50000" b="-55000"/>
                </a:path>
              </a:gradFill>
              <a:ln>
                <a:noFill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  <a:scene3d>
                <a:camera prst="orthographicFront" fov="0">
                  <a:rot lat="0" lon="0" rev="0"/>
                </a:camera>
                <a:lightRig rig="contrasting" dir="t">
                  <a:rot lat="0" lon="0" rev="3600000"/>
                </a:lightRig>
              </a:scene3d>
              <a:sp3d prstMaterial="plastic">
                <a:bevelT w="127000" h="38200" prst="relaxedInset"/>
                <a:contourClr>
                  <a:schemeClr val="accent4"/>
                </a:contourClr>
              </a:sp3d>
            </c:spPr>
          </c:dPt>
          <c:dPt>
            <c:idx val="4"/>
            <c:spPr>
              <a:solidFill>
                <a:srgbClr val="FF0000"/>
              </a:solidFill>
              <a:ln w="9525" cap="flat" cmpd="sng" algn="ctr">
                <a:solidFill>
                  <a:schemeClr val="accent2">
                    <a:satMod val="120000"/>
                  </a:schemeClr>
                </a:solidFill>
                <a:prstDash val="solid"/>
              </a:ln>
              <a:effectLst>
                <a:outerShdw blurRad="50800" dist="38100" dir="14700000" algn="t" rotWithShape="0">
                  <a:srgbClr val="000000">
                    <a:alpha val="60000"/>
                  </a:srgbClr>
                </a:outerShdw>
              </a:effectLst>
            </c:spPr>
          </c:dPt>
          <c:dPt>
            <c:idx val="5"/>
            <c:spPr>
              <a:solidFill>
                <a:schemeClr val="accent6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0.43492710575107491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Налог на доходы физичеcких лиц; </a:t>
                    </a:r>
                    <a:r>
                      <a:rPr lang="ru-RU" dirty="0" smtClean="0"/>
                      <a:t>83,1%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17201544718678019"/>
                  <c:y val="-0.3158451545934397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Единый </a:t>
                    </a:r>
                    <a:r>
                      <a:rPr lang="ru-RU" dirty="0"/>
                      <a:t>налог на вмененный доход; </a:t>
                    </a:r>
                    <a:r>
                      <a:rPr lang="ru-RU" dirty="0" smtClean="0"/>
                      <a:t>6,0%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25626507623574335"/>
                  <c:y val="-2.3026780977731368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Государственная пошлина; </a:t>
                    </a:r>
                    <a:r>
                      <a:rPr lang="ru-RU" dirty="0" smtClean="0"/>
                      <a:t>1,2%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3.3801022136045892E-3"/>
                  <c:y val="4.608981358050474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Иные налоговые доходы; 4,2%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20675282153078378"/>
                  <c:y val="3.4693881946044692E-3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Доходы от использования и продажи имущества; </a:t>
                    </a:r>
                    <a:r>
                      <a:rPr lang="ru-RU" dirty="0" smtClean="0"/>
                      <a:t>3,3%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5"/>
              <c:layout>
                <c:manualLayout>
                  <c:x val="-0.14186715256811921"/>
                  <c:y val="-0.2908602474729776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Иные неналоговые доходы; </a:t>
                    </a:r>
                    <a:r>
                      <a:rPr lang="ru-RU" dirty="0" smtClean="0"/>
                      <a:t>2,2%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Лист1!$A$2:$A$7</c:f>
              <c:strCache>
                <c:ptCount val="6"/>
                <c:pt idx="0">
                  <c:v>Налог на доходы физичеcких лиц</c:v>
                </c:pt>
                <c:pt idx="1">
                  <c:v>Единый налог на вмененный доход</c:v>
                </c:pt>
                <c:pt idx="2">
                  <c:v>Государственная пошлина</c:v>
                </c:pt>
                <c:pt idx="3">
                  <c:v>Иные налоговые доходы</c:v>
                </c:pt>
                <c:pt idx="4">
                  <c:v>Доходы от использования и продажи имущества</c:v>
                </c:pt>
                <c:pt idx="5">
                  <c:v>Иные неналоговые доходы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0.80100000000000005</c:v>
                </c:pt>
                <c:pt idx="1">
                  <c:v>6.2000000000000034E-2</c:v>
                </c:pt>
                <c:pt idx="2">
                  <c:v>1.2E-2</c:v>
                </c:pt>
                <c:pt idx="3">
                  <c:v>5.6000000000000001E-2</c:v>
                </c:pt>
                <c:pt idx="4">
                  <c:v>5.1999999999999998E-2</c:v>
                </c:pt>
                <c:pt idx="5">
                  <c:v>1.7000000000000001E-2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2015 год</c:v>
                </c:pt>
              </c:strCache>
            </c:strRef>
          </c:tx>
          <c:spPr>
            <a:gradFill flip="none" rotWithShape="1">
              <a:gsLst>
                <a:gs pos="0">
                  <a:srgbClr val="66FFFF">
                    <a:shade val="30000"/>
                    <a:satMod val="115000"/>
                  </a:srgbClr>
                </a:gs>
                <a:gs pos="50000">
                  <a:srgbClr val="66FFFF">
                    <a:shade val="67500"/>
                    <a:satMod val="115000"/>
                  </a:srgbClr>
                </a:gs>
                <a:gs pos="100000">
                  <a:srgbClr val="66FFFF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1.6975308641975478E-2"/>
                  <c:y val="-3.3672391930733854E-2"/>
                </c:manualLayout>
              </c:layout>
              <c:tx>
                <c:rich>
                  <a:bodyPr/>
                  <a:lstStyle/>
                  <a:p>
                    <a:r>
                      <a:rPr lang="ru-RU" sz="2400" dirty="0" smtClean="0">
                        <a:solidFill>
                          <a:srgbClr val="FFFF00"/>
                        </a:solidFill>
                      </a:rPr>
                      <a:t>95,7</a:t>
                    </a:r>
                    <a:endParaRPr lang="en-US" sz="2400" dirty="0">
                      <a:solidFill>
                        <a:srgbClr val="FFFF00"/>
                      </a:solidFill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1.5432098765432223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6234567901234612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2.0061728395061731E-2"/>
                  <c:y val="-2.5254293948050392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95.7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2015 год</c:v>
                </c:pt>
              </c:strCache>
            </c:strRef>
          </c:tx>
          <c:spPr>
            <a:gradFill flip="none" rotWithShape="1">
              <a:gsLst>
                <a:gs pos="0">
                  <a:srgbClr val="FF66FF">
                    <a:shade val="30000"/>
                    <a:satMod val="115000"/>
                  </a:srgbClr>
                </a:gs>
                <a:gs pos="50000">
                  <a:srgbClr val="FF66FF">
                    <a:shade val="67500"/>
                    <a:satMod val="115000"/>
                  </a:srgbClr>
                </a:gs>
                <a:gs pos="100000">
                  <a:srgbClr val="FF66FF">
                    <a:shade val="100000"/>
                    <a:satMod val="115000"/>
                  </a:srgbClr>
                </a:gs>
              </a:gsLst>
              <a:lin ang="16200000" scaled="1"/>
              <a:tileRect/>
            </a:gradFill>
          </c:spPr>
          <c:dLbls>
            <c:dLbl>
              <c:idx val="0"/>
              <c:layout>
                <c:manualLayout>
                  <c:x val="3.7037037037037056E-2"/>
                  <c:y val="-3.0866359269839376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94,6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6234567901234612E-2"/>
                  <c:y val="-3.6478424591628346E-2"/>
                </c:manualLayout>
              </c:layout>
              <c:showVal val="1"/>
            </c:dLbl>
            <c:dLbl>
              <c:idx val="2"/>
              <c:layout>
                <c:manualLayout>
                  <c:x val="2.0061728395061731E-2"/>
                  <c:y val="-3.0866359269839376E-2"/>
                </c:manualLayout>
              </c:layout>
              <c:showVal val="1"/>
            </c:dLbl>
            <c:dLbl>
              <c:idx val="3"/>
              <c:layout>
                <c:manualLayout>
                  <c:x val="3.0864197530864574E-2"/>
                  <c:y val="-3.6478424591628346E-2"/>
                </c:manualLayout>
              </c:layout>
              <c:showVal val="1"/>
            </c:dLbl>
            <c:txPr>
              <a:bodyPr/>
              <a:lstStyle/>
              <a:p>
                <a:pPr>
                  <a:defRPr sz="2400">
                    <a:solidFill>
                      <a:srgbClr val="FFFF00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Налог на доходы физических лиц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94.6</c:v>
                </c:pt>
              </c:numCache>
            </c:numRef>
          </c:val>
        </c:ser>
        <c:gapWidth val="19"/>
        <c:gapDepth val="73"/>
        <c:shape val="box"/>
        <c:axId val="133594496"/>
        <c:axId val="146875520"/>
        <c:axId val="0"/>
      </c:bar3DChart>
      <c:catAx>
        <c:axId val="13359449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6875520"/>
        <c:crosses val="autoZero"/>
        <c:auto val="1"/>
        <c:lblAlgn val="ctr"/>
        <c:lblOffset val="100"/>
      </c:catAx>
      <c:valAx>
        <c:axId val="146875520"/>
        <c:scaling>
          <c:orientation val="minMax"/>
        </c:scaling>
        <c:axPos val="l"/>
        <c:majorGridlines/>
        <c:numFmt formatCode="0.0" sourceLinked="1"/>
        <c:tickLblPos val="nextTo"/>
        <c:crossAx val="1335944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278021432318475"/>
          <c:y val="0.9052817828046682"/>
          <c:w val="0.66733644405560411"/>
          <c:h val="7.7881988871760552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28"/>
  <c:chart>
    <c:autoTitleDeleted val="1"/>
    <c:view3D>
      <c:perspective val="30"/>
    </c:view3D>
    <c:plotArea>
      <c:layout>
        <c:manualLayout>
          <c:layoutTarget val="inner"/>
          <c:xMode val="edge"/>
          <c:yMode val="edge"/>
          <c:x val="0.10009516448746802"/>
          <c:y val="2.5042514900853602E-2"/>
          <c:w val="0.90719075901653112"/>
          <c:h val="0.623291417840545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2015 год</c:v>
                </c:pt>
              </c:strCache>
            </c:strRef>
          </c:tx>
          <c:dLbls>
            <c:dLbl>
              <c:idx val="0"/>
              <c:layout>
                <c:manualLayout>
                  <c:x val="2.0400585811197511E-2"/>
                  <c:y val="3.1908608576488418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2,4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400">
                    <a:solidFill>
                      <a:schemeClr val="bg1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Лист1!$B$2</c:f>
              <c:numCache>
                <c:formatCode>0.0</c:formatCode>
                <c:ptCount val="1"/>
                <c:pt idx="0">
                  <c:v>2.9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2015 год</c:v>
                </c:pt>
              </c:strCache>
            </c:strRef>
          </c:tx>
          <c:dLbls>
            <c:dLbl>
              <c:idx val="0"/>
              <c:layout>
                <c:manualLayout>
                  <c:x val="3.788680222079558E-2"/>
                  <c:y val="4.330454021094857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1,8</a:t>
                    </a:r>
                    <a:endParaRPr lang="en-US" dirty="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2500">
                    <a:solidFill>
                      <a:schemeClr val="bg1">
                        <a:lumMod val="95000"/>
                      </a:schemeClr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</c:f>
              <c:strCache>
                <c:ptCount val="1"/>
                <c:pt idx="0">
                  <c:v>Доходы от продажи земельных участков, находящихся в муниципальной собственности</c:v>
                </c:pt>
              </c:strCache>
            </c:strRef>
          </c:cat>
          <c:val>
            <c:numRef>
              <c:f>Лист1!$C$2</c:f>
              <c:numCache>
                <c:formatCode>0.0</c:formatCode>
                <c:ptCount val="1"/>
                <c:pt idx="0">
                  <c:v>2.9</c:v>
                </c:pt>
              </c:numCache>
            </c:numRef>
          </c:val>
        </c:ser>
        <c:dLbls>
          <c:showVal val="1"/>
        </c:dLbls>
        <c:gapWidth val="10"/>
        <c:gapDepth val="10"/>
        <c:shape val="box"/>
        <c:axId val="146508800"/>
        <c:axId val="146522880"/>
        <c:axId val="0"/>
      </c:bar3DChart>
      <c:catAx>
        <c:axId val="146508800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500"/>
            </a:pPr>
            <a:endParaRPr lang="ru-RU"/>
          </a:p>
        </c:txPr>
        <c:crossAx val="146522880"/>
        <c:crosses val="autoZero"/>
        <c:auto val="1"/>
        <c:lblAlgn val="ctr"/>
        <c:lblOffset val="100"/>
      </c:catAx>
      <c:valAx>
        <c:axId val="146522880"/>
        <c:scaling>
          <c:orientation val="minMax"/>
        </c:scaling>
        <c:axPos val="l"/>
        <c:numFmt formatCode="0.0" sourceLinked="1"/>
        <c:majorTickMark val="none"/>
        <c:tickLblPos val="nextTo"/>
        <c:crossAx val="146508800"/>
        <c:crosses val="autoZero"/>
        <c:crossBetween val="between"/>
      </c:valAx>
      <c:spPr>
        <a:blipFill>
          <a:blip xmlns:r="http://schemas.openxmlformats.org/officeDocument/2006/relationships" r:embed="rId1"/>
          <a:tile tx="0" ty="0" sx="100000" sy="100000" flip="none" algn="tl"/>
        </a:blipFill>
      </c:spPr>
    </c:plotArea>
    <c:legend>
      <c:legendPos val="b"/>
    </c:legend>
    <c:plotVisOnly val="1"/>
  </c:chart>
  <c:txPr>
    <a:bodyPr/>
    <a:lstStyle/>
    <a:p>
      <a:pPr>
        <a:defRPr sz="1800"/>
      </a:pPr>
      <a:endParaRPr lang="ru-RU"/>
    </a:p>
  </c:txPr>
  <c:externalData r:id="rId2"/>
  <c:userShapes r:id="rId3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0.10756317870959151"/>
          <c:y val="2.7321818906201212E-2"/>
          <c:w val="0.87057905077841746"/>
          <c:h val="0.71509832846985655"/>
        </c:manualLayout>
      </c:layout>
      <c:bar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 на 2015 год</c:v>
                </c:pt>
              </c:strCache>
            </c:strRef>
          </c:tx>
          <c:spPr>
            <a:solidFill>
              <a:srgbClr val="66FFFF"/>
            </a:solidFill>
          </c:spPr>
          <c:dLbls>
            <c:dLbl>
              <c:idx val="0"/>
              <c:layout>
                <c:manualLayout>
                  <c:x val="1.697528385269538E-2"/>
                  <c:y val="-1.76359531526487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-2.0542862112692952E-3"/>
                  <c:y val="2.2678898950852012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1.0205570897428575E-2"/>
                  <c:y val="-3.5160638462063379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4899146755252324E-3"/>
                  <c:y val="-2.4622496922187868E-3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0.30000000000000032</c:v>
                </c:pt>
                <c:pt idx="1">
                  <c:v>2</c:v>
                </c:pt>
                <c:pt idx="2">
                  <c:v>0.70000000000000062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 на 2015 год</c:v>
                </c:pt>
              </c:strCache>
            </c:strRef>
          </c:tx>
          <c:spPr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8900000" scaled="1"/>
              <a:tileRect/>
            </a:gradFill>
          </c:spPr>
          <c:dLbls>
            <c:dLbl>
              <c:idx val="0"/>
              <c:layout>
                <c:manualLayout>
                  <c:x val="4.7237338441817482E-2"/>
                  <c:y val="-5.79525998987825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1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177888977671325E-2"/>
                  <c:y val="-2.29050239225862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9405748605118554E-2"/>
                  <c:y val="-5.7952599898782771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0,9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5.2721975125512938E-2"/>
                  <c:y val="-4.5696985359304594E-3"/>
                </c:manualLayout>
              </c:layout>
              <c:showVal val="1"/>
            </c:dLbl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Доходы от аренды земли до раграничения собственности на землю</c:v>
                </c:pt>
                <c:pt idx="1">
                  <c:v>Доходы от арендной платы за земли, находящиеся в собственности района</c:v>
                </c:pt>
                <c:pt idx="2">
                  <c:v>Доходы от аренды имущества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0.30000000000000032</c:v>
                </c:pt>
                <c:pt idx="1">
                  <c:v>1.2</c:v>
                </c:pt>
                <c:pt idx="2">
                  <c:v>0.70000000000000062</c:v>
                </c:pt>
              </c:numCache>
            </c:numRef>
          </c:val>
        </c:ser>
        <c:gapWidth val="0"/>
        <c:overlap val="82"/>
        <c:axId val="146902016"/>
        <c:axId val="147988864"/>
      </c:barChart>
      <c:catAx>
        <c:axId val="146902016"/>
        <c:scaling>
          <c:orientation val="minMax"/>
        </c:scaling>
        <c:axPos val="b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147988864"/>
        <c:crosses val="autoZero"/>
        <c:auto val="1"/>
        <c:lblAlgn val="ctr"/>
        <c:lblOffset val="100"/>
      </c:catAx>
      <c:valAx>
        <c:axId val="147988864"/>
        <c:scaling>
          <c:orientation val="minMax"/>
        </c:scaling>
        <c:axPos val="l"/>
        <c:majorGridlines/>
        <c:numFmt formatCode="0.0" sourceLinked="1"/>
        <c:tickLblPos val="nextTo"/>
        <c:crossAx val="146902016"/>
        <c:crosses val="autoZero"/>
        <c:crossBetween val="between"/>
      </c:valAx>
      <c:spPr>
        <a:noFill/>
        <a:ln w="25400">
          <a:noFill/>
        </a:ln>
      </c:spPr>
    </c:plotArea>
    <c:legend>
      <c:legendPos val="b"/>
      <c:layout>
        <c:manualLayout>
          <c:xMode val="edge"/>
          <c:yMode val="edge"/>
          <c:x val="0.22343054340429674"/>
          <c:y val="0.90528181516287265"/>
          <c:w val="0.5223045639942735"/>
          <c:h val="6.3259537628272078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6734689413823417"/>
          <c:y val="1.2993825044979269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tint val="60000"/>
                    <a:satMod val="160000"/>
                  </a:schemeClr>
                </a:gs>
                <a:gs pos="46000">
                  <a:schemeClr val="accent3">
                    <a:tint val="86000"/>
                    <a:satMod val="160000"/>
                  </a:schemeClr>
                </a:gs>
                <a:gs pos="100000">
                  <a:schemeClr val="accent3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6234567901234612E-2"/>
                  <c:y val="-1.658590942538811E-2"/>
                </c:manualLayout>
              </c:layout>
              <c:showVal val="1"/>
            </c:dLbl>
            <c:dLbl>
              <c:idx val="1"/>
              <c:layout>
                <c:manualLayout>
                  <c:x val="-0.18518518518518673"/>
                  <c:y val="-2.8060246664724556E-3"/>
                </c:manualLayout>
              </c:layout>
              <c:showVal val="1"/>
            </c:dLbl>
            <c:dLbl>
              <c:idx val="2"/>
              <c:layout>
                <c:manualLayout>
                  <c:x val="-0.14351851851851855"/>
                  <c:y val="1.4440199156869255E-3"/>
                </c:manualLayout>
              </c:layout>
              <c:showVal val="1"/>
            </c:dLbl>
            <c:dLbl>
              <c:idx val="3"/>
              <c:layout>
                <c:manualLayout>
                  <c:x val="-7.0987654320987734E-2"/>
                  <c:y val="-4.389525845746256E-3"/>
                </c:manualLayout>
              </c:layout>
              <c:showVal val="1"/>
            </c:dLbl>
            <c:showVal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3.3</c:v>
                </c:pt>
                <c:pt idx="1">
                  <c:v>170.5</c:v>
                </c:pt>
                <c:pt idx="2">
                  <c:v>65.599999999999994</c:v>
                </c:pt>
                <c:pt idx="3">
                  <c:v>44.4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tint val="60000"/>
                    <a:satMod val="160000"/>
                  </a:schemeClr>
                </a:gs>
                <a:gs pos="46000">
                  <a:schemeClr val="accent6">
                    <a:tint val="86000"/>
                    <a:satMod val="160000"/>
                  </a:schemeClr>
                </a:gs>
                <a:gs pos="100000">
                  <a:schemeClr val="accent6">
                    <a:shade val="40000"/>
                    <a:satMod val="160000"/>
                  </a:schemeClr>
                </a:gs>
              </a:gsLst>
              <a:path path="circle">
                <a:fillToRect l="50000" t="155000" r="50000" b="-55000"/>
              </a:path>
            </a:gradFill>
            <a:ln w="9525" cap="flat" cmpd="sng" algn="ctr">
              <a:solidFill>
                <a:schemeClr val="accent6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showVal val="1"/>
            </c:dLbl>
            <c:dLbl>
              <c:idx val="1"/>
              <c:layout>
                <c:manualLayout>
                  <c:x val="-0.20061728395061734"/>
                  <c:y val="-5.612065321788976E-3"/>
                </c:manualLayout>
              </c:layout>
              <c:showVal val="1"/>
            </c:dLbl>
            <c:dLbl>
              <c:idx val="2"/>
              <c:layout>
                <c:manualLayout>
                  <c:x val="-7.0987654320987734E-2"/>
                  <c:y val="-1.7952630252806641E-3"/>
                </c:manualLayout>
              </c:layout>
              <c:showVal val="1"/>
            </c:dLbl>
            <c:dLbl>
              <c:idx val="3"/>
              <c:layout>
                <c:manualLayout>
                  <c:x val="-8.0246913580247006E-2"/>
                  <c:y val="-1.0829412622796958E-2"/>
                </c:manualLayout>
              </c:layout>
              <c:showVal val="1"/>
            </c:dLbl>
            <c:delete val="1"/>
          </c:dLbls>
          <c:cat>
            <c:strRef>
              <c:f>Лист1!$A$2:$A$5</c:f>
              <c:strCache>
                <c:ptCount val="4"/>
                <c:pt idx="0">
                  <c:v>Иные МБТ</c:v>
                </c:pt>
                <c:pt idx="1">
                  <c:v>Субвенции</c:v>
                </c:pt>
                <c:pt idx="2">
                  <c:v>Субсидии</c:v>
                </c:pt>
                <c:pt idx="3">
                  <c:v>Дотации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3.3</c:v>
                </c:pt>
                <c:pt idx="1">
                  <c:v>169.6</c:v>
                </c:pt>
                <c:pt idx="2">
                  <c:v>60.3</c:v>
                </c:pt>
                <c:pt idx="3">
                  <c:v>44.4</c:v>
                </c:pt>
              </c:numCache>
            </c:numRef>
          </c:val>
        </c:ser>
        <c:gapWidth val="50"/>
        <c:shape val="cylinder"/>
        <c:axId val="148334080"/>
        <c:axId val="148335616"/>
        <c:axId val="0"/>
      </c:bar3DChart>
      <c:catAx>
        <c:axId val="148334080"/>
        <c:scaling>
          <c:orientation val="minMax"/>
        </c:scaling>
        <c:axPos val="l"/>
        <c:tickLblPos val="nextTo"/>
        <c:crossAx val="148335616"/>
        <c:crosses val="autoZero"/>
        <c:auto val="1"/>
        <c:lblAlgn val="ctr"/>
        <c:lblOffset val="100"/>
      </c:catAx>
      <c:valAx>
        <c:axId val="148335616"/>
        <c:scaling>
          <c:orientation val="minMax"/>
        </c:scaling>
        <c:delete val="1"/>
        <c:axPos val="b"/>
        <c:numFmt formatCode="General" sourceLinked="1"/>
        <c:tickLblPos val="none"/>
        <c:crossAx val="14833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6467629046369213E-2"/>
          <c:y val="0.81799584033855921"/>
          <c:w val="0.7545956061047997"/>
          <c:h val="6.7933769584520104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351973364440731"/>
          <c:y val="1.2993784820403706E-2"/>
          <c:w val="0.61849032759793909"/>
          <c:h val="0.82974164835196462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00FF99"/>
            </a:solidFill>
            <a:ln w="9525" cap="flat" cmpd="sng" algn="ctr">
              <a:solidFill>
                <a:schemeClr val="accent3">
                  <a:satMod val="120000"/>
                </a:schemeClr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1.1907638718005204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34,5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3148148148148147E-2"/>
                  <c:y val="-2.806076966261505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1.444019915686926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22,2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22839506172839524"/>
                  <c:y val="-1.608535041795554E-2"/>
                </c:manualLayout>
              </c:layout>
              <c:showVal val="1"/>
            </c:dLbl>
            <c:showVal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51.9</c:v>
                </c:pt>
                <c:pt idx="1">
                  <c:v>0.9</c:v>
                </c:pt>
                <c:pt idx="2">
                  <c:v>8.2000000000000011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rgbClr val="FF3300"/>
            </a:solidFill>
            <a:ln w="9525" cap="flat" cmpd="sng" algn="ctr">
              <a:solidFill>
                <a:srgbClr val="626D1D"/>
              </a:solidFill>
              <a:prstDash val="solid"/>
            </a:ln>
            <a:effectLst>
              <a:outerShdw blurRad="50800" dist="38100" dir="14700000" algn="t" rotWithShape="0">
                <a:srgbClr val="000000">
                  <a:alpha val="60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39700" h="139700" prst="divot"/>
              <a:contourClr>
                <a:srgbClr val="000000"/>
              </a:contourClr>
            </a:sp3d>
          </c:spPr>
          <c:dLbls>
            <c:dLbl>
              <c:idx val="0"/>
              <c:layout>
                <c:manualLayout>
                  <c:x val="2.0061728395061731E-2"/>
                  <c:y val="-4.0285299624399388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33,0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2.2615315446680724E-2"/>
                  <c:y val="-5.6121539325230119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0,8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6.7901234567901494E-2"/>
                  <c:y val="-1.3491087597489763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18,5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0.33796296296297101"/>
                  <c:y val="-2.0186072280564252E-2"/>
                </c:manualLayout>
              </c:layout>
              <c:showVal val="1"/>
            </c:dLbl>
            <c:delete val="1"/>
          </c:dLbls>
          <c:cat>
            <c:strRef>
              <c:f>Лист1!$A$2:$A$4</c:f>
              <c:strCache>
                <c:ptCount val="3"/>
                <c:pt idx="0">
                  <c:v>Дотации</c:v>
                </c:pt>
                <c:pt idx="1">
                  <c:v>Субвенции</c:v>
                </c:pt>
                <c:pt idx="2">
                  <c:v>Субсидии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50.7</c:v>
                </c:pt>
                <c:pt idx="1">
                  <c:v>0.9</c:v>
                </c:pt>
                <c:pt idx="2">
                  <c:v>7.3</c:v>
                </c:pt>
              </c:numCache>
            </c:numRef>
          </c:val>
        </c:ser>
        <c:gapWidth val="50"/>
        <c:shape val="box"/>
        <c:axId val="149596800"/>
        <c:axId val="149606784"/>
        <c:axId val="0"/>
      </c:bar3DChart>
      <c:catAx>
        <c:axId val="149596800"/>
        <c:scaling>
          <c:orientation val="minMax"/>
        </c:scaling>
        <c:axPos val="l"/>
        <c:tickLblPos val="nextTo"/>
        <c:crossAx val="149606784"/>
        <c:crosses val="autoZero"/>
        <c:auto val="1"/>
        <c:lblAlgn val="ctr"/>
        <c:lblOffset val="100"/>
      </c:catAx>
      <c:valAx>
        <c:axId val="149606784"/>
        <c:scaling>
          <c:orientation val="minMax"/>
        </c:scaling>
        <c:delete val="1"/>
        <c:axPos val="b"/>
        <c:numFmt formatCode="0.0" sourceLinked="1"/>
        <c:tickLblPos val="none"/>
        <c:crossAx val="14959680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29554170312044714"/>
          <c:y val="0.81799584033855943"/>
          <c:w val="0.31632400116652543"/>
          <c:h val="6.4923982665867047E-2"/>
        </c:manualLayout>
      </c:layout>
    </c:legend>
    <c:plotVisOnly val="1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1"/>
                <c:pt idx="0">
                  <c:v>283.8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Исполнение</c:v>
                </c:pt>
              </c:strCache>
            </c:strRef>
          </c:tx>
          <c:dLbls>
            <c:txPr>
              <a:bodyPr/>
              <a:lstStyle/>
              <a:p>
                <a:pPr>
                  <a:defRPr sz="2000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1"/>
                <c:pt idx="0">
                  <c:v>Бюджет района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1"/>
                <c:pt idx="0">
                  <c:v>281.10000000000002</c:v>
                </c:pt>
              </c:numCache>
            </c:numRef>
          </c:val>
        </c:ser>
        <c:axId val="149645184"/>
        <c:axId val="149646720"/>
      </c:barChart>
      <c:catAx>
        <c:axId val="149645184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49646720"/>
        <c:crosses val="autoZero"/>
        <c:auto val="1"/>
        <c:lblAlgn val="ctr"/>
        <c:lblOffset val="100"/>
      </c:catAx>
      <c:valAx>
        <c:axId val="149646720"/>
        <c:scaling>
          <c:orientation val="minMax"/>
        </c:scaling>
        <c:axPos val="l"/>
        <c:majorGridlines/>
        <c:numFmt formatCode="General" sourceLinked="1"/>
        <c:tickLblPos val="nextTo"/>
        <c:crossAx val="149645184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ru-RU"/>
        </a:p>
      </c:txPr>
    </c:legend>
    <c:plotVisOnly val="1"/>
  </c:chart>
  <c:spPr>
    <a:gradFill rotWithShape="1">
      <a:gsLst>
        <a:gs pos="0">
          <a:schemeClr val="accent5">
            <a:tint val="10000"/>
            <a:satMod val="300000"/>
          </a:schemeClr>
        </a:gs>
        <a:gs pos="34000">
          <a:schemeClr val="accent5">
            <a:tint val="13500"/>
            <a:satMod val="250000"/>
          </a:schemeClr>
        </a:gs>
        <a:gs pos="100000">
          <a:schemeClr val="accent5">
            <a:tint val="60000"/>
            <a:satMod val="200000"/>
          </a:schemeClr>
        </a:gs>
      </a:gsLst>
      <a:path path="circle">
        <a:fillToRect l="50000" t="155000" r="50000" b="-55000"/>
      </a:path>
    </a:gradFill>
    <a:ln w="9525" cap="flat" cmpd="sng" algn="ctr">
      <a:solidFill>
        <a:schemeClr val="accent5">
          <a:satMod val="120000"/>
        </a:schemeClr>
      </a:solidFill>
      <a:prstDash val="solid"/>
    </a:ln>
    <a:effectLst>
      <a:outerShdw blurRad="63500" dist="25400" dir="14700000" algn="t" rotWithShape="0">
        <a:srgbClr val="000000">
          <a:alpha val="50000"/>
        </a:srgbClr>
      </a:outerShdw>
    </a:effectLst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ru-RU"/>
    </a:p>
  </c:txPr>
  <c:externalData r:id="rId1"/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FFFE0F-88B4-42DB-8490-04BAE1A5DA6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43DDC59-0D3E-4BE3-B777-093AFA205CFE}">
      <dgm:prSet/>
      <dgm:spPr>
        <a:solidFill>
          <a:schemeClr val="accent5">
            <a:lumMod val="20000"/>
            <a:lumOff val="80000"/>
          </a:schemeClr>
        </a:solidFill>
        <a:ln>
          <a:solidFill>
            <a:schemeClr val="tx2">
              <a:lumMod val="20000"/>
              <a:lumOff val="80000"/>
            </a:schemeClr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Исполнение расходной части бюджета  муниципального образования «Сернурский муниципальный район» 2015 год     (тыс. руб.)</a:t>
          </a:r>
          <a:endParaRPr lang="ru-RU" dirty="0">
            <a:solidFill>
              <a:schemeClr val="tx1"/>
            </a:solidFill>
          </a:endParaRPr>
        </a:p>
      </dgm:t>
    </dgm:pt>
    <dgm:pt modelId="{CCEDE751-D7CE-4D4B-A30B-00F4C3B19B46}" type="parTrans" cxnId="{253BA603-2D57-4346-95B0-2C718CF550A5}">
      <dgm:prSet/>
      <dgm:spPr/>
      <dgm:t>
        <a:bodyPr/>
        <a:lstStyle/>
        <a:p>
          <a:endParaRPr lang="ru-RU"/>
        </a:p>
      </dgm:t>
    </dgm:pt>
    <dgm:pt modelId="{8EE4DFAF-A0C6-490F-9A0A-9CF16B0631BD}" type="sibTrans" cxnId="{253BA603-2D57-4346-95B0-2C718CF550A5}">
      <dgm:prSet/>
      <dgm:spPr/>
      <dgm:t>
        <a:bodyPr/>
        <a:lstStyle/>
        <a:p>
          <a:endParaRPr lang="ru-RU"/>
        </a:p>
      </dgm:t>
    </dgm:pt>
    <dgm:pt modelId="{F235560F-1C73-4D41-B4DC-4D14B9A4B22A}" type="pres">
      <dgm:prSet presAssocID="{16FFFE0F-88B4-42DB-8490-04BAE1A5DA6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B7EBF60-86B4-4A21-BB70-5458081FB762}" type="pres">
      <dgm:prSet presAssocID="{D43DDC59-0D3E-4BE3-B777-093AFA205CFE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1A96A70-E9AD-4E4E-8F64-61DC8F9825A1}" type="presOf" srcId="{D43DDC59-0D3E-4BE3-B777-093AFA205CFE}" destId="{5B7EBF60-86B4-4A21-BB70-5458081FB762}" srcOrd="0" destOrd="0" presId="urn:microsoft.com/office/officeart/2005/8/layout/vList2"/>
    <dgm:cxn modelId="{9C74EDA4-061C-4846-AD18-69E556970905}" type="presOf" srcId="{16FFFE0F-88B4-42DB-8490-04BAE1A5DA6F}" destId="{F235560F-1C73-4D41-B4DC-4D14B9A4B22A}" srcOrd="0" destOrd="0" presId="urn:microsoft.com/office/officeart/2005/8/layout/vList2"/>
    <dgm:cxn modelId="{253BA603-2D57-4346-95B0-2C718CF550A5}" srcId="{16FFFE0F-88B4-42DB-8490-04BAE1A5DA6F}" destId="{D43DDC59-0D3E-4BE3-B777-093AFA205CFE}" srcOrd="0" destOrd="0" parTransId="{CCEDE751-D7CE-4D4B-A30B-00F4C3B19B46}" sibTransId="{8EE4DFAF-A0C6-490F-9A0A-9CF16B0631BD}"/>
    <dgm:cxn modelId="{F27E54B9-B896-4D99-B98A-56AB7435E5EC}" type="presParOf" srcId="{F235560F-1C73-4D41-B4DC-4D14B9A4B22A}" destId="{5B7EBF60-86B4-4A21-BB70-5458081FB762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22DAD9-6BB6-409D-9CC3-39883C5A3473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C1565A5-0869-4D26-A641-E50E8DFACCAF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Выделение финансовой помощи из республиканского бюджета </a:t>
          </a:r>
          <a:r>
            <a:rPr lang="ru-RU" sz="2400" dirty="0" smtClean="0">
              <a:solidFill>
                <a:schemeClr val="bg2">
                  <a:lumMod val="10000"/>
                </a:schemeClr>
              </a:solidFill>
            </a:rPr>
            <a:t>69,2 млн. рублей</a:t>
          </a:r>
          <a:endParaRPr lang="ru-RU" sz="2400" dirty="0">
            <a:solidFill>
              <a:schemeClr val="bg2">
                <a:lumMod val="10000"/>
              </a:schemeClr>
            </a:solidFill>
          </a:endParaRPr>
        </a:p>
      </dgm:t>
    </dgm:pt>
    <dgm:pt modelId="{824D0118-B82E-410E-8C88-597A2B4BCD55}" type="parTrans" cxnId="{782F6642-7B6D-4D02-875A-F6B4F750CE20}">
      <dgm:prSet/>
      <dgm:spPr/>
      <dgm:t>
        <a:bodyPr/>
        <a:lstStyle/>
        <a:p>
          <a:endParaRPr lang="ru-RU"/>
        </a:p>
      </dgm:t>
    </dgm:pt>
    <dgm:pt modelId="{4B71E0F6-BB55-4A8E-840E-DA1E3E6976F1}" type="sibTrans" cxnId="{782F6642-7B6D-4D02-875A-F6B4F750CE20}">
      <dgm:prSet/>
      <dgm:spPr/>
      <dgm:t>
        <a:bodyPr/>
        <a:lstStyle/>
        <a:p>
          <a:endParaRPr lang="ru-RU"/>
        </a:p>
      </dgm:t>
    </dgm:pt>
    <dgm:pt modelId="{873703BD-409D-4472-A41A-D0F2A84E9897}">
      <dgm:prSet phldrT="[Текст]" custT="1"/>
      <dgm:spPr/>
      <dgm:t>
        <a:bodyPr/>
        <a:lstStyle/>
        <a:p>
          <a:r>
            <a:rPr lang="ru-RU" sz="1800" dirty="0" smtClean="0"/>
            <a:t>Дотация на сбалансированность 33,9 млн.рублей;</a:t>
          </a:r>
          <a:endParaRPr lang="ru-RU" sz="1800" dirty="0"/>
        </a:p>
      </dgm:t>
    </dgm:pt>
    <dgm:pt modelId="{E8414A7C-C43E-4FFA-8AD7-7BA25591BF46}" type="parTrans" cxnId="{B69EAD52-A292-49EB-A986-3DA7A1D70DE8}">
      <dgm:prSet/>
      <dgm:spPr/>
      <dgm:t>
        <a:bodyPr/>
        <a:lstStyle/>
        <a:p>
          <a:endParaRPr lang="ru-RU"/>
        </a:p>
      </dgm:t>
    </dgm:pt>
    <dgm:pt modelId="{60887812-A7E4-4B0C-864E-18A88A6CBAC8}" type="sibTrans" cxnId="{B69EAD52-A292-49EB-A986-3DA7A1D70DE8}">
      <dgm:prSet/>
      <dgm:spPr/>
      <dgm:t>
        <a:bodyPr/>
        <a:lstStyle/>
        <a:p>
          <a:endParaRPr lang="ru-RU"/>
        </a:p>
      </dgm:t>
    </dgm:pt>
    <dgm:pt modelId="{4F271F6E-ADDC-4B55-B7CD-C9FA48B13ED2}">
      <dgm:prSet phldrT="[Текст]" custT="1"/>
      <dgm:spPr/>
      <dgm:t>
        <a:bodyPr/>
        <a:lstStyle/>
        <a:p>
          <a:r>
            <a:rPr lang="ru-RU" sz="1800" dirty="0" smtClean="0"/>
            <a:t>Бюджетные инвестиции в кап. строительство 17,9 млн. рублей;</a:t>
          </a:r>
          <a:endParaRPr lang="ru-RU" sz="1800" dirty="0"/>
        </a:p>
      </dgm:t>
    </dgm:pt>
    <dgm:pt modelId="{F763A90A-590A-4C2C-B39E-C9B8CF176702}" type="parTrans" cxnId="{BEC47320-943F-490F-87F5-3CCB3EC58785}">
      <dgm:prSet/>
      <dgm:spPr/>
      <dgm:t>
        <a:bodyPr/>
        <a:lstStyle/>
        <a:p>
          <a:endParaRPr lang="ru-RU"/>
        </a:p>
      </dgm:t>
    </dgm:pt>
    <dgm:pt modelId="{E8AB0A1F-ACA4-4B6F-A588-FCD9DAAAF6C0}" type="sibTrans" cxnId="{BEC47320-943F-490F-87F5-3CCB3EC58785}">
      <dgm:prSet/>
      <dgm:spPr/>
      <dgm:t>
        <a:bodyPr/>
        <a:lstStyle/>
        <a:p>
          <a:endParaRPr lang="ru-RU"/>
        </a:p>
      </dgm:t>
    </dgm:pt>
    <dgm:pt modelId="{E15E554B-6C36-40BD-A708-59FDB9E2FB34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Уменьшение финансовой помощи из республиканского бюджета  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BBAB5606-7AFF-45B5-9055-AB6DE93B98A4}" type="parTrans" cxnId="{79C98185-A085-4506-9C96-5F82F503EF23}">
      <dgm:prSet/>
      <dgm:spPr/>
      <dgm:t>
        <a:bodyPr/>
        <a:lstStyle/>
        <a:p>
          <a:endParaRPr lang="ru-RU"/>
        </a:p>
      </dgm:t>
    </dgm:pt>
    <dgm:pt modelId="{A7CFC953-E2C9-4557-BF82-1E895639D536}" type="sibTrans" cxnId="{79C98185-A085-4506-9C96-5F82F503EF23}">
      <dgm:prSet/>
      <dgm:spPr/>
      <dgm:t>
        <a:bodyPr/>
        <a:lstStyle/>
        <a:p>
          <a:endParaRPr lang="ru-RU"/>
        </a:p>
      </dgm:t>
    </dgm:pt>
    <dgm:pt modelId="{CF9F9A85-F8FD-4DC2-8D98-6B35D94B5034}">
      <dgm:prSet phldrT="[Текст]" custT="1"/>
      <dgm:spPr/>
      <dgm:t>
        <a:bodyPr/>
        <a:lstStyle/>
        <a:p>
          <a:r>
            <a:rPr lang="ru-RU" sz="2400" dirty="0" smtClean="0"/>
            <a:t>в сумме 17,9 млн. рублей</a:t>
          </a:r>
          <a:endParaRPr lang="ru-RU" sz="2400" dirty="0"/>
        </a:p>
      </dgm:t>
    </dgm:pt>
    <dgm:pt modelId="{0616049E-5260-470A-8331-8730DA97F110}" type="parTrans" cxnId="{F68A65B4-DB20-4912-81DD-58F4D52E8447}">
      <dgm:prSet/>
      <dgm:spPr/>
      <dgm:t>
        <a:bodyPr/>
        <a:lstStyle/>
        <a:p>
          <a:endParaRPr lang="ru-RU"/>
        </a:p>
      </dgm:t>
    </dgm:pt>
    <dgm:pt modelId="{B276EF18-62A6-4415-AA33-9AD924C8AEEE}" type="sibTrans" cxnId="{F68A65B4-DB20-4912-81DD-58F4D52E8447}">
      <dgm:prSet/>
      <dgm:spPr/>
      <dgm:t>
        <a:bodyPr/>
        <a:lstStyle/>
        <a:p>
          <a:endParaRPr lang="ru-RU"/>
        </a:p>
      </dgm:t>
    </dgm:pt>
    <dgm:pt modelId="{1CC2A1D2-A8CA-480A-84F5-32B84BAC29DF}">
      <dgm:prSet phldrT="[Текст]" custT="1"/>
      <dgm:spPr>
        <a:ln>
          <a:solidFill>
            <a:srgbClr val="9966FF"/>
          </a:solidFill>
        </a:ln>
      </dgm:spPr>
      <dgm:t>
        <a:bodyPr/>
        <a:lstStyle/>
        <a:p>
          <a:r>
            <a:rPr lang="ru-RU" sz="1900" dirty="0" smtClean="0">
              <a:solidFill>
                <a:schemeClr val="bg2">
                  <a:lumMod val="10000"/>
                </a:schemeClr>
              </a:solidFill>
            </a:rPr>
            <a:t>За счет увеличения дефицита бюджета</a:t>
          </a:r>
          <a:endParaRPr lang="ru-RU" sz="1900" dirty="0">
            <a:solidFill>
              <a:schemeClr val="bg2">
                <a:lumMod val="10000"/>
              </a:schemeClr>
            </a:solidFill>
          </a:endParaRPr>
        </a:p>
      </dgm:t>
    </dgm:pt>
    <dgm:pt modelId="{16B77960-9A36-4C50-9CE6-BF7AC8ADB1F1}" type="parTrans" cxnId="{2B89097F-997C-4623-9FC1-98B37FCD46A6}">
      <dgm:prSet/>
      <dgm:spPr/>
      <dgm:t>
        <a:bodyPr/>
        <a:lstStyle/>
        <a:p>
          <a:endParaRPr lang="ru-RU"/>
        </a:p>
      </dgm:t>
    </dgm:pt>
    <dgm:pt modelId="{4C92F5F6-5D58-4111-B72A-1DCE85F9E4D8}" type="sibTrans" cxnId="{2B89097F-997C-4623-9FC1-98B37FCD46A6}">
      <dgm:prSet/>
      <dgm:spPr/>
      <dgm:t>
        <a:bodyPr/>
        <a:lstStyle/>
        <a:p>
          <a:endParaRPr lang="ru-RU"/>
        </a:p>
      </dgm:t>
    </dgm:pt>
    <dgm:pt modelId="{3344AF8C-4025-4B8A-AB75-895BE089775E}">
      <dgm:prSet phldrT="[Текст]" custT="1"/>
      <dgm:spPr/>
      <dgm:t>
        <a:bodyPr/>
        <a:lstStyle/>
        <a:p>
          <a:r>
            <a:rPr lang="ru-RU" sz="2400" dirty="0" smtClean="0"/>
            <a:t>в сумме 1,1 млн. рублей</a:t>
          </a:r>
          <a:endParaRPr lang="ru-RU" sz="2400" dirty="0"/>
        </a:p>
      </dgm:t>
    </dgm:pt>
    <dgm:pt modelId="{058881E1-AC6F-48C1-A71C-545FEFE7366D}" type="parTrans" cxnId="{059669A2-C8FA-4E6A-8044-437B968751E9}">
      <dgm:prSet/>
      <dgm:spPr/>
      <dgm:t>
        <a:bodyPr/>
        <a:lstStyle/>
        <a:p>
          <a:endParaRPr lang="ru-RU"/>
        </a:p>
      </dgm:t>
    </dgm:pt>
    <dgm:pt modelId="{0EA39F02-85BA-4E46-AEA8-5D46A4ABEFD2}" type="sibTrans" cxnId="{059669A2-C8FA-4E6A-8044-437B968751E9}">
      <dgm:prSet/>
      <dgm:spPr/>
      <dgm:t>
        <a:bodyPr/>
        <a:lstStyle/>
        <a:p>
          <a:endParaRPr lang="ru-RU"/>
        </a:p>
      </dgm:t>
    </dgm:pt>
    <dgm:pt modelId="{97AD5439-F0E1-4E45-BE43-943C51E0B56F}">
      <dgm:prSet custT="1"/>
      <dgm:spPr/>
      <dgm:t>
        <a:bodyPr/>
        <a:lstStyle/>
        <a:p>
          <a:r>
            <a:rPr lang="ru-RU" sz="1800" dirty="0" smtClean="0">
              <a:solidFill>
                <a:schemeClr val="bg2">
                  <a:lumMod val="10000"/>
                </a:schemeClr>
              </a:solidFill>
            </a:rPr>
            <a:t>За счет увеличения плана собст-х доходов   </a:t>
          </a:r>
          <a:endParaRPr lang="ru-RU" sz="1800" dirty="0">
            <a:solidFill>
              <a:schemeClr val="bg2">
                <a:lumMod val="10000"/>
              </a:schemeClr>
            </a:solidFill>
          </a:endParaRPr>
        </a:p>
      </dgm:t>
    </dgm:pt>
    <dgm:pt modelId="{DD816F77-DD7A-424A-9823-87CD97B8B0C1}" type="parTrans" cxnId="{FC1051E4-8D56-490D-95B4-3A1760BC9DBE}">
      <dgm:prSet/>
      <dgm:spPr/>
      <dgm:t>
        <a:bodyPr/>
        <a:lstStyle/>
        <a:p>
          <a:endParaRPr lang="ru-RU"/>
        </a:p>
      </dgm:t>
    </dgm:pt>
    <dgm:pt modelId="{10A78C0A-34B6-4C65-B9E2-26F060ED69FA}" type="sibTrans" cxnId="{FC1051E4-8D56-490D-95B4-3A1760BC9DBE}">
      <dgm:prSet/>
      <dgm:spPr/>
      <dgm:t>
        <a:bodyPr/>
        <a:lstStyle/>
        <a:p>
          <a:endParaRPr lang="ru-RU"/>
        </a:p>
      </dgm:t>
    </dgm:pt>
    <dgm:pt modelId="{7E9CD60F-0D01-47B5-A7B5-73895885A97A}">
      <dgm:prSet custT="1"/>
      <dgm:spPr/>
      <dgm:t>
        <a:bodyPr/>
        <a:lstStyle/>
        <a:p>
          <a:r>
            <a:rPr lang="ru-RU" sz="2000" b="0" dirty="0" smtClean="0"/>
            <a:t>в сумме 9,0 млн. рублей </a:t>
          </a:r>
          <a:endParaRPr lang="ru-RU" sz="2000" b="0" dirty="0"/>
        </a:p>
      </dgm:t>
    </dgm:pt>
    <dgm:pt modelId="{91C48778-A6DE-4A6F-9226-7D13987F0B09}" type="parTrans" cxnId="{58768E88-9CB4-47A3-91C1-5172D63DF14B}">
      <dgm:prSet/>
      <dgm:spPr/>
      <dgm:t>
        <a:bodyPr/>
        <a:lstStyle/>
        <a:p>
          <a:endParaRPr lang="ru-RU"/>
        </a:p>
      </dgm:t>
    </dgm:pt>
    <dgm:pt modelId="{98A6545C-49C0-4C4F-9DBB-E57A3313217B}" type="sibTrans" cxnId="{58768E88-9CB4-47A3-91C1-5172D63DF14B}">
      <dgm:prSet/>
      <dgm:spPr/>
      <dgm:t>
        <a:bodyPr/>
        <a:lstStyle/>
        <a:p>
          <a:endParaRPr lang="ru-RU"/>
        </a:p>
      </dgm:t>
    </dgm:pt>
    <dgm:pt modelId="{B0870A6D-F4D6-474A-8E26-55562761636D}">
      <dgm:prSet phldrT="[Текст]" custT="1"/>
      <dgm:spPr/>
      <dgm:t>
        <a:bodyPr/>
        <a:lstStyle/>
        <a:p>
          <a:endParaRPr lang="ru-RU" sz="2000" dirty="0"/>
        </a:p>
      </dgm:t>
    </dgm:pt>
    <dgm:pt modelId="{3B799088-0818-4262-8093-19185FEA7308}" type="parTrans" cxnId="{F265E88A-585F-4411-AB79-F874CA9165FE}">
      <dgm:prSet/>
      <dgm:spPr/>
      <dgm:t>
        <a:bodyPr/>
        <a:lstStyle/>
        <a:p>
          <a:endParaRPr lang="ru-RU"/>
        </a:p>
      </dgm:t>
    </dgm:pt>
    <dgm:pt modelId="{E778AAD6-4F3E-442D-85E2-5BABCBE77844}" type="sibTrans" cxnId="{F265E88A-585F-4411-AB79-F874CA9165FE}">
      <dgm:prSet/>
      <dgm:spPr/>
      <dgm:t>
        <a:bodyPr/>
        <a:lstStyle/>
        <a:p>
          <a:endParaRPr lang="ru-RU"/>
        </a:p>
      </dgm:t>
    </dgm:pt>
    <dgm:pt modelId="{4A5D195E-FA73-43B8-A3DB-0079B25C0B44}">
      <dgm:prSet phldrT="[Текст]" custT="1"/>
      <dgm:spPr/>
      <dgm:t>
        <a:bodyPr/>
        <a:lstStyle/>
        <a:p>
          <a:r>
            <a:rPr lang="ru-RU" sz="1800" dirty="0" smtClean="0"/>
            <a:t>Обеспечение жильем молодых семей 4,5 млн. рублей и т.д.</a:t>
          </a:r>
          <a:endParaRPr lang="ru-RU" sz="1800" dirty="0"/>
        </a:p>
      </dgm:t>
    </dgm:pt>
    <dgm:pt modelId="{EC4BBB81-C5DA-4500-98DB-509CA5C558AF}" type="parTrans" cxnId="{CE2F5790-0FDF-4A92-A801-0327E7934230}">
      <dgm:prSet/>
      <dgm:spPr/>
      <dgm:t>
        <a:bodyPr/>
        <a:lstStyle/>
        <a:p>
          <a:endParaRPr lang="ru-RU"/>
        </a:p>
      </dgm:t>
    </dgm:pt>
    <dgm:pt modelId="{04D3000D-3FBD-4BD2-8D95-C7BC13AED88F}" type="sibTrans" cxnId="{CE2F5790-0FDF-4A92-A801-0327E7934230}">
      <dgm:prSet/>
      <dgm:spPr/>
      <dgm:t>
        <a:bodyPr/>
        <a:lstStyle/>
        <a:p>
          <a:endParaRPr lang="ru-RU"/>
        </a:p>
      </dgm:t>
    </dgm:pt>
    <dgm:pt modelId="{12F121FD-5E4D-4D44-9F97-4C4F1BD64EB3}">
      <dgm:prSet/>
      <dgm:spPr/>
      <dgm:t>
        <a:bodyPr/>
        <a:lstStyle/>
        <a:p>
          <a:endParaRPr lang="ru-RU" dirty="0"/>
        </a:p>
      </dgm:t>
    </dgm:pt>
    <dgm:pt modelId="{81197CBC-0454-48C4-8129-3C5DB7354909}" type="parTrans" cxnId="{49F98144-D003-4B1C-9E63-9A0C3CF8F46F}">
      <dgm:prSet/>
      <dgm:spPr/>
      <dgm:t>
        <a:bodyPr/>
        <a:lstStyle/>
        <a:p>
          <a:endParaRPr lang="ru-RU"/>
        </a:p>
      </dgm:t>
    </dgm:pt>
    <dgm:pt modelId="{5A204A93-837C-438F-B36B-046FD7656435}" type="sibTrans" cxnId="{49F98144-D003-4B1C-9E63-9A0C3CF8F46F}">
      <dgm:prSet/>
      <dgm:spPr/>
      <dgm:t>
        <a:bodyPr/>
        <a:lstStyle/>
        <a:p>
          <a:endParaRPr lang="ru-RU"/>
        </a:p>
      </dgm:t>
    </dgm:pt>
    <dgm:pt modelId="{7F6DF642-4253-475A-A25D-4A807287E426}">
      <dgm:prSet/>
      <dgm:spPr/>
      <dgm:t>
        <a:bodyPr/>
        <a:lstStyle/>
        <a:p>
          <a:endParaRPr lang="ru-RU"/>
        </a:p>
      </dgm:t>
    </dgm:pt>
    <dgm:pt modelId="{FC6F8AFF-3801-4DDB-9385-D0968F91EE8E}" type="parTrans" cxnId="{CA0D65CF-6565-47A5-A5CB-9D3255EE9C44}">
      <dgm:prSet/>
      <dgm:spPr/>
      <dgm:t>
        <a:bodyPr/>
        <a:lstStyle/>
        <a:p>
          <a:endParaRPr lang="ru-RU"/>
        </a:p>
      </dgm:t>
    </dgm:pt>
    <dgm:pt modelId="{B3883423-7495-4B4F-98AA-9823CB79AD08}" type="sibTrans" cxnId="{CA0D65CF-6565-47A5-A5CB-9D3255EE9C44}">
      <dgm:prSet/>
      <dgm:spPr/>
      <dgm:t>
        <a:bodyPr/>
        <a:lstStyle/>
        <a:p>
          <a:endParaRPr lang="ru-RU"/>
        </a:p>
      </dgm:t>
    </dgm:pt>
    <dgm:pt modelId="{C3D33B8E-F443-4E89-82C1-95368E8ED197}">
      <dgm:prSet/>
      <dgm:spPr/>
      <dgm:t>
        <a:bodyPr/>
        <a:lstStyle/>
        <a:p>
          <a:endParaRPr lang="ru-RU"/>
        </a:p>
      </dgm:t>
    </dgm:pt>
    <dgm:pt modelId="{1A7A7371-75A6-4FD5-9056-323F005AE822}" type="parTrans" cxnId="{E29BDD5E-62FE-44C1-8ED8-DA4DB3AC65B3}">
      <dgm:prSet/>
      <dgm:spPr/>
      <dgm:t>
        <a:bodyPr/>
        <a:lstStyle/>
        <a:p>
          <a:endParaRPr lang="ru-RU"/>
        </a:p>
      </dgm:t>
    </dgm:pt>
    <dgm:pt modelId="{257C68E0-AF77-4C66-87AE-C370873B1C56}" type="sibTrans" cxnId="{E29BDD5E-62FE-44C1-8ED8-DA4DB3AC65B3}">
      <dgm:prSet/>
      <dgm:spPr/>
      <dgm:t>
        <a:bodyPr/>
        <a:lstStyle/>
        <a:p>
          <a:endParaRPr lang="ru-RU"/>
        </a:p>
      </dgm:t>
    </dgm:pt>
    <dgm:pt modelId="{3DF1FC16-E781-47F7-A2CF-1635BAAD5848}" type="pres">
      <dgm:prSet presAssocID="{EF22DAD9-6BB6-409D-9CC3-39883C5A3473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B43E56CE-BC31-4CF6-9823-206D8653CF6B}" type="pres">
      <dgm:prSet presAssocID="{4C1565A5-0869-4D26-A641-E50E8DFACCAF}" presName="linNode" presStyleCnt="0"/>
      <dgm:spPr/>
    </dgm:pt>
    <dgm:pt modelId="{867D85D0-167E-41D8-8B60-9AE590631179}" type="pres">
      <dgm:prSet presAssocID="{4C1565A5-0869-4D26-A641-E50E8DFACCAF}" presName="parentShp" presStyleLbl="node1" presStyleIdx="0" presStyleCnt="4" custScaleY="12521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D13E0F-66E5-4EF9-81ED-15D97D3EC542}" type="pres">
      <dgm:prSet presAssocID="{4C1565A5-0869-4D26-A641-E50E8DFACCAF}" presName="childShp" presStyleLbl="bgAccFollowNode1" presStyleIdx="0" presStyleCnt="4" custScaleY="1735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75E48-8DCA-47B8-B9B9-DC2E32C6D01F}" type="pres">
      <dgm:prSet presAssocID="{4B71E0F6-BB55-4A8E-840E-DA1E3E6976F1}" presName="spacing" presStyleCnt="0"/>
      <dgm:spPr/>
    </dgm:pt>
    <dgm:pt modelId="{DF081D40-E133-4E64-83D1-608D1589FAD8}" type="pres">
      <dgm:prSet presAssocID="{E15E554B-6C36-40BD-A708-59FDB9E2FB34}" presName="linNode" presStyleCnt="0"/>
      <dgm:spPr/>
    </dgm:pt>
    <dgm:pt modelId="{C7BA81FB-4234-4E1D-BFC1-A5CE329C2020}" type="pres">
      <dgm:prSet presAssocID="{E15E554B-6C36-40BD-A708-59FDB9E2FB34}" presName="parentShp" presStyleLbl="node1" presStyleIdx="1" presStyleCnt="4" custScaleY="499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F4B61C6-D0CD-4597-A803-BAE384A14969}" type="pres">
      <dgm:prSet presAssocID="{E15E554B-6C36-40BD-A708-59FDB9E2FB34}" presName="childShp" presStyleLbl="bgAccFollowNode1" presStyleIdx="1" presStyleCnt="4" custScaleY="2254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64FB2-420F-4B2D-B9FB-82CA55CA4EE1}" type="pres">
      <dgm:prSet presAssocID="{A7CFC953-E2C9-4557-BF82-1E895639D536}" presName="spacing" presStyleCnt="0"/>
      <dgm:spPr/>
    </dgm:pt>
    <dgm:pt modelId="{EEDC786D-A48A-4FAB-9B29-1EB179DE0CBE}" type="pres">
      <dgm:prSet presAssocID="{97AD5439-F0E1-4E45-BE43-943C51E0B56F}" presName="linNode" presStyleCnt="0"/>
      <dgm:spPr/>
    </dgm:pt>
    <dgm:pt modelId="{E360029F-1E03-492E-BCCB-0B0978E9E763}" type="pres">
      <dgm:prSet presAssocID="{97AD5439-F0E1-4E45-BE43-943C51E0B56F}" presName="parentShp" presStyleLbl="node1" presStyleIdx="2" presStyleCnt="4" custAng="0" custScaleY="606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A9BDAFE-8A08-4D0B-8D3C-037331E9822D}" type="pres">
      <dgm:prSet presAssocID="{97AD5439-F0E1-4E45-BE43-943C51E0B56F}" presName="childShp" presStyleLbl="bgAccFollowNode1" presStyleIdx="2" presStyleCnt="4" custScaleY="214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EC0CF7-5A54-442D-A015-C18D8F6CE409}" type="pres">
      <dgm:prSet presAssocID="{10A78C0A-34B6-4C65-B9E2-26F060ED69FA}" presName="spacing" presStyleCnt="0"/>
      <dgm:spPr/>
    </dgm:pt>
    <dgm:pt modelId="{CB8C6028-6068-4244-BC83-4460949EDDDE}" type="pres">
      <dgm:prSet presAssocID="{1CC2A1D2-A8CA-480A-84F5-32B84BAC29DF}" presName="linNode" presStyleCnt="0"/>
      <dgm:spPr/>
    </dgm:pt>
    <dgm:pt modelId="{E5961E82-CB46-496A-9E6C-F742F46CAA3A}" type="pres">
      <dgm:prSet presAssocID="{1CC2A1D2-A8CA-480A-84F5-32B84BAC29DF}" presName="parentShp" presStyleLbl="node1" presStyleIdx="3" presStyleCnt="4" custScaleY="31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6745CE0-76B5-497E-990C-153D31AE8A00}" type="pres">
      <dgm:prSet presAssocID="{1CC2A1D2-A8CA-480A-84F5-32B84BAC29DF}" presName="childShp" presStyleLbl="bgAccFollowNode1" presStyleIdx="3" presStyleCnt="4" custScaleY="218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C47320-943F-490F-87F5-3CCB3EC58785}" srcId="{4C1565A5-0869-4D26-A641-E50E8DFACCAF}" destId="{4F271F6E-ADDC-4B55-B7CD-C9FA48B13ED2}" srcOrd="1" destOrd="0" parTransId="{F763A90A-590A-4C2C-B39E-C9B8CF176702}" sibTransId="{E8AB0A1F-ACA4-4B6F-A588-FCD9DAAAF6C0}"/>
    <dgm:cxn modelId="{CFD94277-63B3-4597-97CF-32185EA321F5}" type="presOf" srcId="{873703BD-409D-4472-A41A-D0F2A84E9897}" destId="{58D13E0F-66E5-4EF9-81ED-15D97D3EC542}" srcOrd="0" destOrd="0" presId="urn:microsoft.com/office/officeart/2005/8/layout/vList6"/>
    <dgm:cxn modelId="{55798F78-9161-4C3C-A90E-6DC28147ED7A}" type="presOf" srcId="{4F271F6E-ADDC-4B55-B7CD-C9FA48B13ED2}" destId="{58D13E0F-66E5-4EF9-81ED-15D97D3EC542}" srcOrd="0" destOrd="1" presId="urn:microsoft.com/office/officeart/2005/8/layout/vList6"/>
    <dgm:cxn modelId="{58768E88-9CB4-47A3-91C1-5172D63DF14B}" srcId="{97AD5439-F0E1-4E45-BE43-943C51E0B56F}" destId="{7E9CD60F-0D01-47B5-A7B5-73895885A97A}" srcOrd="0" destOrd="0" parTransId="{91C48778-A6DE-4A6F-9226-7D13987F0B09}" sibTransId="{98A6545C-49C0-4C4F-9DBB-E57A3313217B}"/>
    <dgm:cxn modelId="{79C98185-A085-4506-9C96-5F82F503EF23}" srcId="{EF22DAD9-6BB6-409D-9CC3-39883C5A3473}" destId="{E15E554B-6C36-40BD-A708-59FDB9E2FB34}" srcOrd="1" destOrd="0" parTransId="{BBAB5606-7AFF-45B5-9055-AB6DE93B98A4}" sibTransId="{A7CFC953-E2C9-4557-BF82-1E895639D536}"/>
    <dgm:cxn modelId="{CA0D65CF-6565-47A5-A5CB-9D3255EE9C44}" srcId="{1CC2A1D2-A8CA-480A-84F5-32B84BAC29DF}" destId="{7F6DF642-4253-475A-A25D-4A807287E426}" srcOrd="2" destOrd="0" parTransId="{FC6F8AFF-3801-4DDB-9385-D0968F91EE8E}" sibTransId="{B3883423-7495-4B4F-98AA-9823CB79AD08}"/>
    <dgm:cxn modelId="{2B89097F-997C-4623-9FC1-98B37FCD46A6}" srcId="{EF22DAD9-6BB6-409D-9CC3-39883C5A3473}" destId="{1CC2A1D2-A8CA-480A-84F5-32B84BAC29DF}" srcOrd="3" destOrd="0" parTransId="{16B77960-9A36-4C50-9CE6-BF7AC8ADB1F1}" sibTransId="{4C92F5F6-5D58-4111-B72A-1DCE85F9E4D8}"/>
    <dgm:cxn modelId="{E1BBAACA-AD95-4933-B6C4-FA513896F2D5}" type="presOf" srcId="{E15E554B-6C36-40BD-A708-59FDB9E2FB34}" destId="{C7BA81FB-4234-4E1D-BFC1-A5CE329C2020}" srcOrd="0" destOrd="0" presId="urn:microsoft.com/office/officeart/2005/8/layout/vList6"/>
    <dgm:cxn modelId="{FBECC5E9-18A8-471D-BEBD-C46863596DB2}" type="presOf" srcId="{B0870A6D-F4D6-474A-8E26-55562761636D}" destId="{58D13E0F-66E5-4EF9-81ED-15D97D3EC542}" srcOrd="0" destOrd="3" presId="urn:microsoft.com/office/officeart/2005/8/layout/vList6"/>
    <dgm:cxn modelId="{ECFCA15F-2D42-4BFA-AB6A-924A7DD97E5E}" type="presOf" srcId="{4C1565A5-0869-4D26-A641-E50E8DFACCAF}" destId="{867D85D0-167E-41D8-8B60-9AE590631179}" srcOrd="0" destOrd="0" presId="urn:microsoft.com/office/officeart/2005/8/layout/vList6"/>
    <dgm:cxn modelId="{059669A2-C8FA-4E6A-8044-437B968751E9}" srcId="{1CC2A1D2-A8CA-480A-84F5-32B84BAC29DF}" destId="{3344AF8C-4025-4B8A-AB75-895BE089775E}" srcOrd="0" destOrd="0" parTransId="{058881E1-AC6F-48C1-A71C-545FEFE7366D}" sibTransId="{0EA39F02-85BA-4E46-AEA8-5D46A4ABEFD2}"/>
    <dgm:cxn modelId="{AC82D08E-3BA7-454C-8FCB-556C646D593B}" type="presOf" srcId="{4A5D195E-FA73-43B8-A3DB-0079B25C0B44}" destId="{58D13E0F-66E5-4EF9-81ED-15D97D3EC542}" srcOrd="0" destOrd="2" presId="urn:microsoft.com/office/officeart/2005/8/layout/vList6"/>
    <dgm:cxn modelId="{720BD319-873F-4EBF-AFEB-F51FE45B65D5}" type="presOf" srcId="{7F6DF642-4253-475A-A25D-4A807287E426}" destId="{46745CE0-76B5-497E-990C-153D31AE8A00}" srcOrd="0" destOrd="2" presId="urn:microsoft.com/office/officeart/2005/8/layout/vList6"/>
    <dgm:cxn modelId="{249E21F5-D680-4E23-8E7D-9EC8DB9CB718}" type="presOf" srcId="{EF22DAD9-6BB6-409D-9CC3-39883C5A3473}" destId="{3DF1FC16-E781-47F7-A2CF-1635BAAD5848}" srcOrd="0" destOrd="0" presId="urn:microsoft.com/office/officeart/2005/8/layout/vList6"/>
    <dgm:cxn modelId="{E29BDD5E-62FE-44C1-8ED8-DA4DB3AC65B3}" srcId="{1CC2A1D2-A8CA-480A-84F5-32B84BAC29DF}" destId="{C3D33B8E-F443-4E89-82C1-95368E8ED197}" srcOrd="3" destOrd="0" parTransId="{1A7A7371-75A6-4FD5-9056-323F005AE822}" sibTransId="{257C68E0-AF77-4C66-87AE-C370873B1C56}"/>
    <dgm:cxn modelId="{10DC52C2-06B1-4375-AE9C-2359103E30D3}" type="presOf" srcId="{12F121FD-5E4D-4D44-9F97-4C4F1BD64EB3}" destId="{46745CE0-76B5-497E-990C-153D31AE8A00}" srcOrd="0" destOrd="1" presId="urn:microsoft.com/office/officeart/2005/8/layout/vList6"/>
    <dgm:cxn modelId="{B69EAD52-A292-49EB-A986-3DA7A1D70DE8}" srcId="{4C1565A5-0869-4D26-A641-E50E8DFACCAF}" destId="{873703BD-409D-4472-A41A-D0F2A84E9897}" srcOrd="0" destOrd="0" parTransId="{E8414A7C-C43E-4FFA-8AD7-7BA25591BF46}" sibTransId="{60887812-A7E4-4B0C-864E-18A88A6CBAC8}"/>
    <dgm:cxn modelId="{F68A65B4-DB20-4912-81DD-58F4D52E8447}" srcId="{E15E554B-6C36-40BD-A708-59FDB9E2FB34}" destId="{CF9F9A85-F8FD-4DC2-8D98-6B35D94B5034}" srcOrd="0" destOrd="0" parTransId="{0616049E-5260-470A-8331-8730DA97F110}" sibTransId="{B276EF18-62A6-4415-AA33-9AD924C8AEEE}"/>
    <dgm:cxn modelId="{449A186D-6C0F-4822-845C-549D4A4F2A7D}" type="presOf" srcId="{1CC2A1D2-A8CA-480A-84F5-32B84BAC29DF}" destId="{E5961E82-CB46-496A-9E6C-F742F46CAA3A}" srcOrd="0" destOrd="0" presId="urn:microsoft.com/office/officeart/2005/8/layout/vList6"/>
    <dgm:cxn modelId="{FC1051E4-8D56-490D-95B4-3A1760BC9DBE}" srcId="{EF22DAD9-6BB6-409D-9CC3-39883C5A3473}" destId="{97AD5439-F0E1-4E45-BE43-943C51E0B56F}" srcOrd="2" destOrd="0" parTransId="{DD816F77-DD7A-424A-9823-87CD97B8B0C1}" sibTransId="{10A78C0A-34B6-4C65-B9E2-26F060ED69FA}"/>
    <dgm:cxn modelId="{F265E88A-585F-4411-AB79-F874CA9165FE}" srcId="{4C1565A5-0869-4D26-A641-E50E8DFACCAF}" destId="{B0870A6D-F4D6-474A-8E26-55562761636D}" srcOrd="3" destOrd="0" parTransId="{3B799088-0818-4262-8093-19185FEA7308}" sibTransId="{E778AAD6-4F3E-442D-85E2-5BABCBE77844}"/>
    <dgm:cxn modelId="{8CA03CD7-1D53-4BF3-AD5D-59D31230ADD0}" type="presOf" srcId="{C3D33B8E-F443-4E89-82C1-95368E8ED197}" destId="{46745CE0-76B5-497E-990C-153D31AE8A00}" srcOrd="0" destOrd="3" presId="urn:microsoft.com/office/officeart/2005/8/layout/vList6"/>
    <dgm:cxn modelId="{CE2F5790-0FDF-4A92-A801-0327E7934230}" srcId="{4C1565A5-0869-4D26-A641-E50E8DFACCAF}" destId="{4A5D195E-FA73-43B8-A3DB-0079B25C0B44}" srcOrd="2" destOrd="0" parTransId="{EC4BBB81-C5DA-4500-98DB-509CA5C558AF}" sibTransId="{04D3000D-3FBD-4BD2-8D95-C7BC13AED88F}"/>
    <dgm:cxn modelId="{BDBFEA56-79BB-4617-B93B-CDF46FD45CB5}" type="presOf" srcId="{3344AF8C-4025-4B8A-AB75-895BE089775E}" destId="{46745CE0-76B5-497E-990C-153D31AE8A00}" srcOrd="0" destOrd="0" presId="urn:microsoft.com/office/officeart/2005/8/layout/vList6"/>
    <dgm:cxn modelId="{4BA55658-54EB-478D-9412-0A314A6DA4CA}" type="presOf" srcId="{7E9CD60F-0D01-47B5-A7B5-73895885A97A}" destId="{9A9BDAFE-8A08-4D0B-8D3C-037331E9822D}" srcOrd="0" destOrd="0" presId="urn:microsoft.com/office/officeart/2005/8/layout/vList6"/>
    <dgm:cxn modelId="{98240C21-8CB0-4AEE-9013-7612F840E82F}" type="presOf" srcId="{97AD5439-F0E1-4E45-BE43-943C51E0B56F}" destId="{E360029F-1E03-492E-BCCB-0B0978E9E763}" srcOrd="0" destOrd="0" presId="urn:microsoft.com/office/officeart/2005/8/layout/vList6"/>
    <dgm:cxn modelId="{7FC502DC-5BF0-40FD-A429-59BB178770F2}" type="presOf" srcId="{CF9F9A85-F8FD-4DC2-8D98-6B35D94B5034}" destId="{3F4B61C6-D0CD-4597-A803-BAE384A14969}" srcOrd="0" destOrd="0" presId="urn:microsoft.com/office/officeart/2005/8/layout/vList6"/>
    <dgm:cxn modelId="{49F98144-D003-4B1C-9E63-9A0C3CF8F46F}" srcId="{1CC2A1D2-A8CA-480A-84F5-32B84BAC29DF}" destId="{12F121FD-5E4D-4D44-9F97-4C4F1BD64EB3}" srcOrd="1" destOrd="0" parTransId="{81197CBC-0454-48C4-8129-3C5DB7354909}" sibTransId="{5A204A93-837C-438F-B36B-046FD7656435}"/>
    <dgm:cxn modelId="{782F6642-7B6D-4D02-875A-F6B4F750CE20}" srcId="{EF22DAD9-6BB6-409D-9CC3-39883C5A3473}" destId="{4C1565A5-0869-4D26-A641-E50E8DFACCAF}" srcOrd="0" destOrd="0" parTransId="{824D0118-B82E-410E-8C88-597A2B4BCD55}" sibTransId="{4B71E0F6-BB55-4A8E-840E-DA1E3E6976F1}"/>
    <dgm:cxn modelId="{DDB34719-FAFE-40A6-9673-60BFAB22B48F}" type="presParOf" srcId="{3DF1FC16-E781-47F7-A2CF-1635BAAD5848}" destId="{B43E56CE-BC31-4CF6-9823-206D8653CF6B}" srcOrd="0" destOrd="0" presId="urn:microsoft.com/office/officeart/2005/8/layout/vList6"/>
    <dgm:cxn modelId="{097AE577-091E-4197-996E-6CECC82B459E}" type="presParOf" srcId="{B43E56CE-BC31-4CF6-9823-206D8653CF6B}" destId="{867D85D0-167E-41D8-8B60-9AE590631179}" srcOrd="0" destOrd="0" presId="urn:microsoft.com/office/officeart/2005/8/layout/vList6"/>
    <dgm:cxn modelId="{4EFCB9EC-1876-4B8D-AAC6-6D1979A68C9C}" type="presParOf" srcId="{B43E56CE-BC31-4CF6-9823-206D8653CF6B}" destId="{58D13E0F-66E5-4EF9-81ED-15D97D3EC542}" srcOrd="1" destOrd="0" presId="urn:microsoft.com/office/officeart/2005/8/layout/vList6"/>
    <dgm:cxn modelId="{B1690E1D-B290-461E-A991-09C07A2AAD0A}" type="presParOf" srcId="{3DF1FC16-E781-47F7-A2CF-1635BAAD5848}" destId="{D9F75E48-8DCA-47B8-B9B9-DC2E32C6D01F}" srcOrd="1" destOrd="0" presId="urn:microsoft.com/office/officeart/2005/8/layout/vList6"/>
    <dgm:cxn modelId="{1694E52B-173C-4C55-9D2F-EB5F00D85818}" type="presParOf" srcId="{3DF1FC16-E781-47F7-A2CF-1635BAAD5848}" destId="{DF081D40-E133-4E64-83D1-608D1589FAD8}" srcOrd="2" destOrd="0" presId="urn:microsoft.com/office/officeart/2005/8/layout/vList6"/>
    <dgm:cxn modelId="{FB3E132C-F1B3-469D-83FF-D6F47D77642B}" type="presParOf" srcId="{DF081D40-E133-4E64-83D1-608D1589FAD8}" destId="{C7BA81FB-4234-4E1D-BFC1-A5CE329C2020}" srcOrd="0" destOrd="0" presId="urn:microsoft.com/office/officeart/2005/8/layout/vList6"/>
    <dgm:cxn modelId="{4DDF4B9A-7330-4B96-894A-E1144F7DDF34}" type="presParOf" srcId="{DF081D40-E133-4E64-83D1-608D1589FAD8}" destId="{3F4B61C6-D0CD-4597-A803-BAE384A14969}" srcOrd="1" destOrd="0" presId="urn:microsoft.com/office/officeart/2005/8/layout/vList6"/>
    <dgm:cxn modelId="{23E27A0A-E095-4432-A477-4C51BFDA4494}" type="presParOf" srcId="{3DF1FC16-E781-47F7-A2CF-1635BAAD5848}" destId="{15B64FB2-420F-4B2D-B9FB-82CA55CA4EE1}" srcOrd="3" destOrd="0" presId="urn:microsoft.com/office/officeart/2005/8/layout/vList6"/>
    <dgm:cxn modelId="{36757496-74A0-494B-9E2A-D766BD834071}" type="presParOf" srcId="{3DF1FC16-E781-47F7-A2CF-1635BAAD5848}" destId="{EEDC786D-A48A-4FAB-9B29-1EB179DE0CBE}" srcOrd="4" destOrd="0" presId="urn:microsoft.com/office/officeart/2005/8/layout/vList6"/>
    <dgm:cxn modelId="{AA3853F8-1322-4785-8E4A-70A75C5284EE}" type="presParOf" srcId="{EEDC786D-A48A-4FAB-9B29-1EB179DE0CBE}" destId="{E360029F-1E03-492E-BCCB-0B0978E9E763}" srcOrd="0" destOrd="0" presId="urn:microsoft.com/office/officeart/2005/8/layout/vList6"/>
    <dgm:cxn modelId="{727532F6-7235-4F34-AF01-67E1BF5B1513}" type="presParOf" srcId="{EEDC786D-A48A-4FAB-9B29-1EB179DE0CBE}" destId="{9A9BDAFE-8A08-4D0B-8D3C-037331E9822D}" srcOrd="1" destOrd="0" presId="urn:microsoft.com/office/officeart/2005/8/layout/vList6"/>
    <dgm:cxn modelId="{AE5FB546-247C-4757-AC34-DE28C0E4DC14}" type="presParOf" srcId="{3DF1FC16-E781-47F7-A2CF-1635BAAD5848}" destId="{D7EC0CF7-5A54-442D-A015-C18D8F6CE409}" srcOrd="5" destOrd="0" presId="urn:microsoft.com/office/officeart/2005/8/layout/vList6"/>
    <dgm:cxn modelId="{337D11D6-C5D7-4E23-B25F-993B84870F98}" type="presParOf" srcId="{3DF1FC16-E781-47F7-A2CF-1635BAAD5848}" destId="{CB8C6028-6068-4244-BC83-4460949EDDDE}" srcOrd="6" destOrd="0" presId="urn:microsoft.com/office/officeart/2005/8/layout/vList6"/>
    <dgm:cxn modelId="{946FA222-D43B-4F88-95B4-0AA1919B61B1}" type="presParOf" srcId="{CB8C6028-6068-4244-BC83-4460949EDDDE}" destId="{E5961E82-CB46-496A-9E6C-F742F46CAA3A}" srcOrd="0" destOrd="0" presId="urn:microsoft.com/office/officeart/2005/8/layout/vList6"/>
    <dgm:cxn modelId="{8161A6CC-DD53-4154-B5CA-20E1A4A5E41A}" type="presParOf" srcId="{CB8C6028-6068-4244-BC83-4460949EDDDE}" destId="{46745CE0-76B5-497E-990C-153D31AE8A00}" srcOrd="1" destOrd="0" presId="urn:microsoft.com/office/officeart/2005/8/layout/vList6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AF9BBF-64B2-4B6B-960B-AA11B2E7F7B5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7667F8A-F201-441C-9E5B-74D05584DB69}">
      <dgm:prSet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Расходы по заработной плате в общем объеме расходов за 2015 г.</a:t>
          </a:r>
          <a:endParaRPr lang="ru-RU" dirty="0"/>
        </a:p>
      </dgm:t>
    </dgm:pt>
    <dgm:pt modelId="{9A3BFB49-9FBA-411E-8FD6-290F36591912}" type="parTrans" cxnId="{0B32579A-F1A2-4AB3-B483-675CCD7A68F4}">
      <dgm:prSet/>
      <dgm:spPr/>
      <dgm:t>
        <a:bodyPr/>
        <a:lstStyle/>
        <a:p>
          <a:endParaRPr lang="ru-RU"/>
        </a:p>
      </dgm:t>
    </dgm:pt>
    <dgm:pt modelId="{1DB8FD0F-18B3-4182-AE5D-5C15119F7DFD}" type="sibTrans" cxnId="{0B32579A-F1A2-4AB3-B483-675CCD7A68F4}">
      <dgm:prSet/>
      <dgm:spPr/>
      <dgm:t>
        <a:bodyPr/>
        <a:lstStyle/>
        <a:p>
          <a:endParaRPr lang="ru-RU"/>
        </a:p>
      </dgm:t>
    </dgm:pt>
    <dgm:pt modelId="{5A8B6CE6-9C2B-4772-ABF1-CB3A038B0A5E}" type="pres">
      <dgm:prSet presAssocID="{D7AF9BBF-64B2-4B6B-960B-AA11B2E7F7B5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010AEDF-B2A7-4C66-8254-5DD058B016E1}" type="pres">
      <dgm:prSet presAssocID="{77667F8A-F201-441C-9E5B-74D05584DB69}" presName="circle1" presStyleLbl="node1" presStyleIdx="0" presStyleCnt="1"/>
      <dgm:spPr/>
    </dgm:pt>
    <dgm:pt modelId="{D13D782D-EF01-40B4-B8F8-BA6159629242}" type="pres">
      <dgm:prSet presAssocID="{77667F8A-F201-441C-9E5B-74D05584DB69}" presName="space" presStyleCnt="0"/>
      <dgm:spPr/>
    </dgm:pt>
    <dgm:pt modelId="{917EB33E-7365-4F4D-BB64-95509C66B061}" type="pres">
      <dgm:prSet presAssocID="{77667F8A-F201-441C-9E5B-74D05584DB69}" presName="rect1" presStyleLbl="alignAcc1" presStyleIdx="0" presStyleCnt="1"/>
      <dgm:spPr/>
      <dgm:t>
        <a:bodyPr/>
        <a:lstStyle/>
        <a:p>
          <a:endParaRPr lang="ru-RU"/>
        </a:p>
      </dgm:t>
    </dgm:pt>
    <dgm:pt modelId="{A19CF2E3-637A-4B2E-B52E-6C98AF8E9D32}" type="pres">
      <dgm:prSet presAssocID="{77667F8A-F201-441C-9E5B-74D05584DB69}" presName="rect1ParTxNoCh" presStyleLbl="alignAcc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2A51E61-9076-4119-A527-B859E489C86C}" type="presOf" srcId="{77667F8A-F201-441C-9E5B-74D05584DB69}" destId="{A19CF2E3-637A-4B2E-B52E-6C98AF8E9D32}" srcOrd="1" destOrd="0" presId="urn:microsoft.com/office/officeart/2005/8/layout/target3"/>
    <dgm:cxn modelId="{27C2B896-1EC8-49ED-85BA-9AA6E0DC499A}" type="presOf" srcId="{77667F8A-F201-441C-9E5B-74D05584DB69}" destId="{917EB33E-7365-4F4D-BB64-95509C66B061}" srcOrd="0" destOrd="0" presId="urn:microsoft.com/office/officeart/2005/8/layout/target3"/>
    <dgm:cxn modelId="{E62D6B6E-0763-4741-8C91-07B640675B79}" type="presOf" srcId="{D7AF9BBF-64B2-4B6B-960B-AA11B2E7F7B5}" destId="{5A8B6CE6-9C2B-4772-ABF1-CB3A038B0A5E}" srcOrd="0" destOrd="0" presId="urn:microsoft.com/office/officeart/2005/8/layout/target3"/>
    <dgm:cxn modelId="{0B32579A-F1A2-4AB3-B483-675CCD7A68F4}" srcId="{D7AF9BBF-64B2-4B6B-960B-AA11B2E7F7B5}" destId="{77667F8A-F201-441C-9E5B-74D05584DB69}" srcOrd="0" destOrd="0" parTransId="{9A3BFB49-9FBA-411E-8FD6-290F36591912}" sibTransId="{1DB8FD0F-18B3-4182-AE5D-5C15119F7DFD}"/>
    <dgm:cxn modelId="{071170F3-E776-4EEB-97CC-4257D9D9873C}" type="presParOf" srcId="{5A8B6CE6-9C2B-4772-ABF1-CB3A038B0A5E}" destId="{F010AEDF-B2A7-4C66-8254-5DD058B016E1}" srcOrd="0" destOrd="0" presId="urn:microsoft.com/office/officeart/2005/8/layout/target3"/>
    <dgm:cxn modelId="{CECEA8A9-7D45-4821-B1B4-972F7BB43A3F}" type="presParOf" srcId="{5A8B6CE6-9C2B-4772-ABF1-CB3A038B0A5E}" destId="{D13D782D-EF01-40B4-B8F8-BA6159629242}" srcOrd="1" destOrd="0" presId="urn:microsoft.com/office/officeart/2005/8/layout/target3"/>
    <dgm:cxn modelId="{2500489C-A1E9-41C6-9F31-724E25056201}" type="presParOf" srcId="{5A8B6CE6-9C2B-4772-ABF1-CB3A038B0A5E}" destId="{917EB33E-7365-4F4D-BB64-95509C66B061}" srcOrd="2" destOrd="0" presId="urn:microsoft.com/office/officeart/2005/8/layout/target3"/>
    <dgm:cxn modelId="{F5CAF2E6-B814-4388-AE17-DF4484922591}" type="presParOf" srcId="{5A8B6CE6-9C2B-4772-ABF1-CB3A038B0A5E}" destId="{A19CF2E3-637A-4B2E-B52E-6C98AF8E9D32}" srcOrd="3" destOrd="0" presId="urn:microsoft.com/office/officeart/2005/8/layout/target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A3C0F86-CA68-4108-AA7A-828DD908BC8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E93E686-5BA8-492D-A5CD-CC7DD0099D81}">
      <dgm:prSet custT="1"/>
      <dgm:spPr>
        <a:solidFill>
          <a:srgbClr val="00FF99"/>
        </a:solidFill>
      </dgm:spPr>
      <dgm:t>
        <a:bodyPr/>
        <a:lstStyle/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Структура расходов бюджета (без учета МБТ)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муниципального образования </a:t>
          </a:r>
        </a:p>
        <a:p>
          <a:pPr algn="ctr" rtl="0"/>
          <a:r>
            <a:rPr lang="ru-RU" sz="2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«Сернурский муниципальный район» за 2015 год</a:t>
          </a:r>
          <a:endParaRPr lang="ru-RU" sz="2000" i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4F083C1-30BE-4D2D-B366-CB321D16979C}" type="parTrans" cxnId="{8DA2DB85-5781-4CD1-8D09-4BB01C8E132F}">
      <dgm:prSet/>
      <dgm:spPr/>
      <dgm:t>
        <a:bodyPr/>
        <a:lstStyle/>
        <a:p>
          <a:endParaRPr lang="ru-RU"/>
        </a:p>
      </dgm:t>
    </dgm:pt>
    <dgm:pt modelId="{63639B8B-51EC-4C49-8319-33C98CB562E2}" type="sibTrans" cxnId="{8DA2DB85-5781-4CD1-8D09-4BB01C8E132F}">
      <dgm:prSet/>
      <dgm:spPr/>
      <dgm:t>
        <a:bodyPr/>
        <a:lstStyle/>
        <a:p>
          <a:endParaRPr lang="ru-RU"/>
        </a:p>
      </dgm:t>
    </dgm:pt>
    <dgm:pt modelId="{E9735B6F-9299-4D03-926A-88BFE955665B}" type="pres">
      <dgm:prSet presAssocID="{4A3C0F86-CA68-4108-AA7A-828DD908BC8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870F5B8-58C8-4900-ABF5-35FC0A7E98CC}" type="pres">
      <dgm:prSet presAssocID="{0E93E686-5BA8-492D-A5CD-CC7DD0099D81}" presName="parentText" presStyleLbl="node1" presStyleIdx="0" presStyleCnt="1" custScaleY="233821" custLinFactNeighborX="-348" custLinFactNeighborY="173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DAC5EB-EF62-485D-B55C-2D4DE81EB0BA}" type="presOf" srcId="{4A3C0F86-CA68-4108-AA7A-828DD908BC80}" destId="{E9735B6F-9299-4D03-926A-88BFE955665B}" srcOrd="0" destOrd="0" presId="urn:microsoft.com/office/officeart/2005/8/layout/vList2"/>
    <dgm:cxn modelId="{8DA2DB85-5781-4CD1-8D09-4BB01C8E132F}" srcId="{4A3C0F86-CA68-4108-AA7A-828DD908BC80}" destId="{0E93E686-5BA8-492D-A5CD-CC7DD0099D81}" srcOrd="0" destOrd="0" parTransId="{34F083C1-30BE-4D2D-B366-CB321D16979C}" sibTransId="{63639B8B-51EC-4C49-8319-33C98CB562E2}"/>
    <dgm:cxn modelId="{931958A4-5A4F-47CC-8FA8-D04213704B3C}" type="presOf" srcId="{0E93E686-5BA8-492D-A5CD-CC7DD0099D81}" destId="{E870F5B8-58C8-4900-ABF5-35FC0A7E98CC}" srcOrd="0" destOrd="0" presId="urn:microsoft.com/office/officeart/2005/8/layout/vList2"/>
    <dgm:cxn modelId="{BEA3EA29-17C4-432F-A875-BE3820DEC8F8}" type="presParOf" srcId="{E9735B6F-9299-4D03-926A-88BFE955665B}" destId="{E870F5B8-58C8-4900-ABF5-35FC0A7E98CC}" srcOrd="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3C2A752-ADC1-45E9-9AF2-87EA5DF48A00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214EB1-C086-4136-B311-9E33E9DEF8CF}">
      <dgm:prSet phldrT="[Текст]" custT="1">
        <dgm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Межбюджетные трансферты на развитие учреждений культуры – 100,0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C210826C-3956-4A3D-85C1-E425447329A9}" type="parTrans" cxnId="{D058AF97-16C3-48A2-8E68-B64BE7B8721D}">
      <dgm:prSet/>
      <dgm:spPr/>
      <dgm:t>
        <a:bodyPr/>
        <a:lstStyle/>
        <a:p>
          <a:endParaRPr lang="ru-RU"/>
        </a:p>
      </dgm:t>
    </dgm:pt>
    <dgm:pt modelId="{4D3499C5-CD49-4220-8E79-045F04FBC5E6}" type="sibTrans" cxnId="{D058AF97-16C3-48A2-8E68-B64BE7B8721D}">
      <dgm:prSet/>
      <dgm:spPr/>
      <dgm:t>
        <a:bodyPr/>
        <a:lstStyle/>
        <a:p>
          <a:endParaRPr lang="ru-RU"/>
        </a:p>
      </dgm:t>
    </dgm:pt>
    <dgm:pt modelId="{51A2813E-EE2F-49A9-8BFC-26E3AF1DDDCF}">
      <dgm:prSet phldrT="[Текст]"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Реконструкция РДК   - </a:t>
          </a:r>
          <a:r>
            <a:rPr lang="en-US" sz="2000" dirty="0" smtClean="0">
              <a:solidFill>
                <a:schemeClr val="bg2">
                  <a:lumMod val="10000"/>
                </a:schemeClr>
              </a:solidFill>
            </a:rPr>
            <a:t>5 505</a:t>
          </a:r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,0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697431B3-CDC4-4081-BE5E-84A1A09DDA60}" type="parTrans" cxnId="{F994723E-34E2-4AE5-8623-198836331617}">
      <dgm:prSet/>
      <dgm:spPr/>
      <dgm:t>
        <a:bodyPr/>
        <a:lstStyle/>
        <a:p>
          <a:endParaRPr lang="ru-RU"/>
        </a:p>
      </dgm:t>
    </dgm:pt>
    <dgm:pt modelId="{5CB2FAB3-D3C6-4027-AFCD-503203D24266}" type="sibTrans" cxnId="{F994723E-34E2-4AE5-8623-198836331617}">
      <dgm:prSet/>
      <dgm:spPr/>
      <dgm:t>
        <a:bodyPr/>
        <a:lstStyle/>
        <a:p>
          <a:endParaRPr lang="ru-RU"/>
        </a:p>
      </dgm:t>
    </dgm:pt>
    <dgm:pt modelId="{5CE2CEA2-4C1D-4457-87EB-C6EB23E669CE}">
      <dgm:prSet custT="1">
        <dgm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2000" dirty="0" smtClean="0">
              <a:solidFill>
                <a:schemeClr val="bg2">
                  <a:lumMod val="10000"/>
                </a:schemeClr>
              </a:solidFill>
            </a:rPr>
            <a:t>  -   Выполнение муниципального задания учреждениями культуры 27 256,9 тыс. рублей</a:t>
          </a:r>
          <a:endParaRPr lang="ru-RU" sz="2000" dirty="0">
            <a:solidFill>
              <a:schemeClr val="bg2">
                <a:lumMod val="10000"/>
              </a:schemeClr>
            </a:solidFill>
          </a:endParaRPr>
        </a:p>
      </dgm:t>
    </dgm:pt>
    <dgm:pt modelId="{D35F9D43-6CF4-4867-8851-E74BC2A139BA}" type="parTrans" cxnId="{688B1FD4-9EAF-4829-BB7E-1167377FE7AB}">
      <dgm:prSet/>
      <dgm:spPr/>
    </dgm:pt>
    <dgm:pt modelId="{27937B4D-B0E2-4DDA-B7A8-8F72A09B4EC4}" type="sibTrans" cxnId="{688B1FD4-9EAF-4829-BB7E-1167377FE7AB}">
      <dgm:prSet/>
      <dgm:spPr/>
    </dgm:pt>
    <dgm:pt modelId="{429D4BF2-1688-40AA-AEB5-C15CC1B0992B}" type="pres">
      <dgm:prSet presAssocID="{43C2A752-ADC1-45E9-9AF2-87EA5DF48A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EA5A4CD-DFB6-4EB6-B92C-339899163940}" type="pres">
      <dgm:prSet presAssocID="{E7214EB1-C086-4136-B311-9E33E9DEF8CF}" presName="parentLin" presStyleCnt="0"/>
      <dgm:spPr/>
    </dgm:pt>
    <dgm:pt modelId="{6E1851FF-AC24-4D41-A440-1501D7A0D858}" type="pres">
      <dgm:prSet presAssocID="{E7214EB1-C086-4136-B311-9E33E9DEF8C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9891579B-D7DD-46DC-9431-49540BDB1B23}" type="pres">
      <dgm:prSet presAssocID="{E7214EB1-C086-4136-B311-9E33E9DEF8CF}" presName="parentText" presStyleLbl="node1" presStyleIdx="0" presStyleCnt="3" custLinFactNeighborX="-2784" custLinFactNeighborY="1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B209CF-FC0C-46EC-87E8-99E1BC4F5740}" type="pres">
      <dgm:prSet presAssocID="{E7214EB1-C086-4136-B311-9E33E9DEF8CF}" presName="negativeSpace" presStyleCnt="0"/>
      <dgm:spPr/>
    </dgm:pt>
    <dgm:pt modelId="{7D437E8F-9941-4BB9-B008-CB421392AECC}" type="pres">
      <dgm:prSet presAssocID="{E7214EB1-C086-4136-B311-9E33E9DEF8CF}" presName="childText" presStyleLbl="conFgAcc1" presStyleIdx="0" presStyleCnt="3">
        <dgm:presLayoutVars>
          <dgm:bulletEnabled val="1"/>
        </dgm:presLayoutVars>
      </dgm:prSet>
      <dgm:spPr/>
    </dgm:pt>
    <dgm:pt modelId="{7E054561-7F93-4EE2-9CF2-B9F3AAA6FB11}" type="pres">
      <dgm:prSet presAssocID="{4D3499C5-CD49-4220-8E79-045F04FBC5E6}" presName="spaceBetweenRectangles" presStyleCnt="0"/>
      <dgm:spPr/>
    </dgm:pt>
    <dgm:pt modelId="{CD8186F9-4314-4096-A12F-A250CB72A154}" type="pres">
      <dgm:prSet presAssocID="{51A2813E-EE2F-49A9-8BFC-26E3AF1DDDCF}" presName="parentLin" presStyleCnt="0"/>
      <dgm:spPr/>
    </dgm:pt>
    <dgm:pt modelId="{6C375E4E-EF8D-44E5-BDDC-736E5CC838ED}" type="pres">
      <dgm:prSet presAssocID="{51A2813E-EE2F-49A9-8BFC-26E3AF1DDDCF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0201BD89-9E98-4066-AC2B-4FA8440A8DA2}" type="pres">
      <dgm:prSet presAssocID="{51A2813E-EE2F-49A9-8BFC-26E3AF1DDDCF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429A43-8084-4CD8-B2B5-A5F5F7726B80}" type="pres">
      <dgm:prSet presAssocID="{51A2813E-EE2F-49A9-8BFC-26E3AF1DDDCF}" presName="negativeSpace" presStyleCnt="0"/>
      <dgm:spPr/>
    </dgm:pt>
    <dgm:pt modelId="{544D3ECB-A6B2-49AB-AF3E-5C3222D82992}" type="pres">
      <dgm:prSet presAssocID="{51A2813E-EE2F-49A9-8BFC-26E3AF1DDDCF}" presName="childText" presStyleLbl="conFgAcc1" presStyleIdx="1" presStyleCnt="3">
        <dgm:presLayoutVars>
          <dgm:bulletEnabled val="1"/>
        </dgm:presLayoutVars>
      </dgm:prSet>
      <dgm:spPr/>
    </dgm:pt>
    <dgm:pt modelId="{CFA05AE5-FC77-4E45-B06D-31558D4058AB}" type="pres">
      <dgm:prSet presAssocID="{5CB2FAB3-D3C6-4027-AFCD-503203D24266}" presName="spaceBetweenRectangles" presStyleCnt="0"/>
      <dgm:spPr/>
    </dgm:pt>
    <dgm:pt modelId="{1EC392C2-8570-4AE0-8FAE-1F3AA6AE99CE}" type="pres">
      <dgm:prSet presAssocID="{5CE2CEA2-4C1D-4457-87EB-C6EB23E669CE}" presName="parentLin" presStyleCnt="0"/>
      <dgm:spPr/>
    </dgm:pt>
    <dgm:pt modelId="{8D396D70-D3AE-4BE1-91B6-CB833E1B90CB}" type="pres">
      <dgm:prSet presAssocID="{5CE2CEA2-4C1D-4457-87EB-C6EB23E669CE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23199275-3BB2-4FC2-A02F-8FF285E82E70}" type="pres">
      <dgm:prSet presAssocID="{5CE2CEA2-4C1D-4457-87EB-C6EB23E669C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08E4872-1795-4387-9C71-CA3C5D844CBE}" type="pres">
      <dgm:prSet presAssocID="{5CE2CEA2-4C1D-4457-87EB-C6EB23E669CE}" presName="negativeSpace" presStyleCnt="0"/>
      <dgm:spPr/>
    </dgm:pt>
    <dgm:pt modelId="{BC87D58E-4305-493B-8C4C-96F282668E2B}" type="pres">
      <dgm:prSet presAssocID="{5CE2CEA2-4C1D-4457-87EB-C6EB23E669C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D058AF97-16C3-48A2-8E68-B64BE7B8721D}" srcId="{43C2A752-ADC1-45E9-9AF2-87EA5DF48A00}" destId="{E7214EB1-C086-4136-B311-9E33E9DEF8CF}" srcOrd="0" destOrd="0" parTransId="{C210826C-3956-4A3D-85C1-E425447329A9}" sibTransId="{4D3499C5-CD49-4220-8E79-045F04FBC5E6}"/>
    <dgm:cxn modelId="{688B1FD4-9EAF-4829-BB7E-1167377FE7AB}" srcId="{43C2A752-ADC1-45E9-9AF2-87EA5DF48A00}" destId="{5CE2CEA2-4C1D-4457-87EB-C6EB23E669CE}" srcOrd="2" destOrd="0" parTransId="{D35F9D43-6CF4-4867-8851-E74BC2A139BA}" sibTransId="{27937B4D-B0E2-4DDA-B7A8-8F72A09B4EC4}"/>
    <dgm:cxn modelId="{913EC5E1-7B6C-481B-8EE3-F6DEE2E63FC4}" type="presOf" srcId="{5CE2CEA2-4C1D-4457-87EB-C6EB23E669CE}" destId="{8D396D70-D3AE-4BE1-91B6-CB833E1B90CB}" srcOrd="0" destOrd="0" presId="urn:microsoft.com/office/officeart/2005/8/layout/list1"/>
    <dgm:cxn modelId="{E8F0599C-021A-4CB2-BF2B-016873A96F6A}" type="presOf" srcId="{E7214EB1-C086-4136-B311-9E33E9DEF8CF}" destId="{6E1851FF-AC24-4D41-A440-1501D7A0D858}" srcOrd="0" destOrd="0" presId="urn:microsoft.com/office/officeart/2005/8/layout/list1"/>
    <dgm:cxn modelId="{F994723E-34E2-4AE5-8623-198836331617}" srcId="{43C2A752-ADC1-45E9-9AF2-87EA5DF48A00}" destId="{51A2813E-EE2F-49A9-8BFC-26E3AF1DDDCF}" srcOrd="1" destOrd="0" parTransId="{697431B3-CDC4-4081-BE5E-84A1A09DDA60}" sibTransId="{5CB2FAB3-D3C6-4027-AFCD-503203D24266}"/>
    <dgm:cxn modelId="{2E3B09E3-7F06-4E58-ACD1-3523D865153C}" type="presOf" srcId="{43C2A752-ADC1-45E9-9AF2-87EA5DF48A00}" destId="{429D4BF2-1688-40AA-AEB5-C15CC1B0992B}" srcOrd="0" destOrd="0" presId="urn:microsoft.com/office/officeart/2005/8/layout/list1"/>
    <dgm:cxn modelId="{08A139A1-E073-45AE-9153-1BB7FF03BB2E}" type="presOf" srcId="{51A2813E-EE2F-49A9-8BFC-26E3AF1DDDCF}" destId="{0201BD89-9E98-4066-AC2B-4FA8440A8DA2}" srcOrd="1" destOrd="0" presId="urn:microsoft.com/office/officeart/2005/8/layout/list1"/>
    <dgm:cxn modelId="{E0C3A513-795E-48BB-9D8B-F2B18FEB1B02}" type="presOf" srcId="{E7214EB1-C086-4136-B311-9E33E9DEF8CF}" destId="{9891579B-D7DD-46DC-9431-49540BDB1B23}" srcOrd="1" destOrd="0" presId="urn:microsoft.com/office/officeart/2005/8/layout/list1"/>
    <dgm:cxn modelId="{448EE69F-8F74-49E9-BBA4-C1A8DCAE1661}" type="presOf" srcId="{51A2813E-EE2F-49A9-8BFC-26E3AF1DDDCF}" destId="{6C375E4E-EF8D-44E5-BDDC-736E5CC838ED}" srcOrd="0" destOrd="0" presId="urn:microsoft.com/office/officeart/2005/8/layout/list1"/>
    <dgm:cxn modelId="{83ACFFD2-510F-4F55-8E24-B530527681B2}" type="presOf" srcId="{5CE2CEA2-4C1D-4457-87EB-C6EB23E669CE}" destId="{23199275-3BB2-4FC2-A02F-8FF285E82E70}" srcOrd="1" destOrd="0" presId="urn:microsoft.com/office/officeart/2005/8/layout/list1"/>
    <dgm:cxn modelId="{CA1A5315-9030-4ED1-83D2-43D8A42CEBAC}" type="presParOf" srcId="{429D4BF2-1688-40AA-AEB5-C15CC1B0992B}" destId="{0EA5A4CD-DFB6-4EB6-B92C-339899163940}" srcOrd="0" destOrd="0" presId="urn:microsoft.com/office/officeart/2005/8/layout/list1"/>
    <dgm:cxn modelId="{47C5DC8A-7B2C-46C0-A224-7BFA6A44A8E2}" type="presParOf" srcId="{0EA5A4CD-DFB6-4EB6-B92C-339899163940}" destId="{6E1851FF-AC24-4D41-A440-1501D7A0D858}" srcOrd="0" destOrd="0" presId="urn:microsoft.com/office/officeart/2005/8/layout/list1"/>
    <dgm:cxn modelId="{523C7C91-75A5-4041-B044-543EC89F194F}" type="presParOf" srcId="{0EA5A4CD-DFB6-4EB6-B92C-339899163940}" destId="{9891579B-D7DD-46DC-9431-49540BDB1B23}" srcOrd="1" destOrd="0" presId="urn:microsoft.com/office/officeart/2005/8/layout/list1"/>
    <dgm:cxn modelId="{30FF9E36-5E05-4AB4-B173-E6F2C793ACB6}" type="presParOf" srcId="{429D4BF2-1688-40AA-AEB5-C15CC1B0992B}" destId="{FCB209CF-FC0C-46EC-87E8-99E1BC4F5740}" srcOrd="1" destOrd="0" presId="urn:microsoft.com/office/officeart/2005/8/layout/list1"/>
    <dgm:cxn modelId="{D6258367-7A00-4F21-B8C3-61C484D2DA99}" type="presParOf" srcId="{429D4BF2-1688-40AA-AEB5-C15CC1B0992B}" destId="{7D437E8F-9941-4BB9-B008-CB421392AECC}" srcOrd="2" destOrd="0" presId="urn:microsoft.com/office/officeart/2005/8/layout/list1"/>
    <dgm:cxn modelId="{3B611D4A-DB0B-430B-BBBB-B72B6E08E671}" type="presParOf" srcId="{429D4BF2-1688-40AA-AEB5-C15CC1B0992B}" destId="{7E054561-7F93-4EE2-9CF2-B9F3AAA6FB11}" srcOrd="3" destOrd="0" presId="urn:microsoft.com/office/officeart/2005/8/layout/list1"/>
    <dgm:cxn modelId="{15E93BDA-AF74-46A3-B3AF-D5171EA6D3C4}" type="presParOf" srcId="{429D4BF2-1688-40AA-AEB5-C15CC1B0992B}" destId="{CD8186F9-4314-4096-A12F-A250CB72A154}" srcOrd="4" destOrd="0" presId="urn:microsoft.com/office/officeart/2005/8/layout/list1"/>
    <dgm:cxn modelId="{57456A6C-B9BC-4909-A2BE-AADF5FB8A634}" type="presParOf" srcId="{CD8186F9-4314-4096-A12F-A250CB72A154}" destId="{6C375E4E-EF8D-44E5-BDDC-736E5CC838ED}" srcOrd="0" destOrd="0" presId="urn:microsoft.com/office/officeart/2005/8/layout/list1"/>
    <dgm:cxn modelId="{55014CC7-2878-49F3-93F9-3C2B9C829A7A}" type="presParOf" srcId="{CD8186F9-4314-4096-A12F-A250CB72A154}" destId="{0201BD89-9E98-4066-AC2B-4FA8440A8DA2}" srcOrd="1" destOrd="0" presId="urn:microsoft.com/office/officeart/2005/8/layout/list1"/>
    <dgm:cxn modelId="{F066F370-3317-4568-9B12-901F059FE0F2}" type="presParOf" srcId="{429D4BF2-1688-40AA-AEB5-C15CC1B0992B}" destId="{17429A43-8084-4CD8-B2B5-A5F5F7726B80}" srcOrd="5" destOrd="0" presId="urn:microsoft.com/office/officeart/2005/8/layout/list1"/>
    <dgm:cxn modelId="{D2DDA2FD-0F94-440D-BD83-3D9362A8A79A}" type="presParOf" srcId="{429D4BF2-1688-40AA-AEB5-C15CC1B0992B}" destId="{544D3ECB-A6B2-49AB-AF3E-5C3222D82992}" srcOrd="6" destOrd="0" presId="urn:microsoft.com/office/officeart/2005/8/layout/list1"/>
    <dgm:cxn modelId="{F8B40BE0-B934-482B-9838-F5A20F9E1ECE}" type="presParOf" srcId="{429D4BF2-1688-40AA-AEB5-C15CC1B0992B}" destId="{CFA05AE5-FC77-4E45-B06D-31558D4058AB}" srcOrd="7" destOrd="0" presId="urn:microsoft.com/office/officeart/2005/8/layout/list1"/>
    <dgm:cxn modelId="{D9449F58-7D8A-48ED-96E6-3EDAE906A1D4}" type="presParOf" srcId="{429D4BF2-1688-40AA-AEB5-C15CC1B0992B}" destId="{1EC392C2-8570-4AE0-8FAE-1F3AA6AE99CE}" srcOrd="8" destOrd="0" presId="urn:microsoft.com/office/officeart/2005/8/layout/list1"/>
    <dgm:cxn modelId="{F483F3A9-A36A-4079-9B02-E7E4E33ADE69}" type="presParOf" srcId="{1EC392C2-8570-4AE0-8FAE-1F3AA6AE99CE}" destId="{8D396D70-D3AE-4BE1-91B6-CB833E1B90CB}" srcOrd="0" destOrd="0" presId="urn:microsoft.com/office/officeart/2005/8/layout/list1"/>
    <dgm:cxn modelId="{C79E3529-2CCF-4C64-8186-C970EEE1D21A}" type="presParOf" srcId="{1EC392C2-8570-4AE0-8FAE-1F3AA6AE99CE}" destId="{23199275-3BB2-4FC2-A02F-8FF285E82E70}" srcOrd="1" destOrd="0" presId="urn:microsoft.com/office/officeart/2005/8/layout/list1"/>
    <dgm:cxn modelId="{5C16CE97-47B0-4AF1-8108-3EFD4754DBDF}" type="presParOf" srcId="{429D4BF2-1688-40AA-AEB5-C15CC1B0992B}" destId="{308E4872-1795-4387-9C71-CA3C5D844CBE}" srcOrd="9" destOrd="0" presId="urn:microsoft.com/office/officeart/2005/8/layout/list1"/>
    <dgm:cxn modelId="{E777EFE6-43EC-4A20-BD17-1D83EE79248A}" type="presParOf" srcId="{429D4BF2-1688-40AA-AEB5-C15CC1B0992B}" destId="{BC87D58E-4305-493B-8C4C-96F282668E2B}" srcOrd="10" destOrd="0" presId="urn:microsoft.com/office/officeart/2005/8/layout/list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0.08844</cdr:x>
      <cdr:y>0.14634</cdr:y>
    </cdr:from>
    <cdr:to>
      <cdr:x>0.93751</cdr:x>
      <cdr:y>0.41463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57190" y="428625"/>
          <a:ext cx="3429024" cy="785819"/>
        </a:xfrm>
        <a:prstGeom xmlns:a="http://schemas.openxmlformats.org/drawingml/2006/main" prst="straightConnector1">
          <a:avLst/>
        </a:prstGeom>
        <a:ln xmlns:a="http://schemas.openxmlformats.org/drawingml/2006/main" w="22225" cmpd="sng">
          <a:solidFill>
            <a:srgbClr val="FF0000"/>
          </a:solidFill>
          <a:prstDash val="lgDash"/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0.37703</cdr:x>
      <cdr:y>0.1015</cdr:y>
    </cdr:from>
    <cdr:to>
      <cdr:x>0.59132</cdr:x>
      <cdr:y>0.24352</cdr:y>
    </cdr:to>
    <cdr:sp macro="" textlink="">
      <cdr:nvSpPr>
        <cdr:cNvPr id="5" name="Скругленная прямоугольная выноска 4"/>
        <cdr:cNvSpPr/>
      </cdr:nvSpPr>
      <cdr:spPr>
        <a:xfrm xmlns:a="http://schemas.openxmlformats.org/drawingml/2006/main">
          <a:off x="2923258" y="485815"/>
          <a:ext cx="1661471" cy="679756"/>
        </a:xfrm>
        <a:prstGeom xmlns:a="http://schemas.openxmlformats.org/drawingml/2006/main" prst="wedgeRoundRectCallout">
          <a:avLst/>
        </a:prstGeom>
        <a:solidFill xmlns:a="http://schemas.openxmlformats.org/drawingml/2006/main">
          <a:schemeClr val="accent2">
            <a:lumMod val="20000"/>
            <a:lumOff val="80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 </a:t>
          </a:r>
        </a:p>
        <a:p xmlns:a="http://schemas.openxmlformats.org/drawingml/2006/main">
          <a:pPr algn="ctr"/>
          <a:r>
            <a:rPr lang="ru-RU" sz="1600" b="1" dirty="0" smtClean="0">
              <a:solidFill>
                <a:schemeClr val="tx1"/>
              </a:solidFill>
            </a:rPr>
            <a:t>16,1 млн. руб.</a:t>
          </a:r>
          <a:endParaRPr lang="ru-RU" sz="1600" b="1" dirty="0">
            <a:solidFill>
              <a:schemeClr val="tx1"/>
            </a:solidFill>
          </a:endParaRP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0.88889</cdr:x>
      <cdr:y>0.04735</cdr:y>
    </cdr:from>
    <cdr:to>
      <cdr:x>1</cdr:x>
      <cdr:y>0.12627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315200" y="214314"/>
          <a:ext cx="914400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600" dirty="0" smtClean="0"/>
            <a:t>Млн.</a:t>
          </a:r>
        </a:p>
        <a:p xmlns:a="http://schemas.openxmlformats.org/drawingml/2006/main">
          <a:r>
            <a:rPr lang="ru-RU" sz="1600" dirty="0" smtClean="0"/>
            <a:t>рублей</a:t>
          </a:r>
          <a:endParaRPr lang="ru-RU" sz="1600" dirty="0"/>
        </a:p>
      </cdr:txBody>
    </cdr:sp>
  </cdr:relSizeAnchor>
  <cdr:relSizeAnchor xmlns:cdr="http://schemas.openxmlformats.org/drawingml/2006/chartDrawing">
    <cdr:from>
      <cdr:x>0.87674</cdr:x>
      <cdr:y>0.23676</cdr:y>
    </cdr:from>
    <cdr:to>
      <cdr:x>0.98785</cdr:x>
      <cdr:y>0.4388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215238" y="107157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0.82466</cdr:x>
      <cdr:y>0.05453</cdr:y>
    </cdr:from>
    <cdr:to>
      <cdr:x>0.96355</cdr:x>
      <cdr:y>0.14204</cdr:y>
    </cdr:to>
    <cdr:sp macro="" textlink="">
      <cdr:nvSpPr>
        <cdr:cNvPr id="3" name="Скругленная прямоугольная выноска 2"/>
        <cdr:cNvSpPr/>
      </cdr:nvSpPr>
      <cdr:spPr>
        <a:xfrm xmlns:a="http://schemas.openxmlformats.org/drawingml/2006/main">
          <a:off x="6786610" y="285752"/>
          <a:ext cx="1143009" cy="458583"/>
        </a:xfrm>
        <a:prstGeom xmlns:a="http://schemas.openxmlformats.org/drawingml/2006/main" prst="wedgeRoundRectCallout">
          <a:avLst>
            <a:gd name="adj1" fmla="val -77400"/>
            <a:gd name="adj2" fmla="val 23076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+0,6</a:t>
          </a:r>
          <a:r>
            <a:rPr lang="en-US" sz="1600" b="1" dirty="0" smtClean="0">
              <a:solidFill>
                <a:sysClr val="windowText" lastClr="000000"/>
              </a:solidFill>
            </a:rPr>
            <a:t>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0.52084</cdr:x>
      <cdr:y>0.0409</cdr:y>
    </cdr:from>
    <cdr:to>
      <cdr:x>0.86806</cdr:x>
      <cdr:y>0.39534</cdr:y>
    </cdr:to>
    <cdr:sp macro="" textlink="">
      <cdr:nvSpPr>
        <cdr:cNvPr id="5" name="Прямая со стрелкой 4"/>
        <cdr:cNvSpPr/>
      </cdr:nvSpPr>
      <cdr:spPr>
        <a:xfrm xmlns:a="http://schemas.openxmlformats.org/drawingml/2006/main">
          <a:off x="4286280" y="214314"/>
          <a:ext cx="2857520" cy="1857388"/>
        </a:xfrm>
        <a:prstGeom xmlns:a="http://schemas.openxmlformats.org/drawingml/2006/main" prst="straightConnector1">
          <a:avLst/>
        </a:prstGeom>
        <a:noFill xmlns:a="http://schemas.openxmlformats.org/drawingml/2006/main"/>
        <a:ln xmlns:a="http://schemas.openxmlformats.org/drawingml/2006/main" w="57150" cap="flat" cmpd="sng" algn="ctr">
          <a:solidFill>
            <a:srgbClr val="FF0000"/>
          </a:solidFill>
          <a:prstDash val="solid"/>
          <a:tailEnd type="arrow"/>
        </a:ln>
        <a:effectLst xmlns:a="http://schemas.openxmlformats.org/drawingml/2006/main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0.66244</cdr:x>
      <cdr:y>0.0874</cdr:y>
    </cdr:from>
    <cdr:to>
      <cdr:x>0.74309</cdr:x>
      <cdr:y>0.1422</cdr:y>
    </cdr:to>
    <cdr:sp macro="" textlink="">
      <cdr:nvSpPr>
        <cdr:cNvPr id="2" name="Прямая со стрелкой 2"/>
        <cdr:cNvSpPr/>
      </cdr:nvSpPr>
      <cdr:spPr>
        <a:xfrm xmlns:a="http://schemas.openxmlformats.org/drawingml/2006/main" flipH="1">
          <a:off x="5868144" y="486980"/>
          <a:ext cx="714335" cy="30535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rgbClr val="FFFF00"/>
          </a:solidFill>
          <a:tailEnd type="arrow"/>
        </a:ln>
      </cdr:spPr>
      <cdr:style>
        <a:lnRef xmlns:a="http://schemas.openxmlformats.org/drawingml/2006/main" idx="3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2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0.70309</cdr:x>
      <cdr:y>0.56554</cdr:y>
    </cdr:from>
    <cdr:to>
      <cdr:x>0.83935</cdr:x>
      <cdr:y>0.63998</cdr:y>
    </cdr:to>
    <cdr:sp macro="" textlink="">
      <cdr:nvSpPr>
        <cdr:cNvPr id="10" name="Прямая со стрелкой 3"/>
        <cdr:cNvSpPr/>
      </cdr:nvSpPr>
      <cdr:spPr>
        <a:xfrm xmlns:a="http://schemas.openxmlformats.org/drawingml/2006/main" flipH="1">
          <a:off x="6228184" y="3151276"/>
          <a:ext cx="1207034" cy="414792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5"/>
        </a:lnRef>
        <a:fillRef xmlns:a="http://schemas.openxmlformats.org/drawingml/2006/main" idx="0">
          <a:schemeClr val="accent5"/>
        </a:fillRef>
        <a:effectRef xmlns:a="http://schemas.openxmlformats.org/drawingml/2006/main" idx="1">
          <a:schemeClr val="accent5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0.17471</cdr:x>
      <cdr:y>0.63015</cdr:y>
    </cdr:from>
    <cdr:to>
      <cdr:x>0.30477</cdr:x>
      <cdr:y>0.70769</cdr:y>
    </cdr:to>
    <cdr:sp macro="" textlink="">
      <cdr:nvSpPr>
        <cdr:cNvPr id="12" name="Прямая со стрелкой 5"/>
        <cdr:cNvSpPr/>
      </cdr:nvSpPr>
      <cdr:spPr>
        <a:xfrm xmlns:a="http://schemas.openxmlformats.org/drawingml/2006/main">
          <a:off x="1547664" y="3511316"/>
          <a:ext cx="1152128" cy="43204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0">
          <a:schemeClr val="accent6"/>
        </a:fillRef>
        <a:effectRef xmlns:a="http://schemas.openxmlformats.org/drawingml/2006/main" idx="1">
          <a:schemeClr val="accent6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0.20723</cdr:x>
      <cdr:y>0.87569</cdr:y>
    </cdr:from>
    <cdr:to>
      <cdr:x>0.38606</cdr:x>
      <cdr:y>0.93601</cdr:y>
    </cdr:to>
    <cdr:sp macro="" textlink="">
      <cdr:nvSpPr>
        <cdr:cNvPr id="13" name="Прямая со стрелкой 6"/>
        <cdr:cNvSpPr/>
      </cdr:nvSpPr>
      <cdr:spPr>
        <a:xfrm xmlns:a="http://schemas.openxmlformats.org/drawingml/2006/main" flipV="1">
          <a:off x="1835696" y="4879467"/>
          <a:ext cx="1584176" cy="3361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1">
          <a:schemeClr val="accent2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0.49987</cdr:x>
      <cdr:y>0.8718</cdr:y>
    </cdr:from>
    <cdr:to>
      <cdr:x>0.50503</cdr:x>
      <cdr:y>0.91415</cdr:y>
    </cdr:to>
    <cdr:sp macro="" textlink="">
      <cdr:nvSpPr>
        <cdr:cNvPr id="14" name="Прямая со стрелкой 7"/>
        <cdr:cNvSpPr/>
      </cdr:nvSpPr>
      <cdr:spPr>
        <a:xfrm xmlns:a="http://schemas.openxmlformats.org/drawingml/2006/main" flipH="1" flipV="1">
          <a:off x="4427994" y="4857808"/>
          <a:ext cx="45719" cy="235986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4"/>
        </a:lnRef>
        <a:fillRef xmlns:a="http://schemas.openxmlformats.org/drawingml/2006/main" idx="0">
          <a:schemeClr val="accent4"/>
        </a:fillRef>
        <a:effectRef xmlns:a="http://schemas.openxmlformats.org/drawingml/2006/main" idx="1">
          <a:schemeClr val="accent4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  <cdr:relSizeAnchor xmlns:cdr="http://schemas.openxmlformats.org/drawingml/2006/chartDrawing">
    <cdr:from>
      <cdr:x>0.62993</cdr:x>
      <cdr:y>0.86276</cdr:y>
    </cdr:from>
    <cdr:to>
      <cdr:x>0.81535</cdr:x>
      <cdr:y>0.92308</cdr:y>
    </cdr:to>
    <cdr:sp macro="" textlink="">
      <cdr:nvSpPr>
        <cdr:cNvPr id="15" name="Прямая со стрелкой 8"/>
        <cdr:cNvSpPr/>
      </cdr:nvSpPr>
      <cdr:spPr>
        <a:xfrm xmlns:a="http://schemas.openxmlformats.org/drawingml/2006/main" flipH="1" flipV="1">
          <a:off x="5580112" y="4807460"/>
          <a:ext cx="1642508" cy="336113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arrow"/>
        </a:ln>
      </cdr:spPr>
      <cdr:style>
        <a:lnRef xmlns:a="http://schemas.openxmlformats.org/drawingml/2006/main" idx="2">
          <a:schemeClr val="accent3"/>
        </a:lnRef>
        <a:fillRef xmlns:a="http://schemas.openxmlformats.org/drawingml/2006/main" idx="0">
          <a:schemeClr val="accent3"/>
        </a:fillRef>
        <a:effectRef xmlns:a="http://schemas.openxmlformats.org/drawingml/2006/main" idx="1">
          <a:schemeClr val="accent3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endParaRPr lang="ru-RU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0.78689</cdr:x>
      <cdr:y>0.01333</cdr:y>
    </cdr:from>
    <cdr:to>
      <cdr:x>0.9918</cdr:x>
      <cdr:y>0.09333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6858048" y="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0.79508</cdr:x>
      <cdr:y>0</cdr:y>
    </cdr:from>
    <cdr:to>
      <cdr:x>1</cdr:x>
      <cdr:y>0.08108</cdr:y>
    </cdr:to>
    <cdr:sp macro="" textlink="">
      <cdr:nvSpPr>
        <cdr:cNvPr id="11" name="TextBox 1"/>
        <cdr:cNvSpPr txBox="1"/>
      </cdr:nvSpPr>
      <cdr:spPr>
        <a:xfrm xmlns:a="http://schemas.openxmlformats.org/drawingml/2006/main">
          <a:off x="7000924" y="-71438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0.57436</cdr:x>
      <cdr:y>0</cdr:y>
    </cdr:from>
    <cdr:to>
      <cdr:x>0.66453</cdr:x>
      <cdr:y>0.07324</cdr:y>
    </cdr:to>
    <cdr:sp macro="" textlink="">
      <cdr:nvSpPr>
        <cdr:cNvPr id="19" name="Выноска со стрелкой вниз 18"/>
        <cdr:cNvSpPr/>
      </cdr:nvSpPr>
      <cdr:spPr>
        <a:xfrm xmlns:a="http://schemas.openxmlformats.org/drawingml/2006/main">
          <a:off x="5005790" y="-234264"/>
          <a:ext cx="785871" cy="408105"/>
        </a:xfrm>
        <a:prstGeom xmlns:a="http://schemas.openxmlformats.org/drawingml/2006/main" prst="downArrowCallout">
          <a:avLst/>
        </a:prstGeom>
        <a:blipFill xmlns:a="http://schemas.openxmlformats.org/drawingml/2006/main">
          <a:blip xmlns:r="http://schemas.openxmlformats.org/officeDocument/2006/relationships" r:embed="rId1"/>
          <a:tile tx="0" ty="0" sx="100000" sy="100000" flip="none" algn="tl"/>
        </a:blip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75,0%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0.18033</cdr:x>
      <cdr:y>0.29487</cdr:y>
    </cdr:from>
    <cdr:to>
      <cdr:x>0.31148</cdr:x>
      <cdr:y>0.40281</cdr:y>
    </cdr:to>
    <cdr:sp macro="" textlink="">
      <cdr:nvSpPr>
        <cdr:cNvPr id="2" name="Выноска-облако 1"/>
        <cdr:cNvSpPr/>
      </cdr:nvSpPr>
      <cdr:spPr>
        <a:xfrm xmlns:a="http://schemas.openxmlformats.org/drawingml/2006/main">
          <a:off x="1571636" y="1643074"/>
          <a:ext cx="1143029" cy="601457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0.54098</cdr:x>
      <cdr:y>0</cdr:y>
    </cdr:from>
    <cdr:to>
      <cdr:x>0.67213</cdr:x>
      <cdr:y>0.10795</cdr:y>
    </cdr:to>
    <cdr:sp macro="" textlink="">
      <cdr:nvSpPr>
        <cdr:cNvPr id="3" name="Выноска-облако 2"/>
        <cdr:cNvSpPr/>
      </cdr:nvSpPr>
      <cdr:spPr>
        <a:xfrm xmlns:a="http://schemas.openxmlformats.org/drawingml/2006/main">
          <a:off x="4714908" y="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0.85246</cdr:x>
      <cdr:y>0.25641</cdr:y>
    </cdr:from>
    <cdr:to>
      <cdr:x>0.98361</cdr:x>
      <cdr:y>0.36436</cdr:y>
    </cdr:to>
    <cdr:sp macro="" textlink="">
      <cdr:nvSpPr>
        <cdr:cNvPr id="4" name="Выноска-облако 3"/>
        <cdr:cNvSpPr/>
      </cdr:nvSpPr>
      <cdr:spPr>
        <a:xfrm xmlns:a="http://schemas.openxmlformats.org/drawingml/2006/main">
          <a:off x="7429552" y="1428760"/>
          <a:ext cx="1143030" cy="601513"/>
        </a:xfrm>
        <a:prstGeom xmlns:a="http://schemas.openxmlformats.org/drawingml/2006/main" prst="cloudCallout">
          <a:avLst>
            <a:gd name="adj1" fmla="val -19905"/>
            <a:gd name="adj2" fmla="val 105464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1pPr>
          <a:lvl2pPr marL="457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2pPr>
          <a:lvl3pPr marL="914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3pPr>
          <a:lvl4pPr marL="1371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4pPr>
          <a:lvl5pPr marL="18288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5pPr>
          <a:lvl6pPr marL="22860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6pPr>
          <a:lvl7pPr marL="27432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7pPr>
          <a:lvl8pPr marL="32004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8pPr>
          <a:lvl9pPr marL="3657600" algn="l" defTabSz="914400" rtl="0" eaLnBrk="1" latinLnBrk="0" hangingPunct="1">
            <a:defRPr sz="1800" kern="12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400" b="1" dirty="0" smtClean="0">
              <a:solidFill>
                <a:sysClr val="windowText" lastClr="000000"/>
              </a:solidFill>
            </a:rPr>
            <a:t>100,0%</a:t>
          </a:r>
          <a:endParaRPr lang="ru-RU" sz="14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0.7623</cdr:x>
      <cdr:y>0.02564</cdr:y>
    </cdr:from>
    <cdr:to>
      <cdr:x>0.96721</cdr:x>
      <cdr:y>0.10256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643734" y="142876"/>
          <a:ext cx="1785950" cy="4286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pPr algn="r"/>
          <a:r>
            <a:rPr lang="ru-RU" sz="1500" dirty="0" smtClean="0"/>
            <a:t>млн. рублей</a:t>
          </a:r>
          <a:endParaRPr lang="ru-RU" sz="15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0.7309</cdr:x>
      <cdr:y>0.52632</cdr:y>
    </cdr:from>
    <cdr:to>
      <cdr:x>0.98264</cdr:x>
      <cdr:y>0.88159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015054" y="2857520"/>
          <a:ext cx="2071719" cy="1928863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sz="1500" b="1" i="1" dirty="0" smtClean="0">
              <a:solidFill>
                <a:schemeClr val="tx1"/>
              </a:solidFill>
            </a:rPr>
            <a:t>Безвозмездные поступления в 2015 году исполнены на 97,6%</a:t>
          </a:r>
          <a:endParaRPr lang="ru-RU" sz="1500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277,6       Всего – 283,8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dirty="0" smtClean="0"/>
            <a:t>млн. 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0.58333</cdr:x>
      <cdr:y>0.05263</cdr:y>
    </cdr:from>
    <cdr:to>
      <cdr:x>0.72222</cdr:x>
      <cdr:y>0.13709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4800608" y="285752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0.63542</cdr:x>
      <cdr:y>0.25</cdr:y>
    </cdr:from>
    <cdr:to>
      <cdr:x>0.77431</cdr:x>
      <cdr:y>0.33447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5229236" y="135732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91,9%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0.74827</cdr:x>
      <cdr:y>0.42105</cdr:y>
    </cdr:from>
    <cdr:to>
      <cdr:x>0.88716</cdr:x>
      <cdr:y>0.50552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6157930" y="2286016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99,5%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0.32195</cdr:x>
      <cdr:y>0.65968</cdr:y>
    </cdr:from>
    <cdr:to>
      <cdr:x>0.46084</cdr:x>
      <cdr:y>0.74415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2649488" y="3581590"/>
          <a:ext cx="1143010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0.76562</cdr:x>
      <cdr:y>0.72368</cdr:y>
    </cdr:from>
    <cdr:to>
      <cdr:x>1</cdr:x>
      <cdr:y>1</cdr:y>
    </cdr:to>
    <cdr:sp macro="" textlink="">
      <cdr:nvSpPr>
        <cdr:cNvPr id="14" name="Горизонтальный свиток 13"/>
        <cdr:cNvSpPr/>
      </cdr:nvSpPr>
      <cdr:spPr>
        <a:xfrm xmlns:a="http://schemas.openxmlformats.org/drawingml/2006/main">
          <a:off x="6300746" y="4157654"/>
          <a:ext cx="1928854" cy="1500221"/>
        </a:xfrm>
        <a:prstGeom xmlns:a="http://schemas.openxmlformats.org/drawingml/2006/main" prst="horizontalScroll">
          <a:avLst/>
        </a:prstGeom>
        <a:gradFill xmlns:a="http://schemas.openxmlformats.org/drawingml/2006/main">
          <a:gsLst>
            <a:gs pos="0">
              <a:schemeClr val="accent5">
                <a:tint val="10000"/>
                <a:satMod val="300000"/>
              </a:schemeClr>
            </a:gs>
            <a:gs pos="34000">
              <a:schemeClr val="accent5">
                <a:tint val="13500"/>
                <a:satMod val="250000"/>
              </a:schemeClr>
            </a:gs>
            <a:gs pos="100000">
              <a:schemeClr val="accent5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pPr algn="ctr"/>
          <a:r>
            <a:rPr lang="ru-RU" b="1" i="1" dirty="0" smtClean="0">
              <a:solidFill>
                <a:schemeClr val="tx1"/>
              </a:solidFill>
            </a:rPr>
            <a:t>Безвозмездные поступления в 2015 году исполнены на 90,9%.</a:t>
          </a:r>
          <a:endParaRPr lang="ru-RU" b="1" i="1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0.43056</cdr:x>
      <cdr:y>0.81481</cdr:y>
    </cdr:from>
    <cdr:to>
      <cdr:x>0.82986</cdr:x>
      <cdr:y>0.90123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543296" y="4714908"/>
          <a:ext cx="3286148" cy="50006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0.30555</cdr:x>
      <cdr:y>0.90789</cdr:y>
    </cdr:from>
    <cdr:to>
      <cdr:x>0.85243</cdr:x>
      <cdr:y>0.97368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14592" y="4929222"/>
          <a:ext cx="4500594" cy="35719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b="1" dirty="0" smtClean="0">
              <a:latin typeface="Comic Sans MS" pitchFamily="66" charset="0"/>
            </a:rPr>
            <a:t>Всего – 52,3        Всего – 57,5</a:t>
          </a:r>
          <a:endParaRPr lang="ru-RU" sz="1500" b="1" dirty="0">
            <a:latin typeface="Comic Sans MS" pitchFamily="66" charset="0"/>
          </a:endParaRPr>
        </a:p>
      </cdr:txBody>
    </cdr:sp>
  </cdr:relSizeAnchor>
  <cdr:relSizeAnchor xmlns:cdr="http://schemas.openxmlformats.org/drawingml/2006/chartDrawing">
    <cdr:from>
      <cdr:x>0.81771</cdr:x>
      <cdr:y>0.03947</cdr:y>
    </cdr:from>
    <cdr:to>
      <cdr:x>0.98264</cdr:x>
      <cdr:y>0.09211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729434" y="214314"/>
          <a:ext cx="1357322" cy="28575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/>
        <a:p xmlns:a="http://schemas.openxmlformats.org/drawingml/2006/main">
          <a:r>
            <a:rPr lang="ru-RU" sz="1500" smtClean="0"/>
            <a:t>млнс. </a:t>
          </a:r>
          <a:r>
            <a:rPr lang="ru-RU" sz="1500" dirty="0" smtClean="0"/>
            <a:t>рублей</a:t>
          </a:r>
          <a:endParaRPr lang="ru-RU" sz="1500" dirty="0"/>
        </a:p>
      </cdr:txBody>
    </cdr:sp>
  </cdr:relSizeAnchor>
  <cdr:relSizeAnchor xmlns:cdr="http://schemas.openxmlformats.org/drawingml/2006/chartDrawing">
    <cdr:from>
      <cdr:x>0.74827</cdr:x>
      <cdr:y>0.10526</cdr:y>
    </cdr:from>
    <cdr:to>
      <cdr:x>0.88716</cdr:x>
      <cdr:y>0.18972</cdr:y>
    </cdr:to>
    <cdr:sp macro="" textlink="">
      <cdr:nvSpPr>
        <cdr:cNvPr id="6" name="Скругленная прямоугольная выноска 5"/>
        <cdr:cNvSpPr/>
      </cdr:nvSpPr>
      <cdr:spPr>
        <a:xfrm xmlns:a="http://schemas.openxmlformats.org/drawingml/2006/main">
          <a:off x="6157930" y="571504"/>
          <a:ext cx="1143009" cy="458557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90,9%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0.3482</cdr:x>
      <cdr:y>0.10264</cdr:y>
    </cdr:from>
    <cdr:to>
      <cdr:x>0.48709</cdr:x>
      <cdr:y>0.18711</cdr:y>
    </cdr:to>
    <cdr:sp macro="" textlink="">
      <cdr:nvSpPr>
        <cdr:cNvPr id="8" name="Скругленная прямоугольная выноска 7"/>
        <cdr:cNvSpPr/>
      </cdr:nvSpPr>
      <cdr:spPr>
        <a:xfrm xmlns:a="http://schemas.openxmlformats.org/drawingml/2006/main">
          <a:off x="2865512" y="557254"/>
          <a:ext cx="1143010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   83,7%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0.34896</cdr:x>
      <cdr:y>0.38158</cdr:y>
    </cdr:from>
    <cdr:to>
      <cdr:x>0.48785</cdr:x>
      <cdr:y>0.46605</cdr:y>
    </cdr:to>
    <cdr:sp macro="" textlink="">
      <cdr:nvSpPr>
        <cdr:cNvPr id="10" name="Скругленная прямоугольная выноска 9"/>
        <cdr:cNvSpPr/>
      </cdr:nvSpPr>
      <cdr:spPr>
        <a:xfrm xmlns:a="http://schemas.openxmlformats.org/drawingml/2006/main">
          <a:off x="2871782" y="2071702"/>
          <a:ext cx="1143009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100,0%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  <cdr:relSizeAnchor xmlns:cdr="http://schemas.openxmlformats.org/drawingml/2006/chartDrawing">
    <cdr:from>
      <cdr:x>0.80319</cdr:x>
      <cdr:y>0.60663</cdr:y>
    </cdr:from>
    <cdr:to>
      <cdr:x>0.9768</cdr:x>
      <cdr:y>0.6911</cdr:y>
    </cdr:to>
    <cdr:sp macro="" textlink="">
      <cdr:nvSpPr>
        <cdr:cNvPr id="12" name="Скругленная прямоугольная выноска 11"/>
        <cdr:cNvSpPr/>
      </cdr:nvSpPr>
      <cdr:spPr>
        <a:xfrm xmlns:a="http://schemas.openxmlformats.org/drawingml/2006/main">
          <a:off x="6609928" y="3293558"/>
          <a:ext cx="1428741" cy="458612"/>
        </a:xfrm>
        <a:prstGeom xmlns:a="http://schemas.openxmlformats.org/drawingml/2006/main" prst="wedgeRoundRectCallout">
          <a:avLst>
            <a:gd name="adj1" fmla="val -86965"/>
            <a:gd name="adj2" fmla="val 24850"/>
            <a:gd name="adj3" fmla="val 16667"/>
          </a:avLst>
        </a:prstGeom>
        <a:solidFill xmlns:a="http://schemas.openxmlformats.org/drawingml/2006/main">
          <a:srgbClr val="C0504D">
            <a:lumMod val="20000"/>
            <a:lumOff val="80000"/>
          </a:srgbClr>
        </a:solidFill>
        <a:ln xmlns:a="http://schemas.openxmlformats.org/drawingml/2006/main" w="25400" cap="flat" cmpd="sng" algn="ctr">
          <a:solidFill>
            <a:srgbClr val="4F81BD">
              <a:shade val="50000"/>
            </a:srgbClr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" lastClr="FFFFFF"/>
              </a:solidFill>
              <a:latin typeface="Calibri"/>
            </a:defRPr>
          </a:lvl1pPr>
          <a:lvl2pPr marL="457200" indent="0">
            <a:defRPr sz="1100">
              <a:solidFill>
                <a:sysClr val="window" lastClr="FFFFFF"/>
              </a:solidFill>
              <a:latin typeface="Calibri"/>
            </a:defRPr>
          </a:lvl2pPr>
          <a:lvl3pPr marL="914400" indent="0">
            <a:defRPr sz="1100">
              <a:solidFill>
                <a:sysClr val="window" lastClr="FFFFFF"/>
              </a:solidFill>
              <a:latin typeface="Calibri"/>
            </a:defRPr>
          </a:lvl3pPr>
          <a:lvl4pPr marL="1371600" indent="0">
            <a:defRPr sz="1100">
              <a:solidFill>
                <a:sysClr val="window" lastClr="FFFFFF"/>
              </a:solidFill>
              <a:latin typeface="Calibri"/>
            </a:defRPr>
          </a:lvl4pPr>
          <a:lvl5pPr marL="1828800" indent="0">
            <a:defRPr sz="1100">
              <a:solidFill>
                <a:sysClr val="window" lastClr="FFFFFF"/>
              </a:solidFill>
              <a:latin typeface="Calibri"/>
            </a:defRPr>
          </a:lvl5pPr>
          <a:lvl6pPr marL="2286000" indent="0">
            <a:defRPr sz="1100">
              <a:solidFill>
                <a:sysClr val="window" lastClr="FFFFFF"/>
              </a:solidFill>
              <a:latin typeface="Calibri"/>
            </a:defRPr>
          </a:lvl6pPr>
          <a:lvl7pPr marL="2743200" indent="0">
            <a:defRPr sz="1100">
              <a:solidFill>
                <a:sysClr val="window" lastClr="FFFFFF"/>
              </a:solidFill>
              <a:latin typeface="Calibri"/>
            </a:defRPr>
          </a:lvl7pPr>
          <a:lvl8pPr marL="3200400" indent="0">
            <a:defRPr sz="1100">
              <a:solidFill>
                <a:sysClr val="window" lastClr="FFFFFF"/>
              </a:solidFill>
              <a:latin typeface="Calibri"/>
            </a:defRPr>
          </a:lvl8pPr>
          <a:lvl9pPr marL="3657600" indent="0">
            <a:defRPr sz="1100">
              <a:solidFill>
                <a:sysClr val="window" lastClr="FFFFFF"/>
              </a:solidFill>
              <a:latin typeface="Calibri"/>
            </a:defRPr>
          </a:lvl9pPr>
        </a:lstStyle>
        <a:p xmlns:a="http://schemas.openxmlformats.org/drawingml/2006/main">
          <a:pPr algn="ctr"/>
          <a:r>
            <a:rPr lang="ru-RU" sz="1600" b="1" dirty="0" smtClean="0">
              <a:solidFill>
                <a:sysClr val="windowText" lastClr="000000"/>
              </a:solidFill>
            </a:rPr>
            <a:t>95,6%</a:t>
          </a:r>
          <a:endParaRPr lang="ru-RU" sz="1600" b="1" dirty="0">
            <a:solidFill>
              <a:sysClr val="windowText" lastClr="000000"/>
            </a:solidFill>
          </a:endParaRP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0.87674</cdr:x>
      <cdr:y>0.07892</cdr:y>
    </cdr:from>
    <cdr:to>
      <cdr:x>1</cdr:x>
      <cdr:y>0.15784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15239" y="357189"/>
          <a:ext cx="1014361" cy="35718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800" dirty="0" smtClean="0"/>
            <a:t>млн. руб.</a:t>
          </a:r>
          <a:endParaRPr lang="ru-RU" sz="18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254139-2994-4C45-8221-CD147C2DC806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328FC2-20C0-4CF7-8222-EB2246C49C8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3</a:t>
            </a:fld>
            <a:endParaRPr lang="ru-RU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8</a:t>
            </a:fld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13</a:t>
            </a:fld>
            <a:endParaRPr lang="ru-RU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28FC2-20C0-4CF7-8222-EB2246C49C83}" type="slidenum">
              <a:rPr lang="ru-RU" smtClean="0"/>
              <a:pPr/>
              <a:t>16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97CEC2-0C97-46AE-B8AA-403F7682407D}" type="datetimeFigureOut">
              <a:rPr lang="ru-RU" smtClean="0"/>
              <a:pPr/>
              <a:t>21.03.2016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F3FC7-2D1D-4ADB-BB2C-14D2C3B5C87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0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11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Microsoft_Office_Excel_97-20031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etImage2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42962" y="0"/>
            <a:ext cx="9229924" cy="6858000"/>
          </a:xfrm>
          <a:prstGeom prst="rect">
            <a:avLst/>
          </a:prstGeom>
        </p:spPr>
      </p:pic>
      <p:pic>
        <p:nvPicPr>
          <p:cNvPr id="175" name="Рисунок 174" descr="gerb_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71934" y="0"/>
            <a:ext cx="1000131" cy="1130721"/>
          </a:xfrm>
          <a:prstGeom prst="rect">
            <a:avLst/>
          </a:prstGeom>
        </p:spPr>
      </p:pic>
      <p:sp>
        <p:nvSpPr>
          <p:cNvPr id="1026" name="WordArt 2" descr="Частый вертикальный"/>
          <p:cNvSpPr>
            <a:spLocks noChangeArrowheads="1" noChangeShapeType="1" noTextEdit="1"/>
          </p:cNvSpPr>
          <p:nvPr/>
        </p:nvSpPr>
        <p:spPr bwMode="auto">
          <a:xfrm>
            <a:off x="1071538" y="1357298"/>
            <a:ext cx="6786610" cy="1828800"/>
          </a:xfrm>
          <a:prstGeom prst="rect">
            <a:avLst/>
          </a:prstGeom>
          <a:effectLst>
            <a:innerShdw blurRad="63500" dist="50800" dir="13500000">
              <a:prstClr val="black">
                <a:alpha val="50000"/>
              </a:prstClr>
            </a:innerShdw>
          </a:effectLst>
          <a:scene3d>
            <a:camera prst="orthographicFront"/>
            <a:lightRig rig="sunset" dir="t"/>
          </a:scene3d>
        </p:spPr>
        <p:txBody>
          <a:bodyPr wrap="none" fromWordArt="1">
            <a:prstTxWarp prst="textCurveUp">
              <a:avLst>
                <a:gd name="adj" fmla="val 40356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12700">
                  <a:solidFill>
                    <a:srgbClr val="000000"/>
                  </a:solidFill>
                  <a:round/>
                  <a:headEnd/>
                  <a:tailEnd/>
                </a:ln>
                <a:pattFill prst="dashHorz">
                  <a:fgClr>
                    <a:srgbClr val="808080"/>
                  </a:fgClr>
                  <a:bgClr>
                    <a:srgbClr val="FFFF00"/>
                  </a:bgClr>
                </a:pattFill>
                <a:effectLst>
                  <a:outerShdw dist="45791" dir="2021404" algn="ctr" rotWithShape="0">
                    <a:srgbClr val="808080">
                      <a:alpha val="80000"/>
                    </a:srgbClr>
                  </a:outerShdw>
                </a:effectLst>
                <a:latin typeface="Arial Black"/>
              </a:rPr>
              <a:t>БЮДЖЕТ ДЛЯ ГРАЖДАН</a:t>
            </a:r>
            <a:endParaRPr lang="ru-RU" sz="3600" kern="10" spc="0" dirty="0">
              <a:ln w="12700">
                <a:solidFill>
                  <a:srgbClr val="000000"/>
                </a:solidFill>
                <a:round/>
                <a:headEnd/>
                <a:tailEnd/>
              </a:ln>
              <a:pattFill prst="dashHorz">
                <a:fgClr>
                  <a:srgbClr val="808080"/>
                </a:fgClr>
                <a:bgClr>
                  <a:srgbClr val="FFFF00"/>
                </a:bgClr>
              </a:pattFill>
              <a:effectLst>
                <a:outerShdw dist="45791" dir="2021404" algn="ctr" rotWithShape="0">
                  <a:srgbClr val="808080">
                    <a:alpha val="80000"/>
                  </a:srgbClr>
                </a:outerShdw>
              </a:effectLst>
              <a:latin typeface="Arial Black"/>
            </a:endParaRPr>
          </a:p>
        </p:txBody>
      </p:sp>
      <p:sp>
        <p:nvSpPr>
          <p:cNvPr id="1027" name="WordArt 3"/>
          <p:cNvSpPr>
            <a:spLocks noChangeArrowheads="1" noChangeShapeType="1" noTextEdit="1"/>
          </p:cNvSpPr>
          <p:nvPr/>
        </p:nvSpPr>
        <p:spPr bwMode="auto">
          <a:xfrm>
            <a:off x="827584" y="3929066"/>
            <a:ext cx="7776864" cy="2286016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Итоги  исполнения 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 бюджета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муниципального  образования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"Сернурский  муниципальный  район"</a:t>
            </a:r>
          </a:p>
          <a:p>
            <a:pPr algn="ctr" rtl="0"/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за  </a:t>
            </a:r>
            <a:r>
              <a:rPr lang="ru-RU" sz="3600" b="1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1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Impact" pitchFamily="34" charset="0"/>
              </a:rPr>
              <a:t>2015 год</a:t>
            </a:r>
            <a:endParaRPr lang="ru-RU" sz="3600" b="1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chemeClr val="bg1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42908" y="214290"/>
            <a:ext cx="8858280" cy="928710"/>
          </a:xfr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perspectiveLef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налога на доходы физических лиц за 2015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285860"/>
          <a:ext cx="871543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Овальная выноска 5"/>
          <p:cNvSpPr/>
          <p:nvPr/>
        </p:nvSpPr>
        <p:spPr>
          <a:xfrm>
            <a:off x="5292080" y="1412776"/>
            <a:ext cx="2000264" cy="785818"/>
          </a:xfrm>
          <a:prstGeom prst="wedgeEllipseCallout">
            <a:avLst>
              <a:gd name="adj1" fmla="val 17138"/>
              <a:gd name="adj2" fmla="val 128317"/>
            </a:avLst>
          </a:prstGeom>
          <a:solidFill>
            <a:srgbClr val="C0504D">
              <a:lumMod val="20000"/>
              <a:lumOff val="80000"/>
            </a:srgb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500" b="1" dirty="0" smtClean="0">
                <a:solidFill>
                  <a:sysClr val="windowText" lastClr="000000"/>
                </a:solidFill>
              </a:rPr>
              <a:t>98,9%</a:t>
            </a:r>
          </a:p>
          <a:p>
            <a:pPr algn="ctr"/>
            <a:r>
              <a:rPr lang="ru-RU" sz="1500" b="1" dirty="0" smtClean="0">
                <a:solidFill>
                  <a:sysClr val="windowText" lastClr="000000"/>
                </a:solidFill>
              </a:rPr>
              <a:t>-1,1 млн.руб.</a:t>
            </a:r>
            <a:endParaRPr lang="ru-RU" sz="15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42852"/>
            <a:ext cx="8858312" cy="857256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500" i="1" dirty="0" smtClean="0"/>
              <a:t>Исполнение доходов от продажи материальных и нематериальных активов за 2015 год</a:t>
            </a:r>
            <a:endParaRPr lang="ru-RU" sz="25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142984"/>
          <a:ext cx="871543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857256"/>
          </a:xfrm>
          <a:gradFill flip="none" rotWithShape="1">
            <a:gsLst>
              <a:gs pos="0">
                <a:srgbClr val="00FF99">
                  <a:tint val="66000"/>
                  <a:satMod val="160000"/>
                </a:srgbClr>
              </a:gs>
              <a:gs pos="50000">
                <a:srgbClr val="00FF99">
                  <a:tint val="44500"/>
                  <a:satMod val="160000"/>
                </a:srgbClr>
              </a:gs>
              <a:gs pos="100000">
                <a:srgbClr val="00FF99">
                  <a:tint val="23500"/>
                  <a:satMod val="160000"/>
                </a:srgbClr>
              </a:gs>
            </a:gsLst>
            <a:path path="circle">
              <a:fillToRect l="100000" t="100000"/>
            </a:path>
            <a:tileRect r="-100000" b="-100000"/>
          </a:gradFill>
          <a:effectLst>
            <a:glow rad="228600">
              <a:schemeClr val="accent3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angle"/>
          </a:sp3d>
        </p:spPr>
        <p:txBody>
          <a:bodyPr>
            <a:noAutofit/>
          </a:bodyPr>
          <a:lstStyle/>
          <a:p>
            <a:r>
              <a:rPr lang="ru-RU" sz="2700" i="1" dirty="0" smtClean="0"/>
              <a:t>Исполнение  доходов от использования </a:t>
            </a:r>
            <a:br>
              <a:rPr lang="ru-RU" sz="2700" i="1" dirty="0" smtClean="0"/>
            </a:br>
            <a:r>
              <a:rPr lang="ru-RU" sz="2700" i="1" dirty="0" smtClean="0"/>
              <a:t>имущества за 2015 год</a:t>
            </a:r>
            <a:endParaRPr lang="ru-RU" sz="27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42844" y="1142984"/>
          <a:ext cx="8715436" cy="5572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500" i="1" dirty="0" smtClean="0"/>
              <a:t>Безвозмездные поступления из республиканского бюджета Республики Марий Эл в 2015 году</a:t>
            </a:r>
            <a:endParaRPr lang="ru-RU" sz="25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500034" y="142852"/>
          <a:ext cx="8229600" cy="939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28662" y="1000109"/>
          <a:ext cx="7429552" cy="50320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1702"/>
                <a:gridCol w="1428760"/>
                <a:gridCol w="1928826"/>
                <a:gridCol w="2000264"/>
              </a:tblGrid>
              <a:tr h="64294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 статей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Уточнен.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план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2015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год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Факт  на </a:t>
                      </a: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01.01.2016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Бюджет </a:t>
                      </a: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</a:t>
                      </a: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%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выпол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нения к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годовому плану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00FF99"/>
                    </a:solidFill>
                  </a:tcPr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Общегосударственные вопросы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30423,0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30115,6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безопасность 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2119,4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2117,4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03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Национальная экономика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1707,1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813,0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47,6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Жилищно-коммунальное х-во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27460,1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24657,3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89,8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Охрана окружающей среды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9,1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9,0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98,9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9503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Образование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220566,7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218945,1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4118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Культура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39508,6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39120,7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99,0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Периодическая печать и издательства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1127,8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1127,8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385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Times New Roman"/>
                          <a:ea typeface="Times New Roman"/>
                          <a:cs typeface="Times New Roman"/>
                        </a:rPr>
                        <a:t>Физкультура и спорт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715,3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715,1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45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Социальная политика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22602,4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21920,9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97,0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8584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Финансовая помощь бюджетам др. уровней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55096,7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51523,8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latin typeface="Times New Roman"/>
                          <a:ea typeface="Times New Roman"/>
                          <a:cs typeface="Times New Roman"/>
                        </a:rPr>
                        <a:t>93,5</a:t>
                      </a: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901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ИТОГО</a:t>
                      </a:r>
                      <a:endParaRPr lang="ru-RU" sz="1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401336,2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391065,7</a:t>
                      </a:r>
                      <a:endParaRPr lang="ru-RU" sz="20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97,4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sz="2000" b="1" i="1" dirty="0" smtClean="0"/>
              <a:t>Уточненный бюджет по расходам составил </a:t>
            </a:r>
            <a:r>
              <a:rPr lang="ru-RU" sz="2400" b="1" i="1" dirty="0" smtClean="0"/>
              <a:t>401,3 млн. рублей</a:t>
            </a:r>
            <a:r>
              <a:rPr lang="ru-RU" sz="2000" b="1" i="1" dirty="0" smtClean="0"/>
              <a:t>. Увеличение произошло по следующим причинам:</a:t>
            </a:r>
            <a:endParaRPr lang="ru-RU" sz="2000" b="1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785818"/>
          </a:xfrm>
          <a:prstGeom prst="roundRect">
            <a:avLst/>
          </a:prstGeom>
          <a:effectLst>
            <a:glow rad="228600">
              <a:schemeClr val="accent1">
                <a:satMod val="175000"/>
                <a:alpha val="40000"/>
              </a:schemeClr>
            </a:glow>
            <a:innerShdw blurRad="114300">
              <a:prstClr val="black"/>
            </a:innerShdw>
          </a:effectLst>
          <a:scene3d>
            <a:camera prst="orthographicFront"/>
            <a:lightRig rig="glow" dir="t"/>
          </a:scene3d>
          <a:sp3d contourW="12700" prstMaterial="flat">
            <a:bevelT prst="relaxedInset"/>
            <a:bevelB w="152400" h="50800" prst="softRound"/>
            <a:contourClr>
              <a:schemeClr val="accent5">
                <a:lumMod val="75000"/>
              </a:schemeClr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dirty="0" smtClean="0"/>
              <a:t>Межбюджетные трансферты из бюджета Сернурского муниципального района   бюджетам поселений  в 2015  году</a:t>
            </a:r>
            <a:endParaRPr lang="ru-RU" sz="2000" i="1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914400" y="1071546"/>
          <a:ext cx="8229600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  <a:t>Расходы социальной сферы в 2015 году</a:t>
            </a:r>
            <a:br>
              <a:rPr lang="ru-RU" sz="3200" i="1" dirty="0" smtClean="0">
                <a:solidFill>
                  <a:schemeClr val="accent1">
                    <a:lumMod val="75000"/>
                  </a:schemeClr>
                </a:solidFill>
              </a:rPr>
            </a:br>
            <a:endParaRPr lang="ru-RU" sz="3200" i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571612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/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01122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/>
        </p:nvGraphicFramePr>
        <p:xfrm>
          <a:off x="457200" y="274638"/>
          <a:ext cx="8229600" cy="11540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500188"/>
          <a:ext cx="8229600" cy="4625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214290"/>
            <a:ext cx="8643998" cy="1470025"/>
          </a:xfrm>
        </p:spPr>
        <p:txBody>
          <a:bodyPr>
            <a:noAutofit/>
          </a:bodyPr>
          <a:lstStyle/>
          <a:p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Бюджет  муниципального образования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"Сернурский муниципальный район"</a:t>
            </a:r>
            <a:b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r>
              <a:rPr lang="ru-RU" sz="28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на 2015 год и на плановый период 2016 и 2017 годов</a:t>
            </a:r>
            <a: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/>
            </a:r>
            <a:br>
              <a:rPr lang="ru-RU" sz="24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1643050"/>
            <a:ext cx="8319868" cy="4857784"/>
          </a:xfrm>
        </p:spPr>
        <p:txBody>
          <a:bodyPr>
            <a:normAutofit/>
          </a:bodyPr>
          <a:lstStyle/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imes New Roman" pitchFamily="18" charset="0"/>
              </a:rPr>
              <a:t> УТВЕРЖДЕН:</a:t>
            </a:r>
          </a:p>
          <a:p>
            <a:pPr algn="just">
              <a:buClr>
                <a:srgbClr val="00FF99"/>
              </a:buClr>
              <a:buSzPct val="185000"/>
              <a:buBlip>
                <a:blip r:embed="rId2"/>
              </a:buBlip>
            </a:pPr>
            <a:r>
              <a:rPr lang="ru-RU" sz="2000" dirty="0" smtClean="0">
                <a:solidFill>
                  <a:schemeClr val="tx1"/>
                </a:solidFill>
                <a:latin typeface="Franklin Gothic Medium" pitchFamily="34" charset="0"/>
                <a:cs typeface="Times New Roman" pitchFamily="18" charset="0"/>
              </a:rPr>
              <a:t>        </a:t>
            </a: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Решением Собрания депутатов муниципального образования «Сернурский муниципальный район» от 24 декабря 2014 года № 28</a:t>
            </a:r>
          </a:p>
          <a:p>
            <a:pPr>
              <a:buSzPct val="105000"/>
            </a:pPr>
            <a:r>
              <a:rPr lang="ru-RU" sz="2500" b="1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ВНЕСЕНЫ ИЗМЕНЕНИЯ И ДОПОЛНЕНИЯ:</a:t>
            </a:r>
          </a:p>
          <a:p>
            <a:pPr marL="360000" algn="just">
              <a:buClr>
                <a:srgbClr val="32EE7A"/>
              </a:buClr>
              <a:buSzPct val="85000"/>
              <a:buBlip>
                <a:blip r:embed="rId3"/>
              </a:buBlip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    Решениями Собрания депутатов  муниципального образования «Сернурский муниципальный район» от: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18февраля 2015 года №36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22 июля 2015 года № 62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05 ноября 2015 года № 76</a:t>
            </a:r>
          </a:p>
          <a:p>
            <a:pPr marL="360000" algn="just">
              <a:buSzPct val="85000"/>
            </a:pPr>
            <a:r>
              <a:rPr lang="ru-RU" sz="2500" dirty="0" smtClean="0">
                <a:solidFill>
                  <a:schemeClr val="tx1"/>
                </a:solidFill>
                <a:latin typeface="Monotype Corsiva" pitchFamily="66" charset="0"/>
                <a:cs typeface="Tahoma" pitchFamily="34" charset="0"/>
              </a:rPr>
              <a:t>31 декабря 2015 года № 87.</a:t>
            </a:r>
          </a:p>
          <a:p>
            <a:pPr marL="360000" algn="just">
              <a:buSzPct val="85000"/>
              <a:buBlip>
                <a:blip r:embed="rId4"/>
              </a:buBlip>
            </a:pPr>
            <a:endParaRPr lang="ru-RU" sz="25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sz="2000" dirty="0" smtClean="0">
              <a:solidFill>
                <a:srgbClr val="626D1D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В 2015 году сформирован Программный бюджет, состоящий из 6 муниципальных программ: </a:t>
            </a:r>
            <a:endParaRPr lang="ru-RU" sz="2400" b="1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857224" y="1714488"/>
          <a:ext cx="7786742" cy="48947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57520"/>
                <a:gridCol w="1643074"/>
                <a:gridCol w="1714512"/>
                <a:gridCol w="1571636"/>
              </a:tblGrid>
              <a:tr h="47147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Наименование</a:t>
                      </a:r>
                      <a:endParaRPr lang="ru-RU" sz="2000" dirty="0">
                        <a:solidFill>
                          <a:schemeClr val="tx1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План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Исполнение          </a:t>
                      </a:r>
                      <a:endParaRPr lang="ru-RU" sz="20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Times New Roman"/>
                        </a:rPr>
                        <a:t>Доля, % (исполнение)                </a:t>
                      </a:r>
                      <a:endParaRPr lang="ru-RU" sz="16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9525" marR="9525" marT="9525" marB="0" anchor="ctr">
                    <a:solidFill>
                      <a:srgbClr val="00B0F0"/>
                    </a:solidFill>
                  </a:tcPr>
                </a:tc>
              </a:tr>
              <a:tr h="3857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по МП: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378,7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369,3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94,4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385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«Образование»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238,0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235,6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60,3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000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 «Культура»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11,5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169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 МП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«ЖКХ,   дорожное хозяйство»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45,5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40,8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10,4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59969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МП»Развитие</a:t>
                      </a:r>
                      <a:r>
                        <a:rPr lang="ru-RU" sz="18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экономики»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r>
                        <a:rPr lang="ru-RU" sz="24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,6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0,9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 МП «Управление финансами»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         МП «Развитие поселений»</a:t>
                      </a:r>
                      <a:endParaRPr lang="ru-RU" sz="18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5,2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6EEFA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Расходы на </a:t>
                      </a:r>
                      <a:r>
                        <a:rPr lang="ru-RU" sz="1600" b="1" dirty="0" err="1" smtClean="0">
                          <a:latin typeface="Times New Roman"/>
                          <a:ea typeface="Times New Roman"/>
                          <a:cs typeface="Times New Roman"/>
                        </a:rPr>
                        <a:t>непрограммную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 деятельность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22,7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21,7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5,5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00FF99"/>
                    </a:solidFill>
                  </a:tcPr>
                </a:tc>
              </a:tr>
              <a:tr h="4901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Всего расходы</a:t>
                      </a:r>
                      <a:r>
                        <a:rPr lang="ru-RU" sz="1600" b="1" baseline="0" dirty="0" smtClean="0">
                          <a:latin typeface="Times New Roman"/>
                          <a:ea typeface="Times New Roman"/>
                          <a:cs typeface="Times New Roman"/>
                        </a:rPr>
                        <a:t> бюджета района</a:t>
                      </a:r>
                      <a:r>
                        <a:rPr lang="ru-RU" sz="16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:</a:t>
                      </a:r>
                      <a:endParaRPr lang="ru-RU" sz="16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401,3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391,1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/>
                          <a:ea typeface="Times New Roman"/>
                          <a:cs typeface="Times New Roman"/>
                        </a:rPr>
                        <a:t>100,0</a:t>
                      </a:r>
                      <a:endParaRPr lang="ru-RU" sz="2400" b="1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rgbClr val="9966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29520" y="1357298"/>
            <a:ext cx="135732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млн. руб.</a:t>
            </a:r>
            <a:endParaRPr lang="ru-RU" sz="1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3200" dirty="0" smtClean="0"/>
              <a:t>Всего в 2015 году Дорожный фонд </a:t>
            </a:r>
            <a:br>
              <a:rPr lang="ru-RU" sz="3200" dirty="0" smtClean="0"/>
            </a:br>
            <a:r>
              <a:rPr lang="ru-RU" sz="3200" dirty="0" smtClean="0"/>
              <a:t>составил 9 363,7 тыс. рублей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99FF"/>
          </a:solidFill>
        </p:spPr>
        <p:txBody>
          <a:bodyPr>
            <a:normAutofit fontScale="92500"/>
          </a:bodyPr>
          <a:lstStyle/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Акцизы (4288,8 тыс. руб.)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капитальный ремонт дорог общего пользования и дворовых территорий;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Средства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респ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бюджета (3000,0 тыс. руб.) -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целевые мероприятия в области дорог;</a:t>
            </a:r>
          </a:p>
          <a:p>
            <a:pPr lvl="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1600,7 тыс. руб.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проектирование дорог общего пользования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(1596,3 РБ, 4,4 МБ);</a:t>
            </a:r>
          </a:p>
          <a:p>
            <a:pPr lvl="0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474,2 тыс. рублей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капитальный ремонт дорог общего пользования (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входящий остаток на 01.01.2015г.)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solidFill>
            <a:srgbClr val="32EE7A"/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Расходы по отрасли Культура в 2015 году составили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39 120,7 тыс. рублей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2" name="Содержимое 11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Структура расходов раздела </a:t>
            </a:r>
            <a:r>
              <a:rPr lang="ru-RU" sz="2000" i="1" u="sng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«Социальная политика</a:t>
            </a:r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бюджета муниципального образования </a:t>
            </a:r>
            <a:b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«Сернурский муниципальный 2015 год </a:t>
            </a:r>
            <a:b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bg2">
                    <a:lumMod val="10000"/>
                  </a:schemeClr>
                </a:soli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8086724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572264" y="1857364"/>
            <a:ext cx="157163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тыс. руб</a:t>
            </a:r>
            <a:r>
              <a:rPr lang="ru-RU" sz="1200" dirty="0" smtClean="0"/>
              <a:t>.</a:t>
            </a:r>
            <a:endParaRPr lang="ru-RU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51521" y="1643050"/>
          <a:ext cx="8640959" cy="486633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557412"/>
                <a:gridCol w="1233816"/>
                <a:gridCol w="1220289"/>
                <a:gridCol w="1227052"/>
                <a:gridCol w="1201195"/>
                <a:gridCol w="1201195"/>
              </a:tblGrid>
              <a:tr h="327990">
                <a:tc rowSpan="4">
                  <a:txBody>
                    <a:bodyPr/>
                    <a:lstStyle/>
                    <a:p>
                      <a:pPr algn="ctr"/>
                      <a:endParaRPr lang="ru-RU" dirty="0" smtClean="0"/>
                    </a:p>
                    <a:p>
                      <a:pPr algn="ctr"/>
                      <a:endParaRPr lang="ru-RU" dirty="0" smtClean="0"/>
                    </a:p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2015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 1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января 2016 года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Первонач.</a:t>
                      </a:r>
                      <a:r>
                        <a:rPr lang="ru-RU" baseline="0" dirty="0" smtClean="0"/>
                        <a:t> </a:t>
                      </a:r>
                      <a:r>
                        <a:rPr lang="ru-RU" baseline="0" dirty="0" err="1" smtClean="0"/>
                        <a:t>утвержд</a:t>
                      </a:r>
                      <a:r>
                        <a:rPr lang="ru-RU" baseline="0" dirty="0" smtClean="0"/>
                        <a:t>. план</a:t>
                      </a:r>
                      <a:endParaRPr lang="ru-RU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Уточнен.</a:t>
                      </a:r>
                    </a:p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Исполнение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млн. рублей</a:t>
                      </a:r>
                      <a:endParaRPr lang="ru-RU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% к </a:t>
                      </a:r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78510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baseline="0" dirty="0" smtClean="0"/>
                        <a:t>уточнен. плану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</a:t>
                      </a:r>
                      <a:r>
                        <a:rPr lang="ru-RU" dirty="0" err="1" smtClean="0"/>
                        <a:t>утвержд</a:t>
                      </a:r>
                      <a:r>
                        <a:rPr lang="ru-RU" dirty="0" smtClean="0"/>
                        <a:t>. плану</a:t>
                      </a:r>
                      <a:endParaRPr lang="ru-RU" dirty="0"/>
                    </a:p>
                  </a:txBody>
                  <a:tcPr/>
                </a:tc>
              </a:tr>
              <a:tr h="428628">
                <a:tc>
                  <a:txBody>
                    <a:bodyPr/>
                    <a:lstStyle/>
                    <a:p>
                      <a:r>
                        <a:rPr lang="ru-RU" dirty="0" smtClean="0"/>
                        <a:t>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338,9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399,3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390,9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115,3</a:t>
                      </a:r>
                      <a:endParaRPr lang="ru-RU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r>
                        <a:rPr lang="ru-RU" dirty="0" smtClean="0"/>
                        <a:t>в том числе: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ru-RU" dirty="0"/>
                    </a:p>
                  </a:txBody>
                  <a:tcPr/>
                </a:tc>
              </a:tr>
              <a:tr h="559544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доходы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106,4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113,8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98,6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106,9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Безвозмездные поступления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232,5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283,9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277,1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119,2</a:t>
                      </a:r>
                      <a:endParaRPr lang="ru-RU" dirty="0"/>
                    </a:p>
                  </a:txBody>
                  <a:tcPr/>
                </a:tc>
              </a:tr>
              <a:tr h="359504">
                <a:tc>
                  <a:txBody>
                    <a:bodyPr/>
                    <a:lstStyle/>
                    <a:p>
                      <a:r>
                        <a:rPr lang="ru-RU" dirty="0" smtClean="0"/>
                        <a:t>Расходы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339,9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401,3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391,1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97,4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115,1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Дефицит (-),</a:t>
                      </a:r>
                    </a:p>
                    <a:p>
                      <a:r>
                        <a:rPr lang="ru-RU" dirty="0" smtClean="0"/>
                        <a:t> профицит (+)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-2,0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-0,2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10,0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dirty="0" smtClean="0"/>
                        <a:t>20,0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51" name="WordArt 3"/>
          <p:cNvSpPr>
            <a:spLocks noChangeArrowheads="1" noChangeShapeType="1" noTextEdit="1"/>
          </p:cNvSpPr>
          <p:nvPr/>
        </p:nvSpPr>
        <p:spPr bwMode="auto">
          <a:xfrm>
            <a:off x="142844" y="214290"/>
            <a:ext cx="8858312" cy="129859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000" kern="10" spc="0" dirty="0">
              <a:ln w="2857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45791" dir="2021404" algn="ctr" rotWithShape="0">
                  <a:srgbClr val="B2B2B2">
                    <a:alpha val="80000"/>
                  </a:srgbClr>
                </a:outerShdw>
              </a:effectLst>
              <a:latin typeface="Lucida Console" pitchFamily="49" charset="0"/>
              <a:cs typeface="Arial" pitchFamily="34" charset="0"/>
            </a:endParaRPr>
          </a:p>
        </p:txBody>
      </p:sp>
      <p:sp>
        <p:nvSpPr>
          <p:cNvPr id="2052" name="WordArt 4"/>
          <p:cNvSpPr>
            <a:spLocks noChangeArrowheads="1" noChangeShapeType="1" noTextEdit="1"/>
          </p:cNvSpPr>
          <p:nvPr/>
        </p:nvSpPr>
        <p:spPr bwMode="auto">
          <a:xfrm>
            <a:off x="428564" y="142852"/>
            <a:ext cx="8572592" cy="130497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endParaRPr lang="ru-RU" sz="36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B050"/>
              </a:solidFill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Impact"/>
            </a:endParaRPr>
          </a:p>
        </p:txBody>
      </p:sp>
      <p:sp>
        <p:nvSpPr>
          <p:cNvPr id="2053" name="WordArt 5"/>
          <p:cNvSpPr>
            <a:spLocks noChangeArrowheads="1" noChangeShapeType="1" noTextEdit="1"/>
          </p:cNvSpPr>
          <p:nvPr/>
        </p:nvSpPr>
        <p:spPr bwMode="auto">
          <a:xfrm>
            <a:off x="214282" y="142852"/>
            <a:ext cx="8715436" cy="1304971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fromWordArt="1">
            <a:prstTxWarp prst="textPlain">
              <a:avLst>
                <a:gd name="adj" fmla="val 50108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Основные характеристики 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Сернурского муниципального района</a:t>
            </a:r>
          </a:p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за 2015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</p:nvPr>
        </p:nvGraphicFramePr>
        <p:xfrm>
          <a:off x="928662" y="1142985"/>
          <a:ext cx="7753376" cy="47863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285720" y="142852"/>
            <a:ext cx="8572560" cy="947781"/>
          </a:xfrm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Динамика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налоговых и неналоговых доходов 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муниципальный район» 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115328" cy="1214446"/>
          </a:xfrm>
          <a:prstGeom prst="wave">
            <a:avLst>
              <a:gd name="adj1" fmla="val 12500"/>
              <a:gd name="adj2" fmla="val -121"/>
            </a:avLst>
          </a:prstGeom>
          <a:gradFill flip="none" rotWithShape="1">
            <a:gsLst>
              <a:gs pos="0">
                <a:srgbClr val="CC00FF">
                  <a:tint val="66000"/>
                  <a:satMod val="160000"/>
                </a:srgbClr>
              </a:gs>
              <a:gs pos="50000">
                <a:srgbClr val="CC00FF">
                  <a:tint val="44500"/>
                  <a:satMod val="160000"/>
                </a:srgbClr>
              </a:gs>
              <a:gs pos="100000">
                <a:srgbClr val="CC00FF">
                  <a:tint val="23500"/>
                  <a:satMod val="160000"/>
                </a:srgbClr>
              </a:gs>
            </a:gsLst>
            <a:path path="circle">
              <a:fillToRect l="50000" t="50000" r="50000" b="50000"/>
            </a:path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txBody>
          <a:bodyPr>
            <a:noAutofit/>
          </a:bodyPr>
          <a:lstStyle/>
          <a:p>
            <a:r>
              <a:rPr lang="ru-RU" sz="2400" i="1" dirty="0" smtClean="0"/>
              <a:t>Уровень </a:t>
            </a:r>
            <a:r>
              <a:rPr lang="ru-RU" sz="2400" i="1" dirty="0" err="1" smtClean="0"/>
              <a:t>дотационности</a:t>
            </a:r>
            <a:r>
              <a:rPr lang="ru-RU" sz="2400" i="1" dirty="0" smtClean="0"/>
              <a:t> бюджета муниципального образования «</a:t>
            </a:r>
            <a:r>
              <a:rPr lang="ru-RU" sz="2400" i="1" dirty="0" err="1" smtClean="0"/>
              <a:t>Сернурский</a:t>
            </a:r>
            <a:r>
              <a:rPr lang="ru-RU" sz="2400" i="1" dirty="0" smtClean="0"/>
              <a:t> муниципальный район» </a:t>
            </a:r>
            <a:endParaRPr lang="ru-RU" sz="24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229600" cy="524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14282" y="1643050"/>
          <a:ext cx="8715437" cy="5075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4512"/>
                <a:gridCol w="1214446"/>
                <a:gridCol w="1357322"/>
                <a:gridCol w="1079550"/>
                <a:gridCol w="1368152"/>
                <a:gridCol w="1080120"/>
                <a:gridCol w="901335"/>
              </a:tblGrid>
              <a:tr h="1239880"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Показатели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</a:p>
                    <a:p>
                      <a:pPr algn="ctr"/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2200" dirty="0" smtClean="0">
                          <a:solidFill>
                            <a:schemeClr val="tx1"/>
                          </a:solidFill>
                        </a:rPr>
                        <a:t>Темп роста 2015 год к 2014</a:t>
                      </a:r>
                      <a:r>
                        <a:rPr lang="ru-RU" sz="2200" baseline="0" dirty="0" smtClean="0">
                          <a:solidFill>
                            <a:schemeClr val="tx1"/>
                          </a:solidFill>
                        </a:rPr>
                        <a:t> году</a:t>
                      </a:r>
                      <a:endParaRPr lang="ru-RU" sz="2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</a:tr>
              <a:tr h="1225808">
                <a:tc vMerge="1">
                  <a:txBody>
                    <a:bodyPr/>
                    <a:lstStyle/>
                    <a:p>
                      <a:endParaRPr lang="ru-RU" sz="13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 smtClean="0"/>
                        <a:t>уточнен-ный</a:t>
                      </a:r>
                      <a:r>
                        <a:rPr lang="ru-RU" sz="2100" dirty="0" smtClean="0"/>
                        <a:t> план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err="1" smtClean="0"/>
                        <a:t>Испол-нение</a:t>
                      </a:r>
                      <a:r>
                        <a:rPr lang="ru-RU" sz="2100" dirty="0" smtClean="0"/>
                        <a:t> 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% </a:t>
                      </a:r>
                      <a:r>
                        <a:rPr lang="ru-RU" sz="2100" dirty="0" err="1" smtClean="0"/>
                        <a:t>исполне-ния</a:t>
                      </a:r>
                      <a:r>
                        <a:rPr lang="ru-RU" sz="2100" dirty="0" smtClean="0"/>
                        <a:t> к  плану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тыс. рублей</a:t>
                      </a:r>
                      <a:r>
                        <a:rPr lang="ru-RU" sz="2100" baseline="0" dirty="0" smtClean="0"/>
                        <a:t> 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100" dirty="0" smtClean="0"/>
                        <a:t>%</a:t>
                      </a:r>
                      <a:endParaRPr lang="ru-RU" sz="2100" dirty="0"/>
                    </a:p>
                  </a:txBody>
                  <a:tcPr/>
                </a:tc>
              </a:tr>
              <a:tr h="830838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90,9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108,6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107,6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99,1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+16,7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118,4</a:t>
                      </a:r>
                      <a:endParaRPr lang="ru-RU" sz="2200" b="1" dirty="0"/>
                    </a:p>
                  </a:txBody>
                  <a:tcPr/>
                </a:tc>
              </a:tr>
              <a:tr h="878757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Неналоговые доходы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6,8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6,8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6,2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91,2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-0,6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91,2</a:t>
                      </a:r>
                      <a:endParaRPr lang="ru-RU" sz="2200" b="1" dirty="0"/>
                    </a:p>
                  </a:txBody>
                  <a:tcPr/>
                </a:tc>
              </a:tr>
              <a:tr h="753939">
                <a:tc>
                  <a:txBody>
                    <a:bodyPr/>
                    <a:lstStyle/>
                    <a:p>
                      <a:r>
                        <a:rPr lang="ru-RU" sz="2100" dirty="0" smtClean="0"/>
                        <a:t>Всего доходов</a:t>
                      </a:r>
                      <a:endParaRPr lang="ru-RU" sz="2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97,7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115,4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113,8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98,6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+16,1</a:t>
                      </a:r>
                      <a:endParaRPr lang="ru-RU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200" b="1" dirty="0" smtClean="0"/>
                        <a:t>116,5</a:t>
                      </a:r>
                      <a:endParaRPr lang="ru-RU" sz="22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Скругленный прямоугольник 4"/>
          <p:cNvSpPr/>
          <p:nvPr/>
        </p:nvSpPr>
        <p:spPr>
          <a:xfrm>
            <a:off x="214282" y="142852"/>
            <a:ext cx="8643998" cy="1379101"/>
          </a:xfrm>
          <a:prstGeom prst="roundRect">
            <a:avLst/>
          </a:prstGeom>
          <a:blipFill>
            <a:blip r:embed="rId2" cstate="print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 бюджета муниципального образования </a:t>
            </a:r>
          </a:p>
          <a:p>
            <a:pPr algn="ctr"/>
            <a:r>
              <a:rPr lang="ru-RU" sz="25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2015 год</a:t>
            </a:r>
            <a:endParaRPr lang="ru-RU" sz="25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58082" y="135729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Диаграмма 1"/>
          <p:cNvGraphicFramePr>
            <a:graphicFrameLocks/>
          </p:cNvGraphicFramePr>
          <p:nvPr/>
        </p:nvGraphicFramePr>
        <p:xfrm>
          <a:off x="574675" y="1860550"/>
          <a:ext cx="8516938" cy="3455988"/>
        </p:xfrm>
        <a:graphic>
          <a:graphicData uri="http://schemas.openxmlformats.org/presentationml/2006/ole">
            <p:oleObj spid="_x0000_s26626" name="Worksheet" r:id="rId3" imgW="8296275" imgH="3362325" progId="Excel.Sheet.8">
              <p:embed/>
            </p:oleObj>
          </a:graphicData>
        </a:graphic>
      </p:graphicFrame>
      <p:sp>
        <p:nvSpPr>
          <p:cNvPr id="6" name="WordArt 3"/>
          <p:cNvSpPr>
            <a:spLocks noGrp="1" noChangeArrowheads="1" noChangeShapeType="1" noTextEdit="1"/>
          </p:cNvSpPr>
          <p:nvPr>
            <p:ph type="title"/>
          </p:nvPr>
        </p:nvSpPr>
        <p:spPr bwMode="auto">
          <a:prstGeom prst="rect">
            <a:avLst/>
          </a:prstGeom>
          <a:gradFill flip="none" rotWithShape="1">
            <a:gsLst>
              <a:gs pos="0">
                <a:srgbClr val="FF66FF">
                  <a:tint val="66000"/>
                  <a:satMod val="160000"/>
                </a:srgbClr>
              </a:gs>
              <a:gs pos="50000">
                <a:srgbClr val="FF66FF">
                  <a:tint val="44500"/>
                  <a:satMod val="160000"/>
                </a:srgbClr>
              </a:gs>
              <a:gs pos="100000">
                <a:srgbClr val="FF66FF">
                  <a:tint val="23500"/>
                  <a:satMod val="160000"/>
                </a:srgbClr>
              </a:gs>
            </a:gsLst>
            <a:lin ang="10800000" scaled="1"/>
            <a:tileRect/>
          </a:gradFill>
          <a:effectLst>
            <a:glow rad="228600">
              <a:schemeClr val="accent2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none" fromWordArt="1">
            <a:prstTxWarp prst="textPlain">
              <a:avLst>
                <a:gd name="adj" fmla="val 50000"/>
              </a:avLst>
            </a:prstTxWarp>
            <a:normAutofit fontScale="90000"/>
          </a:bodyPr>
          <a:lstStyle/>
          <a:p>
            <a:pPr algn="ctr" rtl="0"/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Структура доходов </a:t>
            </a:r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юджета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муниципального образования </a:t>
            </a:r>
          </a:p>
          <a:p>
            <a:pPr algn="ctr" rtl="0"/>
            <a:r>
              <a:rPr lang="ru-RU" sz="28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</a:t>
            </a:r>
            <a:r>
              <a:rPr lang="ru-RU" sz="2800" i="1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Сернурский муниципальный район» за 2015 год</a:t>
            </a:r>
            <a:endParaRPr lang="ru-RU" sz="2800" i="1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10001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300" b="1" i="1" dirty="0" smtClean="0">
                <a:solidFill>
                  <a:schemeClr val="tx2"/>
                </a:solidFill>
              </a:rPr>
              <a:t>Структура налоговых и неналоговых доходов бюджета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Сернурского муниципального района </a:t>
            </a:r>
            <a:br>
              <a:rPr lang="ru-RU" sz="2300" b="1" i="1" dirty="0" smtClean="0">
                <a:solidFill>
                  <a:schemeClr val="tx2"/>
                </a:solidFill>
              </a:rPr>
            </a:br>
            <a:r>
              <a:rPr lang="ru-RU" sz="2300" b="1" i="1" dirty="0" smtClean="0">
                <a:solidFill>
                  <a:schemeClr val="tx2"/>
                </a:solidFill>
              </a:rPr>
              <a:t>в 2015 году</a:t>
            </a:r>
            <a:endParaRPr lang="ru-RU" sz="2300" b="1" i="1" dirty="0">
              <a:solidFill>
                <a:schemeClr val="tx2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1285836"/>
          <a:ext cx="8858312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3" y="1428736"/>
          <a:ext cx="8858316" cy="4218198"/>
        </p:xfrm>
        <a:graphic>
          <a:graphicData uri="http://schemas.openxmlformats.org/drawingml/2006/table">
            <a:tbl>
              <a:tblPr firstRow="1" bandRow="1">
                <a:tableStyleId>{08FB837D-C827-4EFA-A057-4D05807E0F7C}</a:tableStyleId>
              </a:tblPr>
              <a:tblGrid>
                <a:gridCol w="2928958"/>
                <a:gridCol w="973867"/>
                <a:gridCol w="1034596"/>
                <a:gridCol w="1138699"/>
                <a:gridCol w="918641"/>
                <a:gridCol w="774415"/>
                <a:gridCol w="1089140"/>
              </a:tblGrid>
              <a:tr h="343216">
                <a:tc rowSpan="3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Налоги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2014 год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2015 год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700"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Темп роста 2015  к 2014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</a:rPr>
                        <a:t> году, %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65176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план</a:t>
                      </a:r>
                      <a:endParaRPr lang="ru-RU" sz="14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факт</a:t>
                      </a:r>
                      <a:endParaRPr lang="ru-RU" sz="14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выполнение плана</a:t>
                      </a:r>
                      <a:endParaRPr lang="ru-RU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8464"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тыс. руб.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%</a:t>
                      </a:r>
                      <a:endParaRPr lang="ru-RU" sz="14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 на доходы физических лиц 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78,3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95,7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94,6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98,9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120,8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Налоги на совокупный доход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112,3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Государственная пошлина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127,2</a:t>
                      </a:r>
                      <a:endParaRPr lang="ru-RU" sz="1300" dirty="0"/>
                    </a:p>
                  </a:txBody>
                  <a:tcPr/>
                </a:tc>
              </a:tr>
              <a:tr h="29844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 от использования имущества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90,5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Плата</a:t>
                      </a:r>
                      <a:r>
                        <a:rPr lang="ru-RU" sz="1300" baseline="0" dirty="0" smtClean="0"/>
                        <a:t> за негативное воздействие на окружающую среду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80,0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Акцизы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5,0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4,3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86,0</a:t>
                      </a:r>
                      <a:endParaRPr lang="ru-RU" sz="1300" dirty="0"/>
                    </a:p>
                  </a:txBody>
                  <a:tcPr/>
                </a:tc>
              </a:tr>
              <a:tr h="477519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Доходы</a:t>
                      </a:r>
                      <a:r>
                        <a:rPr lang="ru-RU" sz="1300" baseline="0" dirty="0" smtClean="0"/>
                        <a:t> от продажи материальных и нематериальных активов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2,9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2,4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1,8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-0,6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75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62,1</a:t>
                      </a:r>
                      <a:endParaRPr lang="ru-RU" sz="1300" dirty="0"/>
                    </a:p>
                  </a:txBody>
                  <a:tcPr/>
                </a:tc>
              </a:tr>
              <a:tr h="507363">
                <a:tc>
                  <a:txBody>
                    <a:bodyPr/>
                    <a:lstStyle/>
                    <a:p>
                      <a:r>
                        <a:rPr lang="ru-RU" sz="1300" dirty="0" smtClean="0"/>
                        <a:t>Штрафы, санкции, возмещение ущерба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1,1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1,5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100</a:t>
                      </a:r>
                      <a:endParaRPr lang="ru-RU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dirty="0" smtClean="0"/>
                        <a:t>136,4</a:t>
                      </a:r>
                      <a:endParaRPr lang="ru-RU" sz="13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142852"/>
            <a:ext cx="8396054" cy="1123712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75000"/>
                  <a:tint val="66000"/>
                  <a:satMod val="160000"/>
                </a:schemeClr>
              </a:gs>
              <a:gs pos="50000">
                <a:schemeClr val="accent6">
                  <a:lumMod val="75000"/>
                  <a:tint val="44500"/>
                  <a:satMod val="160000"/>
                </a:schemeClr>
              </a:gs>
              <a:gs pos="100000">
                <a:schemeClr val="accent6">
                  <a:lumMod val="75000"/>
                  <a:tint val="23500"/>
                  <a:satMod val="1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scene3d>
            <a:camera prst="orthographicFront"/>
            <a:lightRig rig="threePt" dir="t"/>
          </a:scene3d>
          <a:sp3d>
            <a:bevelT w="139700" h="139700" prst="divot"/>
          </a:sp3d>
        </p:spPr>
        <p:txBody>
          <a:bodyPr wrap="square">
            <a:spAutoFit/>
          </a:bodyPr>
          <a:lstStyle/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Исполнение налоговых и неналоговых доходов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бюджета  муниципального образования </a:t>
            </a:r>
          </a:p>
          <a:p>
            <a:pPr algn="ctr"/>
            <a:r>
              <a:rPr lang="ru-RU" sz="2000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Arial" pitchFamily="34" charset="0"/>
              </a:rPr>
              <a:t>«Сернурский муниципальный район» за 2015 год</a:t>
            </a:r>
            <a:endParaRPr lang="ru-RU" sz="2000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effectLst>
                <a:outerShdw dist="35921" dir="2700000" algn="ctr" rotWithShape="0">
                  <a:srgbClr val="C0C0C0">
                    <a:alpha val="80000"/>
                  </a:srgbClr>
                </a:outerShdw>
              </a:effectLst>
              <a:latin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380312" y="1142984"/>
            <a:ext cx="1763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млн. рублей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1EBA443151ADE747B2A2357184BB97A1" ma:contentTypeVersion="3" ma:contentTypeDescription="Создание документа." ma:contentTypeScope="" ma:versionID="5e55784aba460e68bc8f17772c3e9064">
  <xsd:schema xmlns:xsd="http://www.w3.org/2001/XMLSchema" xmlns:xs="http://www.w3.org/2001/XMLSchema" xmlns:p="http://schemas.microsoft.com/office/2006/metadata/properties" xmlns:ns2="57504d04-691e-4fc4-8f09-4f19fdbe90f6" xmlns:ns3="6d7c22ec-c6a4-4777-88aa-bc3c76ac660e" xmlns:ns4="1c21b618-6488-4909-9489-05f383173833" targetNamespace="http://schemas.microsoft.com/office/2006/metadata/properties" ma:root="true" ma:fieldsID="9a9fd4dccad6807d721fc9e76943c226" ns2:_="" ns3:_="" ns4:_="">
    <xsd:import namespace="57504d04-691e-4fc4-8f09-4f19fdbe90f6"/>
    <xsd:import namespace="6d7c22ec-c6a4-4777-88aa-bc3c76ac660e"/>
    <xsd:import namespace="1c21b618-6488-4909-9489-05f383173833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_x041e__x043f__x0438__x0441__x0430__x043d__x0438__x0435_" minOccurs="0"/>
                <xsd:element ref="ns4:_x041f__x0430__x043f__x043a__x0430_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7504d04-691e-4fc4-8f09-4f19fdbe90f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7c22ec-c6a4-4777-88aa-bc3c76ac660e" elementFormDefault="qualified">
    <xsd:import namespace="http://schemas.microsoft.com/office/2006/documentManagement/types"/>
    <xsd:import namespace="http://schemas.microsoft.com/office/infopath/2007/PartnerControls"/>
    <xsd:element name="_x041e__x043f__x0438__x0441__x0430__x043d__x0438__x0435_" ma:index="11" nillable="true" ma:displayName="Описание" ma:internalName="_x041e__x043f__x0438__x0441__x0430__x043d__x0438__x0435_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21b618-6488-4909-9489-05f383173833" elementFormDefault="qualified">
    <xsd:import namespace="http://schemas.microsoft.com/office/2006/documentManagement/types"/>
    <xsd:import namespace="http://schemas.microsoft.com/office/infopath/2007/PartnerControls"/>
    <xsd:element name="_x041f__x0430__x043f__x043a__x0430_" ma:index="12" ma:displayName="2020" ma:default="2021 год" ma:format="RadioButtons" ma:internalName="_x041f__x0430__x043f__x043a__x0430_">
      <xsd:simpleType>
        <xsd:restriction base="dms:Choice">
          <xsd:enumeration value="2021 год"/>
          <xsd:enumeration value="2020 год"/>
          <xsd:enumeration value="2019 год"/>
          <xsd:enumeration value="2018 год"/>
          <xsd:enumeration value="2017 год"/>
          <xsd:enumeration value="2016 год"/>
          <xsd:enumeration value="2015 год"/>
          <xsd:enumeration value="2014 год"/>
          <xsd:enumeration value="2013 год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x041e__x043f__x0438__x0441__x0430__x043d__x0438__x0435_ xmlns="6d7c22ec-c6a4-4777-88aa-bc3c76ac660e" xsi:nil="true"/>
    <_x041f__x0430__x043f__x043a__x0430_ xmlns="1c21b618-6488-4909-9489-05f383173833">2016 год</_x041f__x0430__x043f__x043a__x0430_>
    <_dlc_DocId xmlns="57504d04-691e-4fc4-8f09-4f19fdbe90f6">XXJ7TYMEEKJ2-3173-12</_dlc_DocId>
    <_dlc_DocIdUrl xmlns="57504d04-691e-4fc4-8f09-4f19fdbe90f6">
      <Url>http://spsearch.gov.mari.ru:32643/sernur/_layouts/DocIdRedir.aspx?ID=XXJ7TYMEEKJ2-3173-12</Url>
      <Description>XXJ7TYMEEKJ2-3173-12</Description>
    </_dlc_DocIdUrl>
  </documentManagement>
</p:properties>
</file>

<file path=customXml/itemProps1.xml><?xml version="1.0" encoding="utf-8"?>
<ds:datastoreItem xmlns:ds="http://schemas.openxmlformats.org/officeDocument/2006/customXml" ds:itemID="{6B63168A-E271-4B11-9D27-ABDF118C980E}"/>
</file>

<file path=customXml/itemProps2.xml><?xml version="1.0" encoding="utf-8"?>
<ds:datastoreItem xmlns:ds="http://schemas.openxmlformats.org/officeDocument/2006/customXml" ds:itemID="{5DCDA625-DDB1-46E6-8D40-ACF0C2A1395C}"/>
</file>

<file path=customXml/itemProps3.xml><?xml version="1.0" encoding="utf-8"?>
<ds:datastoreItem xmlns:ds="http://schemas.openxmlformats.org/officeDocument/2006/customXml" ds:itemID="{D0EA11F8-2A41-4C9D-94AD-BB1051260447}"/>
</file>

<file path=customXml/itemProps4.xml><?xml version="1.0" encoding="utf-8"?>
<ds:datastoreItem xmlns:ds="http://schemas.openxmlformats.org/officeDocument/2006/customXml" ds:itemID="{37F08104-F351-446E-8F36-5FE5C22C8C93}"/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3700</TotalTime>
  <Words>1062</Words>
  <Application>Microsoft Office PowerPoint</Application>
  <PresentationFormat>Экран (4:3)</PresentationFormat>
  <Paragraphs>365</Paragraphs>
  <Slides>23</Slides>
  <Notes>5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5" baseType="lpstr">
      <vt:lpstr>Тема Office</vt:lpstr>
      <vt:lpstr>Worksheet</vt:lpstr>
      <vt:lpstr>Слайд 1</vt:lpstr>
      <vt:lpstr>Бюджет  муниципального образования "Сернурский муниципальный район" на 2015 год и на плановый период 2016 и 2017 годов </vt:lpstr>
      <vt:lpstr>Слайд 3</vt:lpstr>
      <vt:lpstr>Слайд 4</vt:lpstr>
      <vt:lpstr>Уровень дотационности бюджета муниципального образования «Сернурский муниципальный район» </vt:lpstr>
      <vt:lpstr>Слайд 6</vt:lpstr>
      <vt:lpstr>Структура доходов бюджета  муниципального образования  «Сернурский муниципальный район» за 2015 год</vt:lpstr>
      <vt:lpstr>Структура налоговых и неналоговых доходов бюджета  Сернурского муниципального района  в 2015 году</vt:lpstr>
      <vt:lpstr>Слайд 9</vt:lpstr>
      <vt:lpstr>Исполнение налога на доходы физических лиц за 2015 год</vt:lpstr>
      <vt:lpstr>Исполнение доходов от продажи материальных и нематериальных активов за 2015 год</vt:lpstr>
      <vt:lpstr>Исполнение  доходов от использования  имущества за 2015 год</vt:lpstr>
      <vt:lpstr>Безвозмездные поступления из республиканского бюджета Республики Марий Эл в 2015 году</vt:lpstr>
      <vt:lpstr>Слайд 14</vt:lpstr>
      <vt:lpstr>Уточненный бюджет по расходам составил 401,3 млн. рублей. Увеличение произошло по следующим причинам:</vt:lpstr>
      <vt:lpstr>Межбюджетные трансферты из бюджета Сернурского муниципального района   бюджетам поселений  в 2015  году</vt:lpstr>
      <vt:lpstr> Расходы социальной сферы в 2015 году </vt:lpstr>
      <vt:lpstr>Слайд 18</vt:lpstr>
      <vt:lpstr>Слайд 19</vt:lpstr>
      <vt:lpstr>В 2015 году сформирован Программный бюджет, состоящий из 6 муниципальных программ: </vt:lpstr>
      <vt:lpstr>Всего в 2015 году Дорожный фонд  составил 9 363,7 тыс. рублей</vt:lpstr>
      <vt:lpstr>Расходы по отрасли Культура в 2015 году составили  39 120,7 тыс. рублей</vt:lpstr>
      <vt:lpstr>Структура расходов раздела «Социальная политика» бюджета муниципального образования  «Сернурский муниципальный 2015 год  </vt:lpstr>
    </vt:vector>
  </TitlesOfParts>
  <Company>rfo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Итоги исполнения бюджета муниципального образования «Сернурский муниципальный район» за 2015 год</dc:title>
  <dc:creator>veronika</dc:creator>
  <cp:lastModifiedBy>Мамаев</cp:lastModifiedBy>
  <cp:revision>366</cp:revision>
  <dcterms:created xsi:type="dcterms:W3CDTF">2013-11-21T12:57:38Z</dcterms:created>
  <dcterms:modified xsi:type="dcterms:W3CDTF">2016-03-21T05:45:25Z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0x0101001EBA443151ADE747B2A2357184BB97A1</vt:lpwstr>
  </property>
  <property fmtid="{D5CDD505-2E9C-101B-9397-08002B2CF9AE}" pid="3" name="_dlc_DocIdItemGuid">
    <vt:lpwstr>a00a2494-a5f9-49a5-8bd3-51130f0956e1</vt:lpwstr>
  </property>
</Properties>
</file>