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rawings/drawing7.xml" ContentType="application/vnd.openxmlformats-officedocument.drawingml.chartshapes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drawings/drawing3.xml" ContentType="application/vnd.openxmlformats-officedocument.drawingml.chartshapes+xml"/>
  <Override PartName="/ppt/drawings/drawing4.xml" ContentType="application/vnd.openxmlformats-officedocument.drawingml.chartshapes+xml"/>
  <Override PartName="/ppt/drawings/drawing5.xml" ContentType="application/vnd.openxmlformats-officedocument.drawingml.chartshapes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rawings/drawing6.xml" ContentType="application/vnd.openxmlformats-officedocument.drawingml.chartshapes+xml"/>
  <Override PartName="/ppt/drawings/drawing8.xml" ContentType="application/vnd.openxmlformats-officedocument.drawingml.chartshapes+xml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harts/chart12.xml" ContentType="application/vnd.openxmlformats-officedocument.drawingml.char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3.xml" ContentType="application/vnd.openxmlformats-officedocument.drawingml.diagramLayout+xml"/>
  <Override PartName="/ppt/charts/chart7.xml" ContentType="application/vnd.openxmlformats-officedocument.drawingml.chart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charts/chart5.xml" ContentType="application/vnd.openxmlformats-officedocument.drawingml.chart+xml"/>
  <Override PartName="/ppt/charts/chart1.xml" ContentType="application/vnd.openxmlformats-officedocument.drawingml.chart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charts/chart2.xml" ContentType="application/vnd.openxmlformats-officedocument.drawingml.char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hart8.xml" ContentType="application/vnd.openxmlformats-officedocument.drawingml.chart+xml"/>
  <Override PartName="/ppt/charts/chart11.xml" ContentType="application/vnd.openxmlformats-officedocument.drawingml.chart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colors5.xml" ContentType="application/vnd.openxmlformats-officedocument.drawingml.diagramColors+xml"/>
  <Override PartName="/ppt/charts/chart10.xml" ContentType="application/vnd.openxmlformats-officedocument.drawingml.chart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charts/chart9.xml" ContentType="application/vnd.openxmlformats-officedocument.drawingml.chart+xml"/>
  <Override PartName="/ppt/diagrams/quickStyle5.xml" ContentType="application/vnd.openxmlformats-officedocument.drawingml.diagramStyle+xml"/>
  <Override PartName="/ppt/theme/theme1.xml" ContentType="application/vnd.openxmlformats-officedocument.theme+xml"/>
  <Override PartName="/ppt/diagrams/layout5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2.xml" ContentType="application/vnd.ms-office.drawingml.diagramDrawing+xml"/>
  <Override PartName="/ppt/diagrams/drawing5.xml" ContentType="application/vnd.ms-office.drawingml.diagramDrawing+xml"/>
  <Override PartName="/ppt/diagrams/drawing1.xml" ContentType="application/vnd.ms-office.drawingml.diagramDrawing+xml"/>
  <Override PartName="/ppt/diagrams/drawing3.xml" ContentType="application/vnd.ms-office.drawingml.diagramDrawing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30"/>
  </p:notesMasterIdLst>
  <p:sldIdLst>
    <p:sldId id="256" r:id="rId2"/>
    <p:sldId id="264" r:id="rId3"/>
    <p:sldId id="363" r:id="rId4"/>
    <p:sldId id="338" r:id="rId5"/>
    <p:sldId id="364" r:id="rId6"/>
    <p:sldId id="339" r:id="rId7"/>
    <p:sldId id="342" r:id="rId8"/>
    <p:sldId id="343" r:id="rId9"/>
    <p:sldId id="344" r:id="rId10"/>
    <p:sldId id="345" r:id="rId11"/>
    <p:sldId id="347" r:id="rId12"/>
    <p:sldId id="365" r:id="rId13"/>
    <p:sldId id="356" r:id="rId14"/>
    <p:sldId id="317" r:id="rId15"/>
    <p:sldId id="334" r:id="rId16"/>
    <p:sldId id="366" r:id="rId17"/>
    <p:sldId id="320" r:id="rId18"/>
    <p:sldId id="322" r:id="rId19"/>
    <p:sldId id="321" r:id="rId20"/>
    <p:sldId id="336" r:id="rId21"/>
    <p:sldId id="359" r:id="rId22"/>
    <p:sldId id="337" r:id="rId23"/>
    <p:sldId id="360" r:id="rId24"/>
    <p:sldId id="350" r:id="rId25"/>
    <p:sldId id="325" r:id="rId26"/>
    <p:sldId id="329" r:id="rId27"/>
    <p:sldId id="355" r:id="rId28"/>
    <p:sldId id="362" r:id="rId2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00FF99"/>
    <a:srgbClr val="CCFFFF"/>
    <a:srgbClr val="66FFFF"/>
    <a:srgbClr val="32EE7A"/>
    <a:srgbClr val="FF99FF"/>
    <a:srgbClr val="FFFF00"/>
    <a:srgbClr val="FF7C80"/>
    <a:srgbClr val="FF33CC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582" autoAdjust="0"/>
    <p:restoredTop sz="82933" autoAdjust="0"/>
  </p:normalViewPr>
  <p:slideViewPr>
    <p:cSldViewPr>
      <p:cViewPr>
        <p:scale>
          <a:sx n="100" d="100"/>
          <a:sy n="100" d="100"/>
        </p:scale>
        <p:origin x="-1932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3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7.jpeg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8.jpeg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view3D>
      <c:rotX val="10"/>
      <c:rotY val="0"/>
      <c:perspective val="30"/>
    </c:view3D>
    <c:plotArea>
      <c:layout>
        <c:manualLayout>
          <c:layoutTarget val="inner"/>
          <c:xMode val="edge"/>
          <c:yMode val="edge"/>
          <c:x val="3.7484703437573659E-2"/>
          <c:y val="0"/>
          <c:w val="0.95923930427210069"/>
          <c:h val="0.7672217527152851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Lbls>
            <c:dLbl>
              <c:idx val="0"/>
              <c:layout>
                <c:manualLayout>
                  <c:x val="1.3103969161304701E-2"/>
                  <c:y val="9.021497614568183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/>
                      <a:t>1</a:t>
                    </a:r>
                    <a:r>
                      <a:rPr lang="ru-RU" sz="2000" b="1" dirty="0" smtClean="0"/>
                      <a:t>67,2</a:t>
                    </a:r>
                    <a:r>
                      <a:rPr lang="ru-RU" b="1" dirty="0" smtClean="0"/>
                      <a:t> </a:t>
                    </a:r>
                  </a:p>
                  <a:p>
                    <a:r>
                      <a:rPr lang="ru-RU" b="1" dirty="0" smtClean="0"/>
                      <a:t>млн. рублей</a:t>
                    </a:r>
                    <a:endParaRPr lang="en-US" b="1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000" b="1" dirty="0" smtClean="0"/>
                      <a:t>155,6</a:t>
                    </a:r>
                    <a:endParaRPr lang="en-US" b="1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2020г.</c:v>
                </c:pt>
                <c:pt idx="1">
                  <c:v>2019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155.6</c:v>
                </c:pt>
                <c:pt idx="1">
                  <c:v>144.69999999999999</c:v>
                </c:pt>
              </c:numCache>
            </c:numRef>
          </c:val>
        </c:ser>
        <c:dLbls>
          <c:showVal val="1"/>
        </c:dLbls>
        <c:gapWidth val="3"/>
        <c:gapDepth val="70"/>
        <c:shape val="cone"/>
        <c:axId val="66729856"/>
        <c:axId val="66731392"/>
        <c:axId val="0"/>
      </c:bar3DChart>
      <c:catAx>
        <c:axId val="6672985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500"/>
            </a:pPr>
            <a:endParaRPr lang="ru-RU"/>
          </a:p>
        </c:txPr>
        <c:crossAx val="66731392"/>
        <c:crosses val="autoZero"/>
        <c:auto val="1"/>
        <c:lblAlgn val="ctr"/>
        <c:lblOffset val="100"/>
      </c:catAx>
      <c:valAx>
        <c:axId val="66731392"/>
        <c:scaling>
          <c:orientation val="minMax"/>
        </c:scaling>
        <c:delete val="1"/>
        <c:axPos val="l"/>
        <c:numFmt formatCode="General" sourceLinked="1"/>
        <c:tickLblPos val="none"/>
        <c:crossAx val="667298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4"/>
            <c:spPr>
              <a:solidFill>
                <a:srgbClr val="00FF99"/>
              </a:solidFill>
            </c:spPr>
          </c:dPt>
          <c:dLbls>
            <c:dLbl>
              <c:idx val="0"/>
              <c:layout>
                <c:manualLayout>
                  <c:x val="-7.407407407407407E-2"/>
                  <c:y val="-0.39533287577213816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6.7901234567901494E-2"/>
                  <c:y val="2.745367192862109E-3"/>
                </c:manualLayout>
              </c:layout>
              <c:dLblPos val="outEnd"/>
              <c:showVal val="1"/>
            </c:dLbl>
            <c:dLblPos val="outEnd"/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Образование </c:v>
                </c:pt>
                <c:pt idx="1">
                  <c:v>Общегосударственные вопросы</c:v>
                </c:pt>
                <c:pt idx="2">
                  <c:v>Культура</c:v>
                </c:pt>
                <c:pt idx="3">
                  <c:v>Социальная политика</c:v>
                </c:pt>
                <c:pt idx="4">
                  <c:v>Прочие расходы</c:v>
                </c:pt>
                <c:pt idx="5">
                  <c:v>Национальная экономика</c:v>
                </c:pt>
                <c:pt idx="6">
                  <c:v>Жилищно-коммунальное хозяйство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0.58699999999999997</c:v>
                </c:pt>
                <c:pt idx="1">
                  <c:v>6.7000000000000004E-2</c:v>
                </c:pt>
                <c:pt idx="2">
                  <c:v>8.1000000000000003E-2</c:v>
                </c:pt>
                <c:pt idx="3">
                  <c:v>5.6000000000000001E-2</c:v>
                </c:pt>
                <c:pt idx="4">
                  <c:v>1.7000000000000001E-2</c:v>
                </c:pt>
                <c:pt idx="5">
                  <c:v>0.11899999999999998</c:v>
                </c:pt>
                <c:pt idx="6">
                  <c:v>7.3000000000000009E-2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5864197530866"/>
          <c:y val="9.2227260199201244E-2"/>
          <c:w val="0.33487654320987936"/>
          <c:h val="0.8814340760596415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dLbls>
            <c:dLbl>
              <c:idx val="0"/>
              <c:layout>
                <c:manualLayout>
                  <c:x val="-3.3839190240108875E-2"/>
                  <c:y val="-0.22137432167384211"/>
                </c:manualLayout>
              </c:layout>
              <c:showVal val="1"/>
            </c:dLbl>
            <c:dLbl>
              <c:idx val="1"/>
              <c:layout>
                <c:manualLayout>
                  <c:x val="5.8746233109750183E-2"/>
                  <c:y val="0.16661077359289447"/>
                </c:manualLayout>
              </c:layout>
              <c:showVal val="1"/>
            </c:dLbl>
            <c:dLbl>
              <c:idx val="2"/>
              <c:layout>
                <c:manualLayout>
                  <c:x val="-8.4425731505784005E-3"/>
                  <c:y val="-4.3759628085704966E-2"/>
                </c:manualLayout>
              </c:layout>
              <c:showVal val="1"/>
            </c:dLbl>
            <c:dLbl>
              <c:idx val="3"/>
              <c:layout>
                <c:manualLayout>
                  <c:x val="1.4211747837075918E-2"/>
                  <c:y val="-8.9685096552474419E-2"/>
                </c:manualLayout>
              </c:layout>
              <c:showVal val="1"/>
            </c:dLbl>
            <c:dLbl>
              <c:idx val="4"/>
              <c:layout>
                <c:manualLayout>
                  <c:x val="1.4491105278506861E-2"/>
                  <c:y val="-0.14064650415430099"/>
                </c:manualLayout>
              </c:layout>
              <c:showVal val="1"/>
            </c:dLbl>
            <c:dLbl>
              <c:idx val="5"/>
              <c:layout>
                <c:manualLayout>
                  <c:x val="1.884247108000401E-2"/>
                  <c:y val="-5.7857833130336246E-2"/>
                </c:manualLayout>
              </c:layout>
              <c:showVal val="1"/>
            </c:dLbl>
            <c:dLbl>
              <c:idx val="6"/>
              <c:delete val="1"/>
            </c:dLbl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Разница в тарифах на тепловую энергию</c:v>
                </c:pt>
                <c:pt idx="1">
                  <c:v>Аппарат администрации района</c:v>
                </c:pt>
                <c:pt idx="2">
                  <c:v>Собрание депутатов</c:v>
                </c:pt>
                <c:pt idx="3">
                  <c:v>ЗАГС</c:v>
                </c:pt>
                <c:pt idx="4">
                  <c:v>Расходы по содержанию имущества казны</c:v>
                </c:pt>
                <c:pt idx="5">
                  <c:v>КДН</c:v>
                </c:pt>
                <c:pt idx="7">
                  <c:v>осуществлении деятельности по обращению с животными без владельцев</c:v>
                </c:pt>
                <c:pt idx="8">
                  <c:v>Проведение респ. конкурсов (75-я годовщина Победы  в ВОВ 41-45г.г.)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30</c:v>
                </c:pt>
                <c:pt idx="1">
                  <c:v>22.9</c:v>
                </c:pt>
                <c:pt idx="2">
                  <c:v>3.2</c:v>
                </c:pt>
                <c:pt idx="3">
                  <c:v>1.5</c:v>
                </c:pt>
                <c:pt idx="4">
                  <c:v>1</c:v>
                </c:pt>
                <c:pt idx="5">
                  <c:v>0.4</c:v>
                </c:pt>
                <c:pt idx="7">
                  <c:v>0.30000000000000016</c:v>
                </c:pt>
                <c:pt idx="8">
                  <c:v>0.1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6"/>
        <c:delete val="1"/>
      </c:legendEntry>
      <c:layout>
        <c:manualLayout>
          <c:xMode val="edge"/>
          <c:yMode val="edge"/>
          <c:x val="0.64699465845458926"/>
          <c:y val="8.4181236810877483E-3"/>
          <c:w val="0.35300534154542118"/>
          <c:h val="0.9831637526378245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3.8511907881151212E-2"/>
          <c:y val="2.8196678038498776E-2"/>
          <c:w val="0.94477405905497758"/>
          <c:h val="0.525330256406154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Выплаты приемной семье на содержание подопечных детей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"/>
                    <a:satMod val="300000"/>
                  </a:schemeClr>
                </a:gs>
                <a:gs pos="34000">
                  <a:schemeClr val="accent2">
                    <a:tint val="13500"/>
                    <a:satMod val="250000"/>
                  </a:schemeClr>
                </a:gs>
                <a:gs pos="100000">
                  <a:schemeClr val="accent2">
                    <a:tint val="60000"/>
                    <a:satMod val="200000"/>
                  </a:schemeClr>
                </a:gs>
              </a:gsLst>
              <a:path path="circle">
                <a:fillToRect l="50000" t="155000" r="50000" b="-55000"/>
              </a:path>
            </a:gradFill>
            <a:ln w="9525" cap="flat" cmpd="sng" algn="ctr">
              <a:solidFill>
                <a:schemeClr val="accent2">
                  <a:satMod val="120000"/>
                </a:schemeClr>
              </a:solidFill>
              <a:prstDash val="solid"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</a:effectLst>
          </c:spPr>
          <c:dLbls>
            <c:dLbl>
              <c:idx val="0"/>
              <c:layout>
                <c:manualLayout>
                  <c:x val="1.2155660410090818E-2"/>
                  <c:y val="-1.269832382125559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6.6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Выплаты семьям опекунов на содержание подопечных детей </c:v>
                </c:pt>
              </c:strCache>
            </c:strRef>
          </c:tx>
          <c:dLbls>
            <c:dLbl>
              <c:idx val="0"/>
              <c:layout>
                <c:manualLayout>
                  <c:x val="1.8233490615136329E-2"/>
                  <c:y val="-2.539664764251119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Вознаграждения приемным родителям </c:v>
                </c:pt>
              </c:strCache>
            </c:strRef>
          </c:tx>
          <c:dLbls>
            <c:dLbl>
              <c:idx val="0"/>
              <c:layout>
                <c:manualLayout>
                  <c:x val="1.2155660410090818E-2"/>
                  <c:y val="-2.2856982878260254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Выплата муниципальной пенсии за выслугу лет </c:v>
                </c:pt>
              </c:strCache>
            </c:strRef>
          </c:tx>
          <c:dLbls>
            <c:dLbl>
              <c:idx val="0"/>
              <c:layout>
                <c:manualLayout>
                  <c:x val="1.3675117961352181E-2"/>
                  <c:y val="-2.2856982878260254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cat>
          <c:val>
            <c:numRef>
              <c:f>Лист1!$B$5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Приобретение жилья молодым семьям </c:v>
                </c:pt>
              </c:strCache>
            </c:strRef>
          </c:tx>
          <c:dLbls>
            <c:dLbl>
              <c:idx val="0"/>
              <c:layout>
                <c:manualLayout>
                  <c:x val="1.2155660410090818E-2"/>
                  <c:y val="-2.7936312406762587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cat>
          <c:val>
            <c:numRef>
              <c:f>Лист1!$B$6</c:f>
              <c:numCache>
                <c:formatCode>General</c:formatCode>
                <c:ptCount val="1"/>
                <c:pt idx="0">
                  <c:v>6.5</c:v>
                </c:pt>
              </c:numCache>
            </c:numRef>
          </c:val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Приобретение жилья детям-сиротам</c:v>
                </c:pt>
              </c:strCache>
            </c:strRef>
          </c:tx>
          <c:dLbls>
            <c:dLbl>
              <c:idx val="0"/>
              <c:layout>
                <c:manualLayout>
                  <c:x val="7.5972877563067684E-3"/>
                  <c:y val="-3.0475977171013819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cat>
          <c:val>
            <c:numRef>
              <c:f>Лист1!$B$7</c:f>
              <c:numCache>
                <c:formatCode>General</c:formatCode>
                <c:ptCount val="1"/>
                <c:pt idx="0">
                  <c:v>3.4</c:v>
                </c:pt>
              </c:numCache>
            </c:numRef>
          </c:val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Улучшение жилья в сельской местности</c:v>
                </c:pt>
              </c:strCache>
            </c:strRef>
          </c:tx>
          <c:dLbls>
            <c:dLbl>
              <c:idx val="0"/>
              <c:layout>
                <c:manualLayout>
                  <c:x val="1.0636202858829406E-2"/>
                  <c:y val="-1.5237988585506712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cat>
          <c:val>
            <c:numRef>
              <c:f>Лист1!$B$8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Оплата жилищно-коммунальных услуг детям-сиротам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3.555530669951569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cat>
          <c:val>
            <c:numRef>
              <c:f>Лист1!$B$9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</c:ser>
        <c:ser>
          <c:idx val="8"/>
          <c:order val="8"/>
          <c:tx>
            <c:strRef>
              <c:f>Лист1!$A$10</c:f>
              <c:strCache>
                <c:ptCount val="1"/>
                <c:pt idx="0">
                  <c:v>Выплата единовременного пособия при всех формах устройства детей</c:v>
                </c:pt>
              </c:strCache>
            </c:strRef>
          </c:tx>
          <c:dLbls>
            <c:showVal val="1"/>
          </c:dLbls>
          <c:cat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cat>
          <c:val>
            <c:numRef>
              <c:f>Лист1!$B$10</c:f>
              <c:numCache>
                <c:formatCode>General</c:formatCode>
                <c:ptCount val="1"/>
                <c:pt idx="0">
                  <c:v>3.0000000000000002E-2</c:v>
                </c:pt>
              </c:numCache>
            </c:numRef>
          </c:val>
        </c:ser>
        <c:dLbls>
          <c:showVal val="1"/>
        </c:dLbls>
        <c:gapWidth val="75"/>
        <c:shape val="cylinder"/>
        <c:axId val="107578496"/>
        <c:axId val="107580032"/>
        <c:axId val="0"/>
      </c:bar3DChart>
      <c:catAx>
        <c:axId val="1075784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07580032"/>
        <c:crosses val="autoZero"/>
        <c:auto val="1"/>
        <c:lblAlgn val="ctr"/>
        <c:lblOffset val="100"/>
      </c:catAx>
      <c:valAx>
        <c:axId val="107580032"/>
        <c:scaling>
          <c:orientation val="minMax"/>
        </c:scaling>
        <c:axPos val="l"/>
        <c:numFmt formatCode="General" sourceLinked="1"/>
        <c:majorTickMark val="none"/>
        <c:tickLblPos val="nextTo"/>
        <c:crossAx val="1075784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7647720320990354E-2"/>
          <c:y val="0.54128017088416458"/>
          <c:w val="0.62656233131814743"/>
          <c:h val="0.45871982911583487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3840712397908898"/>
          <c:y val="5.695795757850877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5.5653729605986704E-2"/>
          <c:y val="0.15946395171618968"/>
          <c:w val="0.62543713287718283"/>
          <c:h val="0.825609202502802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доходов, %</c:v>
                </c:pt>
              </c:strCache>
            </c:strRef>
          </c:tx>
          <c:explosion val="16"/>
          <c:dPt>
            <c:idx val="0"/>
            <c:spPr>
              <a:solidFill>
                <a:srgbClr val="66FFFF"/>
              </a:solidFill>
            </c:spPr>
          </c:dPt>
          <c:dPt>
            <c:idx val="1"/>
            <c:spPr>
              <a:solidFill>
                <a:srgbClr val="FF33CC"/>
              </a:solidFill>
            </c:spPr>
          </c:dPt>
          <c:dPt>
            <c:idx val="2"/>
            <c:spPr>
              <a:solidFill>
                <a:srgbClr val="00FF99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8,3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1,</a:t>
                    </a:r>
                    <a:r>
                      <a:rPr lang="ru-RU" smtClean="0"/>
                      <a:t>2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ru-RU" smtClean="0"/>
                      <a:t>0,5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0.27400000000000002</c:v>
                </c:pt>
                <c:pt idx="1">
                  <c:v>1.4999999999999998E-2</c:v>
                </c:pt>
                <c:pt idx="2">
                  <c:v>0.71100000000000063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40"/>
      <c:rotY val="210"/>
      <c:depthPercent val="170"/>
      <c:perspective val="30"/>
    </c:view3D>
    <c:plotArea>
      <c:layout>
        <c:manualLayout>
          <c:layoutTarget val="inner"/>
          <c:xMode val="edge"/>
          <c:yMode val="edge"/>
          <c:x val="6.966835216461105E-2"/>
          <c:y val="2.3753787576962952E-2"/>
          <c:w val="0.84345911500972193"/>
          <c:h val="0.82485799054012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обших доходах, %</c:v>
                </c:pt>
              </c:strCache>
            </c:strRef>
          </c:tx>
          <c:explosion val="31"/>
          <c:dPt>
            <c:idx val="0"/>
            <c:spPr>
              <a:solidFill>
                <a:srgbClr val="FFFF00"/>
              </a:solidFill>
              <a:ln w="9525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contrasting" dir="t">
                  <a:rot lat="0" lon="0" rev="3600000"/>
                </a:lightRig>
              </a:scene3d>
              <a:sp3d prstMaterial="plastic">
                <a:bevelT w="127000" h="38200" prst="convex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2"/>
            <c:spPr>
              <a:solidFill>
                <a:srgbClr val="32EE7A"/>
              </a:solidFill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tint val="60000"/>
                      <a:satMod val="160000"/>
                    </a:schemeClr>
                  </a:gs>
                  <a:gs pos="46000">
                    <a:schemeClr val="accent4">
                      <a:tint val="86000"/>
                      <a:satMod val="160000"/>
                    </a:schemeClr>
                  </a:gs>
                  <a:gs pos="100000">
                    <a:schemeClr val="accent4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chemeClr val="accent4"/>
                </a:contourClr>
              </a:sp3d>
            </c:spPr>
          </c:dPt>
          <c:dPt>
            <c:idx val="4"/>
            <c:spPr>
              <a:solidFill>
                <a:srgbClr val="FF0000"/>
              </a:solidFill>
              <a:ln w="9525" cap="flat" cmpd="sng" algn="ctr">
                <a:solidFill>
                  <a:schemeClr val="accent2">
                    <a:satMod val="120000"/>
                  </a:schemeClr>
                </a:solidFill>
                <a:prstDash val="solid"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5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spPr>
              <a:solidFill>
                <a:srgbClr val="66FFFF"/>
              </a:solidFill>
            </c:spPr>
          </c:dPt>
          <c:dLbls>
            <c:dLbl>
              <c:idx val="0"/>
              <c:layout>
                <c:manualLayout>
                  <c:x val="0.31827734222953535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физичеcких лиц; </a:t>
                    </a:r>
                    <a:r>
                      <a:rPr lang="ru-RU" dirty="0" smtClean="0"/>
                      <a:t>86,7%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</c:dLbl>
            <c:dLbl>
              <c:idx val="1"/>
              <c:layout>
                <c:manualLayout>
                  <c:x val="0.16774076144529657"/>
                  <c:y val="-0.3988576072061069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Единый налог на вмененный доход; </a:t>
                    </a:r>
                    <a:r>
                      <a:rPr lang="ru-RU" dirty="0" smtClean="0"/>
                      <a:t>3,8%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</c:dLbl>
            <c:dLbl>
              <c:idx val="2"/>
              <c:layout>
                <c:manualLayout>
                  <c:x val="0.3698898842127063"/>
                  <c:y val="-9.116745307568120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Акцизы на нефтепродукты; </a:t>
                    </a:r>
                    <a:r>
                      <a:rPr lang="ru-RU" dirty="0" smtClean="0"/>
                      <a:t>3,8%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</c:dLbl>
            <c:dLbl>
              <c:idx val="3"/>
              <c:layout>
                <c:manualLayout>
                  <c:x val="0.1591386711147677"/>
                  <c:y val="5.697965817230074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Государственная пошлина; </a:t>
                    </a:r>
                    <a:r>
                      <a:rPr lang="ru-RU" dirty="0" smtClean="0"/>
                      <a:t>1,2%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</c:dLbl>
            <c:dLbl>
              <c:idx val="4"/>
              <c:layout>
                <c:manualLayout>
                  <c:x val="-0.10035772052282645"/>
                  <c:y val="5.697965817230074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Иные налоговые доходы; </a:t>
                    </a:r>
                    <a:r>
                      <a:rPr lang="ru-RU" dirty="0" smtClean="0"/>
                      <a:t>0,3%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</c:dLbl>
            <c:dLbl>
              <c:idx val="5"/>
              <c:layout>
                <c:manualLayout>
                  <c:x val="-0.14480185389722242"/>
                  <c:y val="-0.1641015949997156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использования и продажи имущества; </a:t>
                    </a:r>
                    <a:r>
                      <a:rPr lang="ru-RU" dirty="0" smtClean="0"/>
                      <a:t>3,5%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</c:dLbl>
            <c:dLbl>
              <c:idx val="6"/>
              <c:layout>
                <c:manualLayout>
                  <c:x val="-7.8852607584831522E-2"/>
                  <c:y val="-0.4398829610901657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Иные неналоговые доходы; </a:t>
                    </a:r>
                    <a:r>
                      <a:rPr lang="ru-RU" dirty="0" smtClean="0"/>
                      <a:t>0,7%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</c:dLbl>
            <c:dLblPos val="outEnd"/>
            <c:showVal val="1"/>
            <c:showCatName val="1"/>
          </c:dLbls>
          <c:cat>
            <c:strRef>
              <c:f>Лист1!$A$2:$A$8</c:f>
              <c:strCache>
                <c:ptCount val="7"/>
                <c:pt idx="0">
                  <c:v>Налог на доходы физичеcких лиц</c:v>
                </c:pt>
                <c:pt idx="1">
                  <c:v>Единый налог на вмененный доход</c:v>
                </c:pt>
                <c:pt idx="2">
                  <c:v>Акцизы на нефтепродукты</c:v>
                </c:pt>
                <c:pt idx="3">
                  <c:v>Государственная пошлина</c:v>
                </c:pt>
                <c:pt idx="4">
                  <c:v>Иные налоговые доходы</c:v>
                </c:pt>
                <c:pt idx="5">
                  <c:v>Доходы от использования и продажи имущества</c:v>
                </c:pt>
                <c:pt idx="6">
                  <c:v>Иные 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0.85300000000000065</c:v>
                </c:pt>
                <c:pt idx="1">
                  <c:v>4.2000000000000023E-2</c:v>
                </c:pt>
                <c:pt idx="2">
                  <c:v>4.3999999999999997E-2</c:v>
                </c:pt>
                <c:pt idx="3">
                  <c:v>1.0999999999999998E-2</c:v>
                </c:pt>
                <c:pt idx="4">
                  <c:v>9.0000000000000028E-3</c:v>
                </c:pt>
                <c:pt idx="5">
                  <c:v>2.9000000000000001E-2</c:v>
                </c:pt>
                <c:pt idx="6">
                  <c:v>1.2E-2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0155234918826782"/>
          <c:y val="2.6044215496887856E-2"/>
          <c:w val="0.85709997755706813"/>
          <c:h val="0.7180953180846899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на 2020 год</c:v>
                </c:pt>
              </c:strCache>
            </c:strRef>
          </c:tx>
          <c:spPr>
            <a:gradFill flip="none" rotWithShape="1">
              <a:gsLst>
                <a:gs pos="0">
                  <a:srgbClr val="66FFFF">
                    <a:shade val="30000"/>
                    <a:satMod val="115000"/>
                  </a:srgbClr>
                </a:gs>
                <a:gs pos="50000">
                  <a:srgbClr val="66FFFF">
                    <a:shade val="67500"/>
                    <a:satMod val="115000"/>
                  </a:srgbClr>
                </a:gs>
                <a:gs pos="100000">
                  <a:srgbClr val="66FFFF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c:spPr>
          <c:dLbls>
            <c:dLbl>
              <c:idx val="0"/>
              <c:layout>
                <c:manualLayout>
                  <c:x val="-1.0711225462501245E-2"/>
                  <c:y val="0.1820297320753671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135,2</a:t>
                    </a:r>
                    <a:endParaRPr lang="ru-RU" dirty="0" smtClean="0"/>
                  </a:p>
                  <a:p>
                    <a:r>
                      <a:rPr lang="ru-RU" dirty="0" smtClean="0"/>
                      <a:t>млн. рублей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5432098765432401E-2"/>
                  <c:y val="-3.6478424591628346E-2"/>
                </c:manualLayout>
              </c:layout>
              <c:showVal val="1"/>
            </c:dLbl>
            <c:dLbl>
              <c:idx val="2"/>
              <c:layout>
                <c:manualLayout>
                  <c:x val="2.6234567901234612E-2"/>
                  <c:y val="-3.0866359269839376E-2"/>
                </c:manualLayout>
              </c:layout>
              <c:showVal val="1"/>
            </c:dLbl>
            <c:dLbl>
              <c:idx val="3"/>
              <c:layout>
                <c:manualLayout>
                  <c:x val="2.0061728395061731E-2"/>
                  <c:y val="-2.5254293948050392E-2"/>
                </c:manualLayout>
              </c:layout>
              <c:showVal val="1"/>
            </c:dLbl>
            <c:spPr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2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135.19999999999999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за 2020 год</c:v>
                </c:pt>
              </c:strCache>
            </c:strRef>
          </c:tx>
          <c:spPr>
            <a:gradFill flip="none" rotWithShape="1">
              <a:gsLst>
                <a:gs pos="0">
                  <a:srgbClr val="FF66FF">
                    <a:shade val="30000"/>
                    <a:satMod val="115000"/>
                  </a:srgbClr>
                </a:gs>
                <a:gs pos="50000">
                  <a:srgbClr val="FF66FF">
                    <a:shade val="67500"/>
                    <a:satMod val="115000"/>
                  </a:srgbClr>
                </a:gs>
                <a:gs pos="100000">
                  <a:srgbClr val="FF66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c:spPr>
          <c:dLbls>
            <c:dLbl>
              <c:idx val="0"/>
              <c:layout>
                <c:manualLayout>
                  <c:x val="2.3314955212797157E-2"/>
                  <c:y val="0.2512575006765756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144,9</a:t>
                    </a:r>
                    <a:r>
                      <a:rPr lang="ru-RU" dirty="0" smtClean="0"/>
                      <a:t> млн. рублей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144.9</c:v>
                </c:pt>
              </c:numCache>
            </c:numRef>
          </c:val>
        </c:ser>
        <c:gapWidth val="19"/>
        <c:gapDepth val="73"/>
        <c:shape val="box"/>
        <c:axId val="103472512"/>
        <c:axId val="104019840"/>
        <c:axId val="0"/>
      </c:bar3DChart>
      <c:catAx>
        <c:axId val="10347251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4019840"/>
        <c:crosses val="autoZero"/>
        <c:auto val="1"/>
        <c:lblAlgn val="ctr"/>
        <c:lblOffset val="100"/>
      </c:catAx>
      <c:valAx>
        <c:axId val="104019840"/>
        <c:scaling>
          <c:orientation val="minMax"/>
        </c:scaling>
        <c:axPos val="l"/>
        <c:majorGridlines/>
        <c:numFmt formatCode="0.0" sourceLinked="1"/>
        <c:tickLblPos val="nextTo"/>
        <c:crossAx val="1034725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7446718366508969"/>
          <c:w val="0.70085168429898737"/>
          <c:h val="7.7881988871760552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8.5523317479470048E-2"/>
          <c:y val="3.6438446535313918E-2"/>
          <c:w val="0.90719075901653112"/>
          <c:h val="0.896793777067583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на 2020 год</c:v>
                </c:pt>
              </c:strCache>
            </c:strRef>
          </c:tx>
          <c:dLbls>
            <c:dLbl>
              <c:idx val="0"/>
              <c:layout>
                <c:manualLayout>
                  <c:x val="-5.8287388031992892E-3"/>
                  <c:y val="0.10940094369081743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/>
                      <a:t>3,3</a:t>
                    </a:r>
                    <a:r>
                      <a:rPr lang="ru-RU" dirty="0" smtClean="0"/>
                      <a:t> млн. 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Доходы от продажи земельных участков, находящихся в муниципальной собственности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за 2020 год</c:v>
                </c:pt>
              </c:strCache>
            </c:strRef>
          </c:tx>
          <c:dLbls>
            <c:dLbl>
              <c:idx val="0"/>
              <c:layout>
                <c:manualLayout>
                  <c:x val="5.8287388031992892E-3"/>
                  <c:y val="0.19601002411271456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/>
                      <a:t>3,4</a:t>
                    </a:r>
                    <a:r>
                      <a:rPr lang="ru-RU" dirty="0" smtClean="0"/>
                      <a:t> млн. руб.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Доходы от продажи земельных участков, находящихся в муниципальной собственности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1.5</c:v>
                </c:pt>
              </c:numCache>
            </c:numRef>
          </c:val>
        </c:ser>
        <c:dLbls>
          <c:showVal val="1"/>
        </c:dLbls>
        <c:gapWidth val="110"/>
        <c:gapDepth val="170"/>
        <c:shape val="box"/>
        <c:axId val="104931328"/>
        <c:axId val="104932864"/>
        <c:axId val="0"/>
      </c:bar3DChart>
      <c:catAx>
        <c:axId val="104931328"/>
        <c:scaling>
          <c:orientation val="minMax"/>
        </c:scaling>
        <c:delete val="1"/>
        <c:axPos val="b"/>
        <c:majorTickMark val="none"/>
        <c:tickLblPos val="none"/>
        <c:crossAx val="104932864"/>
        <c:crosses val="autoZero"/>
        <c:auto val="1"/>
        <c:lblAlgn val="ctr"/>
        <c:lblOffset val="100"/>
      </c:catAx>
      <c:valAx>
        <c:axId val="104932864"/>
        <c:scaling>
          <c:orientation val="minMax"/>
        </c:scaling>
        <c:axPos val="l"/>
        <c:numFmt formatCode="0.0" sourceLinked="1"/>
        <c:majorTickMark val="none"/>
        <c:tickLblPos val="nextTo"/>
        <c:crossAx val="10493132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b"/>
      <c:layout>
        <c:manualLayout>
          <c:xMode val="edge"/>
          <c:yMode val="edge"/>
          <c:x val="0.15724537475807382"/>
          <c:y val="0.89115700830054534"/>
          <c:w val="0.5223045639942735"/>
          <c:h val="6.3259265161613967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734689413823561"/>
          <c:y val="1.299382504497942E-2"/>
          <c:w val="0.61849032759793909"/>
          <c:h val="0.82974164835196462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60000"/>
                    <a:satMod val="160000"/>
                  </a:schemeClr>
                </a:gs>
                <a:gs pos="46000">
                  <a:schemeClr val="accent3">
                    <a:tint val="86000"/>
                    <a:satMod val="160000"/>
                  </a:schemeClr>
                </a:gs>
                <a:gs pos="100000">
                  <a:schemeClr val="accent3">
                    <a:shade val="40000"/>
                    <a:satMod val="160000"/>
                  </a:schemeClr>
                </a:gs>
              </a:gsLst>
              <a:path path="circle">
                <a:fillToRect l="50000" t="155000" r="50000" b="-55000"/>
              </a:path>
            </a:gradFill>
            <a:ln w="9525" cap="flat" cmpd="sng" algn="ctr">
              <a:solidFill>
                <a:schemeClr val="accent3">
                  <a:satMod val="12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c:spPr>
          <c:dLbls>
            <c:dLbl>
              <c:idx val="0"/>
              <c:layout>
                <c:manualLayout>
                  <c:x val="1.3888888888889025E-2"/>
                  <c:y val="-7.017494743325460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0.12808641975308638"/>
                  <c:y val="-1.169582457220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274,1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0.10185185185185186"/>
                  <c:y val="-1.87133193155345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76,3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9.7222222222222224E-2"/>
                  <c:y val="-1.87133193155345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45,4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Иные МБТ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6.8</c:v>
                </c:pt>
                <c:pt idx="1">
                  <c:v>230.4</c:v>
                </c:pt>
                <c:pt idx="2">
                  <c:v>46.7</c:v>
                </c:pt>
                <c:pt idx="3">
                  <c:v>56.7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60000"/>
                    <a:satMod val="160000"/>
                  </a:schemeClr>
                </a:gs>
                <a:gs pos="46000">
                  <a:schemeClr val="accent6">
                    <a:tint val="86000"/>
                    <a:satMod val="160000"/>
                  </a:schemeClr>
                </a:gs>
                <a:gs pos="100000">
                  <a:schemeClr val="accent6">
                    <a:shade val="40000"/>
                    <a:satMod val="160000"/>
                  </a:schemeClr>
                </a:gs>
              </a:gsLst>
              <a:path path="circle">
                <a:fillToRect l="50000" t="155000" r="50000" b="-55000"/>
              </a:path>
            </a:gradFill>
            <a:ln w="9525" cap="flat" cmpd="sng" algn="ctr">
              <a:solidFill>
                <a:schemeClr val="accent6">
                  <a:satMod val="12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c:spPr>
          <c:dLbls>
            <c:dLbl>
              <c:idx val="0"/>
              <c:layout>
                <c:manualLayout>
                  <c:x val="2.3148148148148109E-2"/>
                  <c:y val="-9.356659657767515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0.12808641975308638"/>
                  <c:y val="-1.403498948665091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269,9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8.0246913580247006E-2"/>
                  <c:y val="-1.169582457220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74,6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9.7222222222222224E-2"/>
                  <c:y val="-9.35665965776744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45,4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Иные МБТ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6.3</c:v>
                </c:pt>
                <c:pt idx="1">
                  <c:v>230.2</c:v>
                </c:pt>
                <c:pt idx="2">
                  <c:v>37.1</c:v>
                </c:pt>
                <c:pt idx="3">
                  <c:v>56.7</c:v>
                </c:pt>
              </c:numCache>
            </c:numRef>
          </c:val>
        </c:ser>
        <c:dLbls>
          <c:showVal val="1"/>
        </c:dLbls>
        <c:gapWidth val="50"/>
        <c:shape val="cylinder"/>
        <c:axId val="105081856"/>
        <c:axId val="104338176"/>
        <c:axId val="0"/>
      </c:bar3DChart>
      <c:catAx>
        <c:axId val="105081856"/>
        <c:scaling>
          <c:orientation val="minMax"/>
        </c:scaling>
        <c:axPos val="l"/>
        <c:tickLblPos val="nextTo"/>
        <c:crossAx val="104338176"/>
        <c:crosses val="autoZero"/>
        <c:auto val="1"/>
        <c:lblAlgn val="ctr"/>
        <c:lblOffset val="100"/>
      </c:catAx>
      <c:valAx>
        <c:axId val="104338176"/>
        <c:scaling>
          <c:orientation val="minMax"/>
        </c:scaling>
        <c:delete val="1"/>
        <c:axPos val="b"/>
        <c:numFmt formatCode="General" sourceLinked="1"/>
        <c:tickLblPos val="none"/>
        <c:crossAx val="105081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6467629046369213E-2"/>
          <c:y val="0.81799584033856898"/>
          <c:w val="0.75459560610481191"/>
          <c:h val="6.7933769584520104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2.1604938271604947E-2"/>
                  <c:y val="-0.11785337175756851"/>
                </c:manualLayout>
              </c:layout>
              <c:showVal val="1"/>
            </c:dLbl>
            <c:dLbl>
              <c:idx val="1"/>
              <c:layout>
                <c:manualLayout>
                  <c:x val="3.3950617283950615E-2"/>
                  <c:y val="-2.8060326608944881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Иные МБТ</c:v>
                </c:pt>
                <c:pt idx="1">
                  <c:v>Дотации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8.7000000000000011</c:v>
                </c:pt>
                <c:pt idx="1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5432098765432102E-3"/>
                  <c:y val="-0.13749560038382991"/>
                </c:manualLayout>
              </c:layout>
              <c:showVal val="1"/>
            </c:dLbl>
            <c:dLbl>
              <c:idx val="1"/>
              <c:layout>
                <c:manualLayout>
                  <c:x val="2.6234567901234573E-2"/>
                  <c:y val="-6.4538751200573216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Иные МБТ</c:v>
                </c:pt>
                <c:pt idx="1">
                  <c:v>Дотации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7.8</c:v>
                </c:pt>
                <c:pt idx="1">
                  <c:v>3.5</c:v>
                </c:pt>
              </c:numCache>
            </c:numRef>
          </c:val>
        </c:ser>
        <c:shape val="cylinder"/>
        <c:axId val="106151296"/>
        <c:axId val="106157184"/>
        <c:axId val="0"/>
      </c:bar3DChart>
      <c:catAx>
        <c:axId val="106151296"/>
        <c:scaling>
          <c:orientation val="minMax"/>
        </c:scaling>
        <c:axPos val="l"/>
        <c:tickLblPos val="nextTo"/>
        <c:crossAx val="106157184"/>
        <c:crosses val="autoZero"/>
        <c:auto val="1"/>
        <c:lblAlgn val="ctr"/>
        <c:lblOffset val="100"/>
      </c:catAx>
      <c:valAx>
        <c:axId val="106157184"/>
        <c:scaling>
          <c:orientation val="minMax"/>
        </c:scaling>
        <c:axPos val="b"/>
        <c:majorGridlines/>
        <c:numFmt formatCode="General" sourceLinked="1"/>
        <c:tickLblPos val="nextTo"/>
        <c:crossAx val="1061512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-0.10339506172839506"/>
                  <c:y val="8.4180979826834704E-3"/>
                </c:manualLayout>
              </c:layout>
              <c:showVal val="1"/>
            </c:dLbl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1"/>
                <c:pt idx="0">
                  <c:v>Бюджет района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1"/>
                <c:pt idx="0">
                  <c:v>414.3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dLbls>
            <c:dLbl>
              <c:idx val="0"/>
              <c:layout>
                <c:manualLayout>
                  <c:x val="0.14197530864197541"/>
                  <c:y val="-7.29568491832566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410,2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1"/>
                <c:pt idx="0">
                  <c:v>Бюджет района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1"/>
                <c:pt idx="0">
                  <c:v>410.2</c:v>
                </c:pt>
              </c:numCache>
            </c:numRef>
          </c:val>
        </c:ser>
        <c:shape val="box"/>
        <c:axId val="106204544"/>
        <c:axId val="106214528"/>
        <c:axId val="0"/>
      </c:bar3DChart>
      <c:catAx>
        <c:axId val="106204544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06214528"/>
        <c:crosses val="autoZero"/>
        <c:auto val="1"/>
        <c:lblAlgn val="ctr"/>
        <c:lblOffset val="100"/>
      </c:catAx>
      <c:valAx>
        <c:axId val="106214528"/>
        <c:scaling>
          <c:orientation val="minMax"/>
          <c:max val="339.8"/>
          <c:min val="339.5"/>
        </c:scaling>
        <c:axPos val="l"/>
        <c:majorGridlines/>
        <c:numFmt formatCode="General" sourceLinked="1"/>
        <c:tickLblPos val="nextTo"/>
        <c:crossAx val="106204544"/>
        <c:crosses val="autoZero"/>
        <c:crossBetween val="between"/>
        <c:majorUnit val="0.1"/>
        <c:minorUnit val="0.1"/>
      </c:valAx>
    </c:plotArea>
    <c:legend>
      <c:legendPos val="r"/>
      <c:layout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</c:chart>
  <c:spPr>
    <a:gradFill rotWithShape="1">
      <a:gsLst>
        <a:gs pos="0">
          <a:schemeClr val="accent5">
            <a:tint val="10000"/>
            <a:satMod val="300000"/>
          </a:schemeClr>
        </a:gs>
        <a:gs pos="34000">
          <a:schemeClr val="accent5">
            <a:tint val="13500"/>
            <a:satMod val="250000"/>
          </a:schemeClr>
        </a:gs>
        <a:gs pos="100000">
          <a:schemeClr val="accent5">
            <a:tint val="60000"/>
            <a:satMod val="200000"/>
          </a:schemeClr>
        </a:gs>
      </a:gsLst>
      <a:path path="circle">
        <a:fillToRect l="50000" t="155000" r="50000" b="-55000"/>
      </a:path>
    </a:gradFill>
    <a:ln w="9525" cap="flat" cmpd="sng" algn="ctr">
      <a:solidFill>
        <a:schemeClr val="accent5">
          <a:satMod val="120000"/>
        </a:schemeClr>
      </a:solidFill>
      <a:prstDash val="solid"/>
    </a:ln>
    <a:effectLst>
      <a:outerShdw blurRad="63500" dist="25400" dir="14700000" algn="t" rotWithShape="0">
        <a:srgbClr val="000000">
          <a:alpha val="5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расходы</c:v>
                </c:pt>
              </c:strCache>
            </c:strRef>
          </c:tx>
          <c:dLbls>
            <c:dLbl>
              <c:idx val="0"/>
              <c:layout>
                <c:manualLayout>
                  <c:x val="-7.7683863377093015E-2"/>
                  <c:y val="-5.079529502105743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564,0</a:t>
                    </a:r>
                    <a:endParaRPr lang="en-US" dirty="0"/>
                  </a:p>
                </c:rich>
              </c:tx>
              <c:showVal val="1"/>
            </c:dLbl>
            <c:spPr>
              <a:effectLst>
                <a:outerShdw blurRad="50800" dist="50800" dir="5400000" algn="ctr" rotWithShape="0">
                  <a:schemeClr val="accent5">
                    <a:lumMod val="60000"/>
                    <a:lumOff val="40000"/>
                  </a:schemeClr>
                </a:outerShdw>
              </a:effectLst>
            </c:spPr>
            <c:txPr>
              <a:bodyPr/>
              <a:lstStyle/>
              <a:p>
                <a:pPr>
                  <a:defRPr sz="2400" u="sng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Бюджет района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по оплате труда с начислениями</c:v>
                </c:pt>
              </c:strCache>
            </c:strRef>
          </c:tx>
          <c:dLbls>
            <c:dLbl>
              <c:idx val="0"/>
              <c:layout>
                <c:manualLayout>
                  <c:x val="0.10009267012048698"/>
                  <c:y val="-2.53966476425111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311,8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 u="sng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Бюджет района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311.8</c:v>
                </c:pt>
              </c:numCache>
            </c:numRef>
          </c:val>
        </c:ser>
        <c:shape val="cylinder"/>
        <c:axId val="106227584"/>
        <c:axId val="106229120"/>
        <c:axId val="105846528"/>
      </c:bar3DChart>
      <c:catAx>
        <c:axId val="10622758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6229120"/>
        <c:crosses val="autoZero"/>
        <c:auto val="1"/>
        <c:lblAlgn val="ctr"/>
        <c:lblOffset val="100"/>
      </c:catAx>
      <c:valAx>
        <c:axId val="106229120"/>
        <c:scaling>
          <c:orientation val="minMax"/>
        </c:scaling>
        <c:delete val="1"/>
        <c:axPos val="l"/>
        <c:numFmt formatCode="General" sourceLinked="1"/>
        <c:tickLblPos val="none"/>
        <c:crossAx val="106227584"/>
        <c:crosses val="autoZero"/>
        <c:crossBetween val="between"/>
      </c:valAx>
      <c:serAx>
        <c:axId val="105846528"/>
        <c:scaling>
          <c:orientation val="minMax"/>
        </c:scaling>
        <c:delete val="1"/>
        <c:axPos val="b"/>
        <c:tickLblPos val="none"/>
        <c:crossAx val="106229120"/>
        <c:crosses val="autoZero"/>
      </c:serAx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ru-RU"/>
          </a:p>
        </c:txPr>
      </c:legendEntry>
      <c:layout/>
    </c:legend>
    <c:plotVisOnly val="1"/>
  </c:chart>
  <c:spPr>
    <a:gradFill rotWithShape="1">
      <a:gsLst>
        <a:gs pos="0">
          <a:schemeClr val="accent1">
            <a:tint val="10000"/>
            <a:satMod val="300000"/>
          </a:schemeClr>
        </a:gs>
        <a:gs pos="34000">
          <a:schemeClr val="accent1">
            <a:tint val="13500"/>
            <a:satMod val="250000"/>
          </a:schemeClr>
        </a:gs>
        <a:gs pos="100000">
          <a:schemeClr val="accent1">
            <a:tint val="60000"/>
            <a:satMod val="200000"/>
          </a:schemeClr>
        </a:gs>
      </a:gsLst>
      <a:path path="circle">
        <a:fillToRect l="50000" t="155000" r="50000" b="-55000"/>
      </a:path>
    </a:gradFill>
    <a:ln w="9525" cap="flat" cmpd="sng" algn="ctr">
      <a:solidFill>
        <a:schemeClr val="accent1">
          <a:satMod val="120000"/>
        </a:schemeClr>
      </a:solidFill>
      <a:prstDash val="solid"/>
    </a:ln>
    <a:effectLst>
      <a:outerShdw blurRad="63500" dist="25400" dir="14700000" algn="t" rotWithShape="0">
        <a:srgbClr val="000000">
          <a:alpha val="5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FFFE0F-88B4-42DB-8490-04BAE1A5DA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3DDC59-0D3E-4BE3-B777-093AFA205CFE}">
      <dgm:prSet/>
      <dgm:spPr>
        <a:solidFill>
          <a:schemeClr val="accent5">
            <a:lumMod val="20000"/>
            <a:lumOff val="80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</a:rPr>
            <a:t>Исполнение консолидированного бюджета </a:t>
          </a:r>
          <a:r>
            <a:rPr lang="ru-RU" b="1" dirty="0" err="1" smtClean="0">
              <a:solidFill>
                <a:schemeClr val="tx1"/>
              </a:solidFill>
            </a:rPr>
            <a:t>Сернурского</a:t>
          </a:r>
          <a:r>
            <a:rPr lang="ru-RU" b="1" dirty="0" smtClean="0">
              <a:solidFill>
                <a:schemeClr val="tx1"/>
              </a:solidFill>
            </a:rPr>
            <a:t> муниципального района за 2020 год, (тыс. руб.)</a:t>
          </a:r>
          <a:endParaRPr lang="ru-RU" b="1" dirty="0">
            <a:solidFill>
              <a:schemeClr val="tx1"/>
            </a:solidFill>
          </a:endParaRPr>
        </a:p>
      </dgm:t>
    </dgm:pt>
    <dgm:pt modelId="{CCEDE751-D7CE-4D4B-A30B-00F4C3B19B46}" type="parTrans" cxnId="{253BA603-2D57-4346-95B0-2C718CF550A5}">
      <dgm:prSet/>
      <dgm:spPr/>
      <dgm:t>
        <a:bodyPr/>
        <a:lstStyle/>
        <a:p>
          <a:endParaRPr lang="ru-RU"/>
        </a:p>
      </dgm:t>
    </dgm:pt>
    <dgm:pt modelId="{8EE4DFAF-A0C6-490F-9A0A-9CF16B0631BD}" type="sibTrans" cxnId="{253BA603-2D57-4346-95B0-2C718CF550A5}">
      <dgm:prSet/>
      <dgm:spPr/>
      <dgm:t>
        <a:bodyPr/>
        <a:lstStyle/>
        <a:p>
          <a:endParaRPr lang="ru-RU"/>
        </a:p>
      </dgm:t>
    </dgm:pt>
    <dgm:pt modelId="{F235560F-1C73-4D41-B4DC-4D14B9A4B22A}" type="pres">
      <dgm:prSet presAssocID="{16FFFE0F-88B4-42DB-8490-04BAE1A5DA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7EBF60-86B4-4A21-BB70-5458081FB762}" type="pres">
      <dgm:prSet presAssocID="{D43DDC59-0D3E-4BE3-B777-093AFA205CF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AA42EC-6C28-4312-B4C1-D990EBFC6CFB}" type="presOf" srcId="{16FFFE0F-88B4-42DB-8490-04BAE1A5DA6F}" destId="{F235560F-1C73-4D41-B4DC-4D14B9A4B22A}" srcOrd="0" destOrd="0" presId="urn:microsoft.com/office/officeart/2005/8/layout/vList2"/>
    <dgm:cxn modelId="{BF2E76AB-BB62-4EB1-85B5-F220192F407F}" type="presOf" srcId="{D43DDC59-0D3E-4BE3-B777-093AFA205CFE}" destId="{5B7EBF60-86B4-4A21-BB70-5458081FB762}" srcOrd="0" destOrd="0" presId="urn:microsoft.com/office/officeart/2005/8/layout/vList2"/>
    <dgm:cxn modelId="{253BA603-2D57-4346-95B0-2C718CF550A5}" srcId="{16FFFE0F-88B4-42DB-8490-04BAE1A5DA6F}" destId="{D43DDC59-0D3E-4BE3-B777-093AFA205CFE}" srcOrd="0" destOrd="0" parTransId="{CCEDE751-D7CE-4D4B-A30B-00F4C3B19B46}" sibTransId="{8EE4DFAF-A0C6-490F-9A0A-9CF16B0631BD}"/>
    <dgm:cxn modelId="{7DEB74BA-E073-4B3E-9AAA-D0BBA386D47C}" type="presParOf" srcId="{F235560F-1C73-4D41-B4DC-4D14B9A4B22A}" destId="{5B7EBF60-86B4-4A21-BB70-5458081FB762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FFFE0F-88B4-42DB-8490-04BAE1A5DA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3DDC59-0D3E-4BE3-B777-093AFA205CFE}">
      <dgm:prSet/>
      <dgm:spPr>
        <a:solidFill>
          <a:schemeClr val="accent5">
            <a:lumMod val="20000"/>
            <a:lumOff val="80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pPr algn="ctr" rtl="0"/>
          <a:r>
            <a:rPr lang="ru-RU" dirty="0" smtClean="0">
              <a:solidFill>
                <a:schemeClr val="tx1"/>
              </a:solidFill>
            </a:rPr>
            <a:t>Исполнение расходной части бюджета </a:t>
          </a:r>
          <a:r>
            <a:rPr lang="ru-RU" dirty="0" err="1" smtClean="0">
              <a:solidFill>
                <a:schemeClr val="tx1"/>
              </a:solidFill>
            </a:rPr>
            <a:t>Сернурского</a:t>
          </a:r>
          <a:r>
            <a:rPr lang="ru-RU" dirty="0" smtClean="0">
              <a:solidFill>
                <a:schemeClr val="tx1"/>
              </a:solidFill>
            </a:rPr>
            <a:t> муниципального района за 2020 год, (тыс. руб.)</a:t>
          </a:r>
          <a:endParaRPr lang="ru-RU" dirty="0">
            <a:solidFill>
              <a:schemeClr val="tx1"/>
            </a:solidFill>
          </a:endParaRPr>
        </a:p>
      </dgm:t>
    </dgm:pt>
    <dgm:pt modelId="{CCEDE751-D7CE-4D4B-A30B-00F4C3B19B46}" type="parTrans" cxnId="{253BA603-2D57-4346-95B0-2C718CF550A5}">
      <dgm:prSet/>
      <dgm:spPr/>
      <dgm:t>
        <a:bodyPr/>
        <a:lstStyle/>
        <a:p>
          <a:endParaRPr lang="ru-RU"/>
        </a:p>
      </dgm:t>
    </dgm:pt>
    <dgm:pt modelId="{8EE4DFAF-A0C6-490F-9A0A-9CF16B0631BD}" type="sibTrans" cxnId="{253BA603-2D57-4346-95B0-2C718CF550A5}">
      <dgm:prSet/>
      <dgm:spPr/>
      <dgm:t>
        <a:bodyPr/>
        <a:lstStyle/>
        <a:p>
          <a:endParaRPr lang="ru-RU"/>
        </a:p>
      </dgm:t>
    </dgm:pt>
    <dgm:pt modelId="{F235560F-1C73-4D41-B4DC-4D14B9A4B22A}" type="pres">
      <dgm:prSet presAssocID="{16FFFE0F-88B4-42DB-8490-04BAE1A5DA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7EBF60-86B4-4A21-BB70-5458081FB762}" type="pres">
      <dgm:prSet presAssocID="{D43DDC59-0D3E-4BE3-B777-093AFA205CF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A96A70-E9AD-4E4E-8F64-61DC8F9825A1}" type="presOf" srcId="{D43DDC59-0D3E-4BE3-B777-093AFA205CFE}" destId="{5B7EBF60-86B4-4A21-BB70-5458081FB762}" srcOrd="0" destOrd="0" presId="urn:microsoft.com/office/officeart/2005/8/layout/vList2"/>
    <dgm:cxn modelId="{9C74EDA4-061C-4846-AD18-69E556970905}" type="presOf" srcId="{16FFFE0F-88B4-42DB-8490-04BAE1A5DA6F}" destId="{F235560F-1C73-4D41-B4DC-4D14B9A4B22A}" srcOrd="0" destOrd="0" presId="urn:microsoft.com/office/officeart/2005/8/layout/vList2"/>
    <dgm:cxn modelId="{253BA603-2D57-4346-95B0-2C718CF550A5}" srcId="{16FFFE0F-88B4-42DB-8490-04BAE1A5DA6F}" destId="{D43DDC59-0D3E-4BE3-B777-093AFA205CFE}" srcOrd="0" destOrd="0" parTransId="{CCEDE751-D7CE-4D4B-A30B-00F4C3B19B46}" sibTransId="{8EE4DFAF-A0C6-490F-9A0A-9CF16B0631BD}"/>
    <dgm:cxn modelId="{F27E54B9-B896-4D99-B98A-56AB7435E5EC}" type="presParOf" srcId="{F235560F-1C73-4D41-B4DC-4D14B9A4B22A}" destId="{5B7EBF60-86B4-4A21-BB70-5458081FB76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22DAD9-6BB6-409D-9CC3-39883C5A347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1565A5-0869-4D26-A641-E50E8DFACCA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000" dirty="0" smtClean="0">
              <a:solidFill>
                <a:schemeClr val="bg2">
                  <a:lumMod val="10000"/>
                </a:schemeClr>
              </a:solidFill>
            </a:rPr>
            <a:t>Выделение финансовой помощи из республиканского бюджета                  52,1 млн. рублей</a:t>
          </a:r>
          <a:endParaRPr lang="ru-RU" sz="2000" dirty="0">
            <a:solidFill>
              <a:schemeClr val="bg2">
                <a:lumMod val="10000"/>
              </a:schemeClr>
            </a:solidFill>
          </a:endParaRPr>
        </a:p>
      </dgm:t>
    </dgm:pt>
    <dgm:pt modelId="{824D0118-B82E-410E-8C88-597A2B4BCD55}" type="parTrans" cxnId="{782F6642-7B6D-4D02-875A-F6B4F750CE20}">
      <dgm:prSet/>
      <dgm:spPr/>
      <dgm:t>
        <a:bodyPr/>
        <a:lstStyle/>
        <a:p>
          <a:endParaRPr lang="ru-RU"/>
        </a:p>
      </dgm:t>
    </dgm:pt>
    <dgm:pt modelId="{4B71E0F6-BB55-4A8E-840E-DA1E3E6976F1}" type="sibTrans" cxnId="{782F6642-7B6D-4D02-875A-F6B4F750CE20}">
      <dgm:prSet/>
      <dgm:spPr/>
      <dgm:t>
        <a:bodyPr/>
        <a:lstStyle/>
        <a:p>
          <a:endParaRPr lang="ru-RU"/>
        </a:p>
      </dgm:t>
    </dgm:pt>
    <dgm:pt modelId="{873703BD-409D-4472-A41A-D0F2A84E9897}">
      <dgm:prSet phldrT="[Текст]" custT="1"/>
      <dgm:spPr/>
      <dgm:t>
        <a:bodyPr/>
        <a:lstStyle/>
        <a:p>
          <a:r>
            <a:rPr lang="ru-RU" sz="1600" b="1" dirty="0" smtClean="0"/>
            <a:t>Дотация на сбалансированность 12,7 млн.рублей;</a:t>
          </a:r>
          <a:endParaRPr lang="ru-RU" sz="1600" b="1" dirty="0"/>
        </a:p>
      </dgm:t>
    </dgm:pt>
    <dgm:pt modelId="{E8414A7C-C43E-4FFA-8AD7-7BA25591BF46}" type="parTrans" cxnId="{B69EAD52-A292-49EB-A986-3DA7A1D70DE8}">
      <dgm:prSet/>
      <dgm:spPr/>
      <dgm:t>
        <a:bodyPr/>
        <a:lstStyle/>
        <a:p>
          <a:endParaRPr lang="ru-RU"/>
        </a:p>
      </dgm:t>
    </dgm:pt>
    <dgm:pt modelId="{60887812-A7E4-4B0C-864E-18A88A6CBAC8}" type="sibTrans" cxnId="{B69EAD52-A292-49EB-A986-3DA7A1D70DE8}">
      <dgm:prSet/>
      <dgm:spPr/>
      <dgm:t>
        <a:bodyPr/>
        <a:lstStyle/>
        <a:p>
          <a:endParaRPr lang="ru-RU"/>
        </a:p>
      </dgm:t>
    </dgm:pt>
    <dgm:pt modelId="{4F271F6E-ADDC-4B55-B7CD-C9FA48B13ED2}">
      <dgm:prSet phldrT="[Текст]" custT="1"/>
      <dgm:spPr/>
      <dgm:t>
        <a:bodyPr/>
        <a:lstStyle/>
        <a:p>
          <a:r>
            <a:rPr lang="ru-RU" sz="1600" b="1" dirty="0" smtClean="0"/>
            <a:t>Бюджетные инвестиции в капитальное строительство 2,4 млн. рублей;</a:t>
          </a:r>
          <a:endParaRPr lang="ru-RU" sz="1600" b="1" dirty="0"/>
        </a:p>
      </dgm:t>
    </dgm:pt>
    <dgm:pt modelId="{F763A90A-590A-4C2C-B39E-C9B8CF176702}" type="parTrans" cxnId="{BEC47320-943F-490F-87F5-3CCB3EC58785}">
      <dgm:prSet/>
      <dgm:spPr/>
      <dgm:t>
        <a:bodyPr/>
        <a:lstStyle/>
        <a:p>
          <a:endParaRPr lang="ru-RU"/>
        </a:p>
      </dgm:t>
    </dgm:pt>
    <dgm:pt modelId="{E8AB0A1F-ACA4-4B6F-A588-FCD9DAAAF6C0}" type="sibTrans" cxnId="{BEC47320-943F-490F-87F5-3CCB3EC58785}">
      <dgm:prSet/>
      <dgm:spPr/>
      <dgm:t>
        <a:bodyPr/>
        <a:lstStyle/>
        <a:p>
          <a:endParaRPr lang="ru-RU"/>
        </a:p>
      </dgm:t>
    </dgm:pt>
    <dgm:pt modelId="{1CC2A1D2-A8CA-480A-84F5-32B84BAC29D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900" dirty="0" smtClean="0">
              <a:solidFill>
                <a:schemeClr val="bg2">
                  <a:lumMod val="10000"/>
                </a:schemeClr>
              </a:solidFill>
            </a:rPr>
            <a:t>За счет увеличения дефицита бюджета</a:t>
          </a:r>
          <a:endParaRPr lang="ru-RU" sz="1900" dirty="0">
            <a:solidFill>
              <a:schemeClr val="bg2">
                <a:lumMod val="10000"/>
              </a:schemeClr>
            </a:solidFill>
          </a:endParaRPr>
        </a:p>
      </dgm:t>
    </dgm:pt>
    <dgm:pt modelId="{16B77960-9A36-4C50-9CE6-BF7AC8ADB1F1}" type="parTrans" cxnId="{2B89097F-997C-4623-9FC1-98B37FCD46A6}">
      <dgm:prSet/>
      <dgm:spPr/>
      <dgm:t>
        <a:bodyPr/>
        <a:lstStyle/>
        <a:p>
          <a:endParaRPr lang="ru-RU"/>
        </a:p>
      </dgm:t>
    </dgm:pt>
    <dgm:pt modelId="{4C92F5F6-5D58-4111-B72A-1DCE85F9E4D8}" type="sibTrans" cxnId="{2B89097F-997C-4623-9FC1-98B37FCD46A6}">
      <dgm:prSet/>
      <dgm:spPr/>
      <dgm:t>
        <a:bodyPr/>
        <a:lstStyle/>
        <a:p>
          <a:endParaRPr lang="ru-RU"/>
        </a:p>
      </dgm:t>
    </dgm:pt>
    <dgm:pt modelId="{3344AF8C-4025-4B8A-AB75-895BE089775E}">
      <dgm:prSet phldrT="[Текст]" custT="1"/>
      <dgm:spPr/>
      <dgm:t>
        <a:bodyPr/>
        <a:lstStyle/>
        <a:p>
          <a:r>
            <a:rPr lang="ru-RU" sz="2400" dirty="0" smtClean="0"/>
            <a:t>в сумме 11,2 млн. рублей</a:t>
          </a:r>
          <a:endParaRPr lang="ru-RU" sz="2400" dirty="0"/>
        </a:p>
      </dgm:t>
    </dgm:pt>
    <dgm:pt modelId="{058881E1-AC6F-48C1-A71C-545FEFE7366D}" type="parTrans" cxnId="{059669A2-C8FA-4E6A-8044-437B968751E9}">
      <dgm:prSet/>
      <dgm:spPr/>
      <dgm:t>
        <a:bodyPr/>
        <a:lstStyle/>
        <a:p>
          <a:endParaRPr lang="ru-RU"/>
        </a:p>
      </dgm:t>
    </dgm:pt>
    <dgm:pt modelId="{0EA39F02-85BA-4E46-AEA8-5D46A4ABEFD2}" type="sibTrans" cxnId="{059669A2-C8FA-4E6A-8044-437B968751E9}">
      <dgm:prSet/>
      <dgm:spPr/>
      <dgm:t>
        <a:bodyPr/>
        <a:lstStyle/>
        <a:p>
          <a:endParaRPr lang="ru-RU"/>
        </a:p>
      </dgm:t>
    </dgm:pt>
    <dgm:pt modelId="{97AD5439-F0E1-4E45-BE43-943C51E0B56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chemeClr val="bg2">
                  <a:lumMod val="10000"/>
                </a:schemeClr>
              </a:solidFill>
            </a:rPr>
            <a:t>За счет увеличения плана по собственным доходам   </a:t>
          </a:r>
          <a:endParaRPr lang="ru-RU" sz="1800" dirty="0">
            <a:solidFill>
              <a:schemeClr val="bg2">
                <a:lumMod val="10000"/>
              </a:schemeClr>
            </a:solidFill>
          </a:endParaRPr>
        </a:p>
      </dgm:t>
    </dgm:pt>
    <dgm:pt modelId="{DD816F77-DD7A-424A-9823-87CD97B8B0C1}" type="parTrans" cxnId="{FC1051E4-8D56-490D-95B4-3A1760BC9DBE}">
      <dgm:prSet/>
      <dgm:spPr/>
      <dgm:t>
        <a:bodyPr/>
        <a:lstStyle/>
        <a:p>
          <a:endParaRPr lang="ru-RU"/>
        </a:p>
      </dgm:t>
    </dgm:pt>
    <dgm:pt modelId="{10A78C0A-34B6-4C65-B9E2-26F060ED69FA}" type="sibTrans" cxnId="{FC1051E4-8D56-490D-95B4-3A1760BC9DBE}">
      <dgm:prSet/>
      <dgm:spPr/>
      <dgm:t>
        <a:bodyPr/>
        <a:lstStyle/>
        <a:p>
          <a:endParaRPr lang="ru-RU"/>
        </a:p>
      </dgm:t>
    </dgm:pt>
    <dgm:pt modelId="{7E9CD60F-0D01-47B5-A7B5-73895885A97A}">
      <dgm:prSet custT="1"/>
      <dgm:spPr/>
      <dgm:t>
        <a:bodyPr/>
        <a:lstStyle/>
        <a:p>
          <a:r>
            <a:rPr lang="ru-RU" sz="2400" b="0" dirty="0" smtClean="0"/>
            <a:t>в сумме 7,3 млн. рублей </a:t>
          </a:r>
          <a:endParaRPr lang="ru-RU" sz="2400" b="0" dirty="0"/>
        </a:p>
      </dgm:t>
    </dgm:pt>
    <dgm:pt modelId="{91C48778-A6DE-4A6F-9226-7D13987F0B09}" type="parTrans" cxnId="{58768E88-9CB4-47A3-91C1-5172D63DF14B}">
      <dgm:prSet/>
      <dgm:spPr/>
      <dgm:t>
        <a:bodyPr/>
        <a:lstStyle/>
        <a:p>
          <a:endParaRPr lang="ru-RU"/>
        </a:p>
      </dgm:t>
    </dgm:pt>
    <dgm:pt modelId="{98A6545C-49C0-4C4F-9DBB-E57A3313217B}" type="sibTrans" cxnId="{58768E88-9CB4-47A3-91C1-5172D63DF14B}">
      <dgm:prSet/>
      <dgm:spPr/>
      <dgm:t>
        <a:bodyPr/>
        <a:lstStyle/>
        <a:p>
          <a:endParaRPr lang="ru-RU"/>
        </a:p>
      </dgm:t>
    </dgm:pt>
    <dgm:pt modelId="{B0870A6D-F4D6-474A-8E26-55562761636D}">
      <dgm:prSet phldrT="[Текст]" custT="1"/>
      <dgm:spPr/>
      <dgm:t>
        <a:bodyPr/>
        <a:lstStyle/>
        <a:p>
          <a:endParaRPr lang="ru-RU" sz="1600" dirty="0"/>
        </a:p>
      </dgm:t>
    </dgm:pt>
    <dgm:pt modelId="{3B799088-0818-4262-8093-19185FEA7308}" type="parTrans" cxnId="{F265E88A-585F-4411-AB79-F874CA9165FE}">
      <dgm:prSet/>
      <dgm:spPr/>
      <dgm:t>
        <a:bodyPr/>
        <a:lstStyle/>
        <a:p>
          <a:endParaRPr lang="ru-RU"/>
        </a:p>
      </dgm:t>
    </dgm:pt>
    <dgm:pt modelId="{E778AAD6-4F3E-442D-85E2-5BABCBE77844}" type="sibTrans" cxnId="{F265E88A-585F-4411-AB79-F874CA9165FE}">
      <dgm:prSet/>
      <dgm:spPr/>
      <dgm:t>
        <a:bodyPr/>
        <a:lstStyle/>
        <a:p>
          <a:endParaRPr lang="ru-RU"/>
        </a:p>
      </dgm:t>
    </dgm:pt>
    <dgm:pt modelId="{4A5D195E-FA73-43B8-A3DB-0079B25C0B44}">
      <dgm:prSet phldrT="[Текст]" custT="1"/>
      <dgm:spPr/>
      <dgm:t>
        <a:bodyPr/>
        <a:lstStyle/>
        <a:p>
          <a:r>
            <a:rPr lang="ru-RU" sz="1600" b="1" dirty="0" smtClean="0"/>
            <a:t>Обеспечение жильем молодых семей  8,9 млн. рублей;</a:t>
          </a:r>
          <a:endParaRPr lang="ru-RU" sz="1600" b="1" dirty="0"/>
        </a:p>
      </dgm:t>
    </dgm:pt>
    <dgm:pt modelId="{EC4BBB81-C5DA-4500-98DB-509CA5C558AF}" type="parTrans" cxnId="{CE2F5790-0FDF-4A92-A801-0327E7934230}">
      <dgm:prSet/>
      <dgm:spPr/>
      <dgm:t>
        <a:bodyPr/>
        <a:lstStyle/>
        <a:p>
          <a:endParaRPr lang="ru-RU"/>
        </a:p>
      </dgm:t>
    </dgm:pt>
    <dgm:pt modelId="{04D3000D-3FBD-4BD2-8D95-C7BC13AED88F}" type="sibTrans" cxnId="{CE2F5790-0FDF-4A92-A801-0327E7934230}">
      <dgm:prSet/>
      <dgm:spPr/>
      <dgm:t>
        <a:bodyPr/>
        <a:lstStyle/>
        <a:p>
          <a:endParaRPr lang="ru-RU"/>
        </a:p>
      </dgm:t>
    </dgm:pt>
    <dgm:pt modelId="{12F121FD-5E4D-4D44-9F97-4C4F1BD64EB3}">
      <dgm:prSet/>
      <dgm:spPr/>
      <dgm:t>
        <a:bodyPr/>
        <a:lstStyle/>
        <a:p>
          <a:endParaRPr lang="ru-RU" dirty="0"/>
        </a:p>
      </dgm:t>
    </dgm:pt>
    <dgm:pt modelId="{81197CBC-0454-48C4-8129-3C5DB7354909}" type="parTrans" cxnId="{49F98144-D003-4B1C-9E63-9A0C3CF8F46F}">
      <dgm:prSet/>
      <dgm:spPr/>
      <dgm:t>
        <a:bodyPr/>
        <a:lstStyle/>
        <a:p>
          <a:endParaRPr lang="ru-RU"/>
        </a:p>
      </dgm:t>
    </dgm:pt>
    <dgm:pt modelId="{5A204A93-837C-438F-B36B-046FD7656435}" type="sibTrans" cxnId="{49F98144-D003-4B1C-9E63-9A0C3CF8F46F}">
      <dgm:prSet/>
      <dgm:spPr/>
      <dgm:t>
        <a:bodyPr/>
        <a:lstStyle/>
        <a:p>
          <a:endParaRPr lang="ru-RU"/>
        </a:p>
      </dgm:t>
    </dgm:pt>
    <dgm:pt modelId="{7F6DF642-4253-475A-A25D-4A807287E426}">
      <dgm:prSet/>
      <dgm:spPr/>
      <dgm:t>
        <a:bodyPr/>
        <a:lstStyle/>
        <a:p>
          <a:endParaRPr lang="ru-RU" dirty="0"/>
        </a:p>
      </dgm:t>
    </dgm:pt>
    <dgm:pt modelId="{FC6F8AFF-3801-4DDB-9385-D0968F91EE8E}" type="parTrans" cxnId="{CA0D65CF-6565-47A5-A5CB-9D3255EE9C44}">
      <dgm:prSet/>
      <dgm:spPr/>
      <dgm:t>
        <a:bodyPr/>
        <a:lstStyle/>
        <a:p>
          <a:endParaRPr lang="ru-RU"/>
        </a:p>
      </dgm:t>
    </dgm:pt>
    <dgm:pt modelId="{B3883423-7495-4B4F-98AA-9823CB79AD08}" type="sibTrans" cxnId="{CA0D65CF-6565-47A5-A5CB-9D3255EE9C44}">
      <dgm:prSet/>
      <dgm:spPr/>
      <dgm:t>
        <a:bodyPr/>
        <a:lstStyle/>
        <a:p>
          <a:endParaRPr lang="ru-RU"/>
        </a:p>
      </dgm:t>
    </dgm:pt>
    <dgm:pt modelId="{C3D33B8E-F443-4E89-82C1-95368E8ED197}">
      <dgm:prSet/>
      <dgm:spPr/>
      <dgm:t>
        <a:bodyPr/>
        <a:lstStyle/>
        <a:p>
          <a:endParaRPr lang="ru-RU" dirty="0"/>
        </a:p>
      </dgm:t>
    </dgm:pt>
    <dgm:pt modelId="{1A7A7371-75A6-4FD5-9056-323F005AE822}" type="parTrans" cxnId="{E29BDD5E-62FE-44C1-8ED8-DA4DB3AC65B3}">
      <dgm:prSet/>
      <dgm:spPr/>
      <dgm:t>
        <a:bodyPr/>
        <a:lstStyle/>
        <a:p>
          <a:endParaRPr lang="ru-RU"/>
        </a:p>
      </dgm:t>
    </dgm:pt>
    <dgm:pt modelId="{257C68E0-AF77-4C66-87AE-C370873B1C56}" type="sibTrans" cxnId="{E29BDD5E-62FE-44C1-8ED8-DA4DB3AC65B3}">
      <dgm:prSet/>
      <dgm:spPr/>
      <dgm:t>
        <a:bodyPr/>
        <a:lstStyle/>
        <a:p>
          <a:endParaRPr lang="ru-RU"/>
        </a:p>
      </dgm:t>
    </dgm:pt>
    <dgm:pt modelId="{CF3C637F-A4C6-4A5E-A846-460F8AD4A6A8}">
      <dgm:prSet phldrT="[Текст]" custT="1"/>
      <dgm:spPr/>
      <dgm:t>
        <a:bodyPr/>
        <a:lstStyle/>
        <a:p>
          <a:r>
            <a:rPr lang="ru-RU" sz="1600" b="1" dirty="0" smtClean="0"/>
            <a:t>Заработная плата работникам общего (в т.ч. класс. </a:t>
          </a:r>
          <a:r>
            <a:rPr lang="ru-RU" sz="1600" b="1" dirty="0" err="1" smtClean="0"/>
            <a:t>рук-во</a:t>
          </a:r>
          <a:r>
            <a:rPr lang="ru-RU" sz="1600" b="1" dirty="0" smtClean="0"/>
            <a:t> 3,6 млн. рублей) и дошкольного образования 9,3 млн. рублей и т.д. </a:t>
          </a:r>
          <a:endParaRPr lang="ru-RU" sz="1600" b="1" dirty="0"/>
        </a:p>
      </dgm:t>
    </dgm:pt>
    <dgm:pt modelId="{8627AD84-6863-4251-9686-6C882FA8D9AD}" type="parTrans" cxnId="{1F2832AC-06A1-4CC8-BBBF-B3C2B940EF9C}">
      <dgm:prSet/>
      <dgm:spPr/>
      <dgm:t>
        <a:bodyPr/>
        <a:lstStyle/>
        <a:p>
          <a:endParaRPr lang="ru-RU"/>
        </a:p>
      </dgm:t>
    </dgm:pt>
    <dgm:pt modelId="{EAABBA89-F9E0-47FB-8225-215E87D9FBDD}" type="sibTrans" cxnId="{1F2832AC-06A1-4CC8-BBBF-B3C2B940EF9C}">
      <dgm:prSet/>
      <dgm:spPr/>
      <dgm:t>
        <a:bodyPr/>
        <a:lstStyle/>
        <a:p>
          <a:endParaRPr lang="ru-RU"/>
        </a:p>
      </dgm:t>
    </dgm:pt>
    <dgm:pt modelId="{94E52610-06C6-4783-A6F0-A6EDB605ECAE}">
      <dgm:prSet/>
      <dgm:spPr>
        <a:solidFill>
          <a:srgbClr val="66FFFF"/>
        </a:solidFill>
      </dgm:spPr>
      <dgm:t>
        <a:bodyPr/>
        <a:lstStyle/>
        <a:p>
          <a:endParaRPr lang="ru-RU" dirty="0"/>
        </a:p>
      </dgm:t>
    </dgm:pt>
    <dgm:pt modelId="{FFD68216-15D6-48BA-8067-ED9E5C3874B3}" type="parTrans" cxnId="{EB2DAFA9-1CED-45E4-AD59-7FE30A4790CF}">
      <dgm:prSet/>
      <dgm:spPr/>
      <dgm:t>
        <a:bodyPr/>
        <a:lstStyle/>
        <a:p>
          <a:endParaRPr lang="ru-RU"/>
        </a:p>
      </dgm:t>
    </dgm:pt>
    <dgm:pt modelId="{F6F30AB9-A370-4A24-9C10-2DDAAA7082DC}" type="sibTrans" cxnId="{EB2DAFA9-1CED-45E4-AD59-7FE30A4790CF}">
      <dgm:prSet/>
      <dgm:spPr/>
      <dgm:t>
        <a:bodyPr/>
        <a:lstStyle/>
        <a:p>
          <a:endParaRPr lang="ru-RU"/>
        </a:p>
      </dgm:t>
    </dgm:pt>
    <dgm:pt modelId="{EFDFCD1A-E6CD-4B63-8D64-3E25D65886B0}">
      <dgm:prSet phldrT="[Текст]" custT="1"/>
      <dgm:spPr/>
      <dgm:t>
        <a:bodyPr/>
        <a:lstStyle/>
        <a:p>
          <a:r>
            <a:rPr lang="ru-RU" sz="2400" dirty="0" smtClean="0"/>
            <a:t>в сумме 0,6 млн. рублей</a:t>
          </a:r>
          <a:endParaRPr lang="ru-RU" sz="2400" dirty="0"/>
        </a:p>
      </dgm:t>
    </dgm:pt>
    <dgm:pt modelId="{7CC9B584-CE7F-4399-8C12-8A2700BCD8F3}" type="parTrans" cxnId="{35E7EFE8-D775-417F-948C-6766740784A6}">
      <dgm:prSet/>
      <dgm:spPr/>
      <dgm:t>
        <a:bodyPr/>
        <a:lstStyle/>
        <a:p>
          <a:endParaRPr lang="ru-RU"/>
        </a:p>
      </dgm:t>
    </dgm:pt>
    <dgm:pt modelId="{BDD3E68D-1275-401E-8D06-CEC0746154FD}" type="sibTrans" cxnId="{35E7EFE8-D775-417F-948C-6766740784A6}">
      <dgm:prSet/>
      <dgm:spPr/>
      <dgm:t>
        <a:bodyPr/>
        <a:lstStyle/>
        <a:p>
          <a:endParaRPr lang="ru-RU"/>
        </a:p>
      </dgm:t>
    </dgm:pt>
    <dgm:pt modelId="{64786A32-5EE8-46C8-ABD8-372488EDB6DE}">
      <dgm:prSet custT="1"/>
      <dgm:spPr/>
      <dgm:t>
        <a:bodyPr/>
        <a:lstStyle/>
        <a:p>
          <a:endParaRPr lang="ru-RU" sz="2400" dirty="0"/>
        </a:p>
      </dgm:t>
    </dgm:pt>
    <dgm:pt modelId="{53688D2E-AF7D-4713-9A7E-2E6B75569181}" type="parTrans" cxnId="{EA682F49-224F-48B6-A34C-8940E7CB98A0}">
      <dgm:prSet/>
      <dgm:spPr/>
      <dgm:t>
        <a:bodyPr/>
        <a:lstStyle/>
        <a:p>
          <a:endParaRPr lang="ru-RU"/>
        </a:p>
      </dgm:t>
    </dgm:pt>
    <dgm:pt modelId="{FC338962-72A3-434F-9FDA-7A725BDC3307}" type="sibTrans" cxnId="{EA682F49-224F-48B6-A34C-8940E7CB98A0}">
      <dgm:prSet/>
      <dgm:spPr/>
      <dgm:t>
        <a:bodyPr/>
        <a:lstStyle/>
        <a:p>
          <a:endParaRPr lang="ru-RU"/>
        </a:p>
      </dgm:t>
    </dgm:pt>
    <dgm:pt modelId="{316009E4-E063-4385-99FE-02E04745B610}">
      <dgm:prSet custT="1"/>
      <dgm:spPr/>
      <dgm:t>
        <a:bodyPr/>
        <a:lstStyle/>
        <a:p>
          <a:endParaRPr lang="ru-RU" sz="2400" dirty="0"/>
        </a:p>
      </dgm:t>
    </dgm:pt>
    <dgm:pt modelId="{4873E926-1114-4F28-9102-0E9DED92A232}" type="parTrans" cxnId="{EE3D2E75-FB2B-4F84-89D1-C736EF713472}">
      <dgm:prSet/>
      <dgm:spPr/>
      <dgm:t>
        <a:bodyPr/>
        <a:lstStyle/>
        <a:p>
          <a:endParaRPr lang="ru-RU"/>
        </a:p>
      </dgm:t>
    </dgm:pt>
    <dgm:pt modelId="{437F2034-268D-4CFE-B2CC-03B5ED87C8BF}" type="sibTrans" cxnId="{EE3D2E75-FB2B-4F84-89D1-C736EF713472}">
      <dgm:prSet/>
      <dgm:spPr/>
      <dgm:t>
        <a:bodyPr/>
        <a:lstStyle/>
        <a:p>
          <a:endParaRPr lang="ru-RU"/>
        </a:p>
      </dgm:t>
    </dgm:pt>
    <dgm:pt modelId="{3F52F905-02C4-4830-98F1-EF595CFC83C7}">
      <dgm:prSet custT="1"/>
      <dgm:spPr/>
      <dgm:t>
        <a:bodyPr/>
        <a:lstStyle/>
        <a:p>
          <a:endParaRPr lang="ru-RU" sz="2400" dirty="0"/>
        </a:p>
      </dgm:t>
    </dgm:pt>
    <dgm:pt modelId="{86AFABB0-170C-40B0-838F-23EAC50B53CC}" type="parTrans" cxnId="{FD8CC954-B2A5-4B16-BFF3-170442DDA4DB}">
      <dgm:prSet/>
      <dgm:spPr/>
      <dgm:t>
        <a:bodyPr/>
        <a:lstStyle/>
        <a:p>
          <a:endParaRPr lang="ru-RU"/>
        </a:p>
      </dgm:t>
    </dgm:pt>
    <dgm:pt modelId="{6A6C3AD5-415C-49DB-BA9B-615DAF437AFB}" type="sibTrans" cxnId="{FD8CC954-B2A5-4B16-BFF3-170442DDA4DB}">
      <dgm:prSet/>
      <dgm:spPr/>
      <dgm:t>
        <a:bodyPr/>
        <a:lstStyle/>
        <a:p>
          <a:endParaRPr lang="ru-RU"/>
        </a:p>
      </dgm:t>
    </dgm:pt>
    <dgm:pt modelId="{5BDF875F-7F39-4C73-A94D-9A895991A96B}">
      <dgm:prSet phldrT="[Текст]" custT="1"/>
      <dgm:spPr/>
      <dgm:t>
        <a:bodyPr/>
        <a:lstStyle/>
        <a:p>
          <a:r>
            <a:rPr lang="ru-RU" sz="1500" b="1" dirty="0" smtClean="0"/>
            <a:t>Целевые мероприятия в области дорог 13,0 млн. рублей;</a:t>
          </a:r>
          <a:endParaRPr lang="ru-RU" sz="1500" b="1" dirty="0"/>
        </a:p>
      </dgm:t>
    </dgm:pt>
    <dgm:pt modelId="{7AF754FC-8D8D-4CE1-A774-7D16BDACB527}" type="parTrans" cxnId="{7702ADC1-3091-41DB-9A59-399EBDE90003}">
      <dgm:prSet/>
      <dgm:spPr/>
    </dgm:pt>
    <dgm:pt modelId="{648AF8F9-8C2A-4EC0-AF69-A1E544444FAE}" type="sibTrans" cxnId="{7702ADC1-3091-41DB-9A59-399EBDE90003}">
      <dgm:prSet/>
      <dgm:spPr/>
    </dgm:pt>
    <dgm:pt modelId="{3DF1FC16-E781-47F7-A2CF-1635BAAD5848}" type="pres">
      <dgm:prSet presAssocID="{EF22DAD9-6BB6-409D-9CC3-39883C5A347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3E56CE-BC31-4CF6-9823-206D8653CF6B}" type="pres">
      <dgm:prSet presAssocID="{4C1565A5-0869-4D26-A641-E50E8DFACCAF}" presName="linNode" presStyleCnt="0"/>
      <dgm:spPr/>
    </dgm:pt>
    <dgm:pt modelId="{867D85D0-167E-41D8-8B60-9AE590631179}" type="pres">
      <dgm:prSet presAssocID="{4C1565A5-0869-4D26-A641-E50E8DFACCAF}" presName="parentShp" presStyleLbl="node1" presStyleIdx="0" presStyleCnt="4" custScaleX="72043" custScaleY="118159" custLinFactNeighborX="-661" custLinFactNeighborY="-1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13E0F-66E5-4EF9-81ED-15D97D3EC542}" type="pres">
      <dgm:prSet presAssocID="{4C1565A5-0869-4D26-A641-E50E8DFACCAF}" presName="childShp" presStyleLbl="bgAccFollowNode1" presStyleIdx="0" presStyleCnt="4" custScaleX="119961" custScaleY="135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75E48-8DCA-47B8-B9B9-DC2E32C6D01F}" type="pres">
      <dgm:prSet presAssocID="{4B71E0F6-BB55-4A8E-840E-DA1E3E6976F1}" presName="spacing" presStyleCnt="0"/>
      <dgm:spPr/>
    </dgm:pt>
    <dgm:pt modelId="{EEDC786D-A48A-4FAB-9B29-1EB179DE0CBE}" type="pres">
      <dgm:prSet presAssocID="{97AD5439-F0E1-4E45-BE43-943C51E0B56F}" presName="linNode" presStyleCnt="0"/>
      <dgm:spPr/>
    </dgm:pt>
    <dgm:pt modelId="{E360029F-1E03-492E-BCCB-0B0978E9E763}" type="pres">
      <dgm:prSet presAssocID="{97AD5439-F0E1-4E45-BE43-943C51E0B56F}" presName="parentShp" presStyleLbl="node1" presStyleIdx="1" presStyleCnt="4" custAng="0" custScaleX="69617" custScaleY="75686" custLinFactNeighborX="-1448" custLinFactNeighborY="-2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BDAFE-8A08-4D0B-8D3C-037331E9822D}" type="pres">
      <dgm:prSet presAssocID="{97AD5439-F0E1-4E45-BE43-943C51E0B56F}" presName="childShp" presStyleLbl="bgAccFollowNode1" presStyleIdx="1" presStyleCnt="4" custScaleX="117360" custScaleY="21489" custLinFactNeighborX="398" custLinFactNeighborY="-1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C0CF7-5A54-442D-A015-C18D8F6CE409}" type="pres">
      <dgm:prSet presAssocID="{10A78C0A-34B6-4C65-B9E2-26F060ED69FA}" presName="spacing" presStyleCnt="0"/>
      <dgm:spPr/>
    </dgm:pt>
    <dgm:pt modelId="{CB8C6028-6068-4244-BC83-4460949EDDDE}" type="pres">
      <dgm:prSet presAssocID="{1CC2A1D2-A8CA-480A-84F5-32B84BAC29DF}" presName="linNode" presStyleCnt="0"/>
      <dgm:spPr/>
    </dgm:pt>
    <dgm:pt modelId="{E5961E82-CB46-496A-9E6C-F742F46CAA3A}" type="pres">
      <dgm:prSet presAssocID="{1CC2A1D2-A8CA-480A-84F5-32B84BAC29DF}" presName="parentShp" presStyleLbl="node1" presStyleIdx="2" presStyleCnt="4" custScaleX="72294" custScaleY="31673" custLinFactNeighborX="-173" custLinFactNeighborY="-4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45CE0-76B5-497E-990C-153D31AE8A00}" type="pres">
      <dgm:prSet presAssocID="{1CC2A1D2-A8CA-480A-84F5-32B84BAC29DF}" presName="childShp" presStyleLbl="bgAccFollowNode1" presStyleIdx="2" presStyleCnt="4" custScaleX="118125" custScaleY="21862" custLinFactNeighborX="1821" custLinFactNeighborY="-4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52F07-5A3A-415D-930B-4D5C496C411F}" type="pres">
      <dgm:prSet presAssocID="{4C92F5F6-5D58-4111-B72A-1DCE85F9E4D8}" presName="spacing" presStyleCnt="0"/>
      <dgm:spPr/>
    </dgm:pt>
    <dgm:pt modelId="{E7CFDC03-B9EF-479A-ACB6-127B5F10EAC7}" type="pres">
      <dgm:prSet presAssocID="{94E52610-06C6-4783-A6F0-A6EDB605ECAE}" presName="linNode" presStyleCnt="0"/>
      <dgm:spPr/>
    </dgm:pt>
    <dgm:pt modelId="{7A5A0BB2-F4DA-4CE1-8635-B0533667E142}" type="pres">
      <dgm:prSet presAssocID="{94E52610-06C6-4783-A6F0-A6EDB605ECAE}" presName="parentShp" presStyleLbl="node1" presStyleIdx="3" presStyleCnt="4" custScaleY="73805" custLinFactNeighborX="-1249" custLinFactNeighborY="1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868A4-0055-4E1F-814A-FFE6B44EFB54}" type="pres">
      <dgm:prSet presAssocID="{94E52610-06C6-4783-A6F0-A6EDB605ECAE}" presName="childShp" presStyleLbl="bgAccFollowNode1" presStyleIdx="3" presStyleCnt="4" custScaleX="118125" custScaleY="21862" custLinFactNeighborX="363" custLinFactNeighborY="-18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C47320-943F-490F-87F5-3CCB3EC58785}" srcId="{4C1565A5-0869-4D26-A641-E50E8DFACCAF}" destId="{4F271F6E-ADDC-4B55-B7CD-C9FA48B13ED2}" srcOrd="1" destOrd="0" parTransId="{F763A90A-590A-4C2C-B39E-C9B8CF176702}" sibTransId="{E8AB0A1F-ACA4-4B6F-A588-FCD9DAAAF6C0}"/>
    <dgm:cxn modelId="{7702ADC1-3091-41DB-9A59-399EBDE90003}" srcId="{4C1565A5-0869-4D26-A641-E50E8DFACCAF}" destId="{5BDF875F-7F39-4C73-A94D-9A895991A96B}" srcOrd="2" destOrd="0" parTransId="{7AF754FC-8D8D-4CE1-A774-7D16BDACB527}" sibTransId="{648AF8F9-8C2A-4EC0-AF69-A1E544444FAE}"/>
    <dgm:cxn modelId="{EA682F49-224F-48B6-A34C-8940E7CB98A0}" srcId="{94E52610-06C6-4783-A6F0-A6EDB605ECAE}" destId="{64786A32-5EE8-46C8-ABD8-372488EDB6DE}" srcOrd="1" destOrd="0" parTransId="{53688D2E-AF7D-4713-9A7E-2E6B75569181}" sibTransId="{FC338962-72A3-434F-9FDA-7A725BDC3307}"/>
    <dgm:cxn modelId="{10DC52C2-06B1-4375-AE9C-2359103E30D3}" type="presOf" srcId="{12F121FD-5E4D-4D44-9F97-4C4F1BD64EB3}" destId="{46745CE0-76B5-497E-990C-153D31AE8A00}" srcOrd="0" destOrd="1" presId="urn:microsoft.com/office/officeart/2005/8/layout/vList6"/>
    <dgm:cxn modelId="{720BD319-873F-4EBF-AFEB-F51FE45B65D5}" type="presOf" srcId="{7F6DF642-4253-475A-A25D-4A807287E426}" destId="{46745CE0-76B5-497E-990C-153D31AE8A00}" srcOrd="0" destOrd="2" presId="urn:microsoft.com/office/officeart/2005/8/layout/vList6"/>
    <dgm:cxn modelId="{B69EAD52-A292-49EB-A986-3DA7A1D70DE8}" srcId="{4C1565A5-0869-4D26-A641-E50E8DFACCAF}" destId="{873703BD-409D-4472-A41A-D0F2A84E9897}" srcOrd="0" destOrd="0" parTransId="{E8414A7C-C43E-4FFA-8AD7-7BA25591BF46}" sibTransId="{60887812-A7E4-4B0C-864E-18A88A6CBAC8}"/>
    <dgm:cxn modelId="{321AC21F-4425-45A1-B035-91D5384E7098}" type="presOf" srcId="{EFDFCD1A-E6CD-4B63-8D64-3E25D65886B0}" destId="{B1F868A4-0055-4E1F-814A-FFE6B44EFB54}" srcOrd="0" destOrd="0" presId="urn:microsoft.com/office/officeart/2005/8/layout/vList6"/>
    <dgm:cxn modelId="{059669A2-C8FA-4E6A-8044-437B968751E9}" srcId="{1CC2A1D2-A8CA-480A-84F5-32B84BAC29DF}" destId="{3344AF8C-4025-4B8A-AB75-895BE089775E}" srcOrd="0" destOrd="0" parTransId="{058881E1-AC6F-48C1-A71C-545FEFE7366D}" sibTransId="{0EA39F02-85BA-4E46-AEA8-5D46A4ABEFD2}"/>
    <dgm:cxn modelId="{55798F78-9161-4C3C-A90E-6DC28147ED7A}" type="presOf" srcId="{4F271F6E-ADDC-4B55-B7CD-C9FA48B13ED2}" destId="{58D13E0F-66E5-4EF9-81ED-15D97D3EC542}" srcOrd="0" destOrd="1" presId="urn:microsoft.com/office/officeart/2005/8/layout/vList6"/>
    <dgm:cxn modelId="{FC1051E4-8D56-490D-95B4-3A1760BC9DBE}" srcId="{EF22DAD9-6BB6-409D-9CC3-39883C5A3473}" destId="{97AD5439-F0E1-4E45-BE43-943C51E0B56F}" srcOrd="1" destOrd="0" parTransId="{DD816F77-DD7A-424A-9823-87CD97B8B0C1}" sibTransId="{10A78C0A-34B6-4C65-B9E2-26F060ED69FA}"/>
    <dgm:cxn modelId="{F265E88A-585F-4411-AB79-F874CA9165FE}" srcId="{4C1565A5-0869-4D26-A641-E50E8DFACCAF}" destId="{B0870A6D-F4D6-474A-8E26-55562761636D}" srcOrd="5" destOrd="0" parTransId="{3B799088-0818-4262-8093-19185FEA7308}" sibTransId="{E778AAD6-4F3E-442D-85E2-5BABCBE77844}"/>
    <dgm:cxn modelId="{AC82D08E-3BA7-454C-8FCB-556C646D593B}" type="presOf" srcId="{4A5D195E-FA73-43B8-A3DB-0079B25C0B44}" destId="{58D13E0F-66E5-4EF9-81ED-15D97D3EC542}" srcOrd="0" destOrd="3" presId="urn:microsoft.com/office/officeart/2005/8/layout/vList6"/>
    <dgm:cxn modelId="{EE3D2E75-FB2B-4F84-89D1-C736EF713472}" srcId="{94E52610-06C6-4783-A6F0-A6EDB605ECAE}" destId="{316009E4-E063-4385-99FE-02E04745B610}" srcOrd="2" destOrd="0" parTransId="{4873E926-1114-4F28-9102-0E9DED92A232}" sibTransId="{437F2034-268D-4CFE-B2CC-03B5ED87C8BF}"/>
    <dgm:cxn modelId="{49F98144-D003-4B1C-9E63-9A0C3CF8F46F}" srcId="{1CC2A1D2-A8CA-480A-84F5-32B84BAC29DF}" destId="{12F121FD-5E4D-4D44-9F97-4C4F1BD64EB3}" srcOrd="1" destOrd="0" parTransId="{81197CBC-0454-48C4-8129-3C5DB7354909}" sibTransId="{5A204A93-837C-438F-B36B-046FD7656435}"/>
    <dgm:cxn modelId="{CFD94277-63B3-4597-97CF-32185EA321F5}" type="presOf" srcId="{873703BD-409D-4472-A41A-D0F2A84E9897}" destId="{58D13E0F-66E5-4EF9-81ED-15D97D3EC542}" srcOrd="0" destOrd="0" presId="urn:microsoft.com/office/officeart/2005/8/layout/vList6"/>
    <dgm:cxn modelId="{449A186D-6C0F-4822-845C-549D4A4F2A7D}" type="presOf" srcId="{1CC2A1D2-A8CA-480A-84F5-32B84BAC29DF}" destId="{E5961E82-CB46-496A-9E6C-F742F46CAA3A}" srcOrd="0" destOrd="0" presId="urn:microsoft.com/office/officeart/2005/8/layout/vList6"/>
    <dgm:cxn modelId="{E29BDD5E-62FE-44C1-8ED8-DA4DB3AC65B3}" srcId="{1CC2A1D2-A8CA-480A-84F5-32B84BAC29DF}" destId="{C3D33B8E-F443-4E89-82C1-95368E8ED197}" srcOrd="3" destOrd="0" parTransId="{1A7A7371-75A6-4FD5-9056-323F005AE822}" sibTransId="{257C68E0-AF77-4C66-87AE-C370873B1C56}"/>
    <dgm:cxn modelId="{1F2832AC-06A1-4CC8-BBBF-B3C2B940EF9C}" srcId="{4C1565A5-0869-4D26-A641-E50E8DFACCAF}" destId="{CF3C637F-A4C6-4A5E-A846-460F8AD4A6A8}" srcOrd="4" destOrd="0" parTransId="{8627AD84-6863-4251-9686-6C882FA8D9AD}" sibTransId="{EAABBA89-F9E0-47FB-8225-215E87D9FBDD}"/>
    <dgm:cxn modelId="{D5AAB6A9-52E5-40FF-A723-6BB22B23A292}" type="presOf" srcId="{94E52610-06C6-4783-A6F0-A6EDB605ECAE}" destId="{7A5A0BB2-F4DA-4CE1-8635-B0533667E142}" srcOrd="0" destOrd="0" presId="urn:microsoft.com/office/officeart/2005/8/layout/vList6"/>
    <dgm:cxn modelId="{35E7EFE8-D775-417F-948C-6766740784A6}" srcId="{94E52610-06C6-4783-A6F0-A6EDB605ECAE}" destId="{EFDFCD1A-E6CD-4B63-8D64-3E25D65886B0}" srcOrd="0" destOrd="0" parTransId="{7CC9B584-CE7F-4399-8C12-8A2700BCD8F3}" sibTransId="{BDD3E68D-1275-401E-8D06-CEC0746154FD}"/>
    <dgm:cxn modelId="{FE583E0B-504D-4B39-B06D-2CD02F079040}" type="presOf" srcId="{5BDF875F-7F39-4C73-A94D-9A895991A96B}" destId="{58D13E0F-66E5-4EF9-81ED-15D97D3EC542}" srcOrd="0" destOrd="2" presId="urn:microsoft.com/office/officeart/2005/8/layout/vList6"/>
    <dgm:cxn modelId="{2B89097F-997C-4623-9FC1-98B37FCD46A6}" srcId="{EF22DAD9-6BB6-409D-9CC3-39883C5A3473}" destId="{1CC2A1D2-A8CA-480A-84F5-32B84BAC29DF}" srcOrd="2" destOrd="0" parTransId="{16B77960-9A36-4C50-9CE6-BF7AC8ADB1F1}" sibTransId="{4C92F5F6-5D58-4111-B72A-1DCE85F9E4D8}"/>
    <dgm:cxn modelId="{782F6642-7B6D-4D02-875A-F6B4F750CE20}" srcId="{EF22DAD9-6BB6-409D-9CC3-39883C5A3473}" destId="{4C1565A5-0869-4D26-A641-E50E8DFACCAF}" srcOrd="0" destOrd="0" parTransId="{824D0118-B82E-410E-8C88-597A2B4BCD55}" sibTransId="{4B71E0F6-BB55-4A8E-840E-DA1E3E6976F1}"/>
    <dgm:cxn modelId="{067E4816-FAEA-4D9D-A26D-7273A58BC288}" type="presOf" srcId="{316009E4-E063-4385-99FE-02E04745B610}" destId="{B1F868A4-0055-4E1F-814A-FFE6B44EFB54}" srcOrd="0" destOrd="2" presId="urn:microsoft.com/office/officeart/2005/8/layout/vList6"/>
    <dgm:cxn modelId="{FBECC5E9-18A8-471D-BEBD-C46863596DB2}" type="presOf" srcId="{B0870A6D-F4D6-474A-8E26-55562761636D}" destId="{58D13E0F-66E5-4EF9-81ED-15D97D3EC542}" srcOrd="0" destOrd="5" presId="urn:microsoft.com/office/officeart/2005/8/layout/vList6"/>
    <dgm:cxn modelId="{BE9F25C9-6AF5-4E9F-89BF-F162C4A602CC}" type="presOf" srcId="{3F52F905-02C4-4830-98F1-EF595CFC83C7}" destId="{B1F868A4-0055-4E1F-814A-FFE6B44EFB54}" srcOrd="0" destOrd="3" presId="urn:microsoft.com/office/officeart/2005/8/layout/vList6"/>
    <dgm:cxn modelId="{58768E88-9CB4-47A3-91C1-5172D63DF14B}" srcId="{97AD5439-F0E1-4E45-BE43-943C51E0B56F}" destId="{7E9CD60F-0D01-47B5-A7B5-73895885A97A}" srcOrd="0" destOrd="0" parTransId="{91C48778-A6DE-4A6F-9226-7D13987F0B09}" sibTransId="{98A6545C-49C0-4C4F-9DBB-E57A3313217B}"/>
    <dgm:cxn modelId="{ECFCA15F-2D42-4BFA-AB6A-924A7DD97E5E}" type="presOf" srcId="{4C1565A5-0869-4D26-A641-E50E8DFACCAF}" destId="{867D85D0-167E-41D8-8B60-9AE590631179}" srcOrd="0" destOrd="0" presId="urn:microsoft.com/office/officeart/2005/8/layout/vList6"/>
    <dgm:cxn modelId="{EB2DAFA9-1CED-45E4-AD59-7FE30A4790CF}" srcId="{EF22DAD9-6BB6-409D-9CC3-39883C5A3473}" destId="{94E52610-06C6-4783-A6F0-A6EDB605ECAE}" srcOrd="3" destOrd="0" parTransId="{FFD68216-15D6-48BA-8067-ED9E5C3874B3}" sibTransId="{F6F30AB9-A370-4A24-9C10-2DDAAA7082DC}"/>
    <dgm:cxn modelId="{CA0D65CF-6565-47A5-A5CB-9D3255EE9C44}" srcId="{1CC2A1D2-A8CA-480A-84F5-32B84BAC29DF}" destId="{7F6DF642-4253-475A-A25D-4A807287E426}" srcOrd="2" destOrd="0" parTransId="{FC6F8AFF-3801-4DDB-9385-D0968F91EE8E}" sibTransId="{B3883423-7495-4B4F-98AA-9823CB79AD08}"/>
    <dgm:cxn modelId="{8CA03CD7-1D53-4BF3-AD5D-59D31230ADD0}" type="presOf" srcId="{C3D33B8E-F443-4E89-82C1-95368E8ED197}" destId="{46745CE0-76B5-497E-990C-153D31AE8A00}" srcOrd="0" destOrd="3" presId="urn:microsoft.com/office/officeart/2005/8/layout/vList6"/>
    <dgm:cxn modelId="{4BA55658-54EB-478D-9412-0A314A6DA4CA}" type="presOf" srcId="{7E9CD60F-0D01-47B5-A7B5-73895885A97A}" destId="{9A9BDAFE-8A08-4D0B-8D3C-037331E9822D}" srcOrd="0" destOrd="0" presId="urn:microsoft.com/office/officeart/2005/8/layout/vList6"/>
    <dgm:cxn modelId="{CE2F5790-0FDF-4A92-A801-0327E7934230}" srcId="{4C1565A5-0869-4D26-A641-E50E8DFACCAF}" destId="{4A5D195E-FA73-43B8-A3DB-0079B25C0B44}" srcOrd="3" destOrd="0" parTransId="{EC4BBB81-C5DA-4500-98DB-509CA5C558AF}" sibTransId="{04D3000D-3FBD-4BD2-8D95-C7BC13AED88F}"/>
    <dgm:cxn modelId="{FD8CC954-B2A5-4B16-BFF3-170442DDA4DB}" srcId="{94E52610-06C6-4783-A6F0-A6EDB605ECAE}" destId="{3F52F905-02C4-4830-98F1-EF595CFC83C7}" srcOrd="3" destOrd="0" parTransId="{86AFABB0-170C-40B0-838F-23EAC50B53CC}" sibTransId="{6A6C3AD5-415C-49DB-BA9B-615DAF437AFB}"/>
    <dgm:cxn modelId="{BDBFEA56-79BB-4617-B93B-CDF46FD45CB5}" type="presOf" srcId="{3344AF8C-4025-4B8A-AB75-895BE089775E}" destId="{46745CE0-76B5-497E-990C-153D31AE8A00}" srcOrd="0" destOrd="0" presId="urn:microsoft.com/office/officeart/2005/8/layout/vList6"/>
    <dgm:cxn modelId="{98240C21-8CB0-4AEE-9013-7612F840E82F}" type="presOf" srcId="{97AD5439-F0E1-4E45-BE43-943C51E0B56F}" destId="{E360029F-1E03-492E-BCCB-0B0978E9E763}" srcOrd="0" destOrd="0" presId="urn:microsoft.com/office/officeart/2005/8/layout/vList6"/>
    <dgm:cxn modelId="{249E21F5-D680-4E23-8E7D-9EC8DB9CB718}" type="presOf" srcId="{EF22DAD9-6BB6-409D-9CC3-39883C5A3473}" destId="{3DF1FC16-E781-47F7-A2CF-1635BAAD5848}" srcOrd="0" destOrd="0" presId="urn:microsoft.com/office/officeart/2005/8/layout/vList6"/>
    <dgm:cxn modelId="{7B059083-6787-4BD3-A868-F997EC38BB0A}" type="presOf" srcId="{64786A32-5EE8-46C8-ABD8-372488EDB6DE}" destId="{B1F868A4-0055-4E1F-814A-FFE6B44EFB54}" srcOrd="0" destOrd="1" presId="urn:microsoft.com/office/officeart/2005/8/layout/vList6"/>
    <dgm:cxn modelId="{AACF0065-F6F3-4B39-A774-4F96E948952C}" type="presOf" srcId="{CF3C637F-A4C6-4A5E-A846-460F8AD4A6A8}" destId="{58D13E0F-66E5-4EF9-81ED-15D97D3EC542}" srcOrd="0" destOrd="4" presId="urn:microsoft.com/office/officeart/2005/8/layout/vList6"/>
    <dgm:cxn modelId="{DDB34719-FAFE-40A6-9673-60BFAB22B48F}" type="presParOf" srcId="{3DF1FC16-E781-47F7-A2CF-1635BAAD5848}" destId="{B43E56CE-BC31-4CF6-9823-206D8653CF6B}" srcOrd="0" destOrd="0" presId="urn:microsoft.com/office/officeart/2005/8/layout/vList6"/>
    <dgm:cxn modelId="{097AE577-091E-4197-996E-6CECC82B459E}" type="presParOf" srcId="{B43E56CE-BC31-4CF6-9823-206D8653CF6B}" destId="{867D85D0-167E-41D8-8B60-9AE590631179}" srcOrd="0" destOrd="0" presId="urn:microsoft.com/office/officeart/2005/8/layout/vList6"/>
    <dgm:cxn modelId="{4EFCB9EC-1876-4B8D-AAC6-6D1979A68C9C}" type="presParOf" srcId="{B43E56CE-BC31-4CF6-9823-206D8653CF6B}" destId="{58D13E0F-66E5-4EF9-81ED-15D97D3EC542}" srcOrd="1" destOrd="0" presId="urn:microsoft.com/office/officeart/2005/8/layout/vList6"/>
    <dgm:cxn modelId="{B1690E1D-B290-461E-A991-09C07A2AAD0A}" type="presParOf" srcId="{3DF1FC16-E781-47F7-A2CF-1635BAAD5848}" destId="{D9F75E48-8DCA-47B8-B9B9-DC2E32C6D01F}" srcOrd="1" destOrd="0" presId="urn:microsoft.com/office/officeart/2005/8/layout/vList6"/>
    <dgm:cxn modelId="{36757496-74A0-494B-9E2A-D766BD834071}" type="presParOf" srcId="{3DF1FC16-E781-47F7-A2CF-1635BAAD5848}" destId="{EEDC786D-A48A-4FAB-9B29-1EB179DE0CBE}" srcOrd="2" destOrd="0" presId="urn:microsoft.com/office/officeart/2005/8/layout/vList6"/>
    <dgm:cxn modelId="{AA3853F8-1322-4785-8E4A-70A75C5284EE}" type="presParOf" srcId="{EEDC786D-A48A-4FAB-9B29-1EB179DE0CBE}" destId="{E360029F-1E03-492E-BCCB-0B0978E9E763}" srcOrd="0" destOrd="0" presId="urn:microsoft.com/office/officeart/2005/8/layout/vList6"/>
    <dgm:cxn modelId="{727532F6-7235-4F34-AF01-67E1BF5B1513}" type="presParOf" srcId="{EEDC786D-A48A-4FAB-9B29-1EB179DE0CBE}" destId="{9A9BDAFE-8A08-4D0B-8D3C-037331E9822D}" srcOrd="1" destOrd="0" presId="urn:microsoft.com/office/officeart/2005/8/layout/vList6"/>
    <dgm:cxn modelId="{AE5FB546-247C-4757-AC34-DE28C0E4DC14}" type="presParOf" srcId="{3DF1FC16-E781-47F7-A2CF-1635BAAD5848}" destId="{D7EC0CF7-5A54-442D-A015-C18D8F6CE409}" srcOrd="3" destOrd="0" presId="urn:microsoft.com/office/officeart/2005/8/layout/vList6"/>
    <dgm:cxn modelId="{337D11D6-C5D7-4E23-B25F-993B84870F98}" type="presParOf" srcId="{3DF1FC16-E781-47F7-A2CF-1635BAAD5848}" destId="{CB8C6028-6068-4244-BC83-4460949EDDDE}" srcOrd="4" destOrd="0" presId="urn:microsoft.com/office/officeart/2005/8/layout/vList6"/>
    <dgm:cxn modelId="{946FA222-D43B-4F88-95B4-0AA1919B61B1}" type="presParOf" srcId="{CB8C6028-6068-4244-BC83-4460949EDDDE}" destId="{E5961E82-CB46-496A-9E6C-F742F46CAA3A}" srcOrd="0" destOrd="0" presId="urn:microsoft.com/office/officeart/2005/8/layout/vList6"/>
    <dgm:cxn modelId="{8161A6CC-DD53-4154-B5CA-20E1A4A5E41A}" type="presParOf" srcId="{CB8C6028-6068-4244-BC83-4460949EDDDE}" destId="{46745CE0-76B5-497E-990C-153D31AE8A00}" srcOrd="1" destOrd="0" presId="urn:microsoft.com/office/officeart/2005/8/layout/vList6"/>
    <dgm:cxn modelId="{2B442270-6529-48B8-AA37-87ECD5C93D5F}" type="presParOf" srcId="{3DF1FC16-E781-47F7-A2CF-1635BAAD5848}" destId="{0B452F07-5A3A-415D-930B-4D5C496C411F}" srcOrd="5" destOrd="0" presId="urn:microsoft.com/office/officeart/2005/8/layout/vList6"/>
    <dgm:cxn modelId="{DC0CB3CF-2D3D-4261-A447-5BCD30B08B99}" type="presParOf" srcId="{3DF1FC16-E781-47F7-A2CF-1635BAAD5848}" destId="{E7CFDC03-B9EF-479A-ACB6-127B5F10EAC7}" srcOrd="6" destOrd="0" presId="urn:microsoft.com/office/officeart/2005/8/layout/vList6"/>
    <dgm:cxn modelId="{BF84E45C-B6D6-4197-B793-E555140BCA33}" type="presParOf" srcId="{E7CFDC03-B9EF-479A-ACB6-127B5F10EAC7}" destId="{7A5A0BB2-F4DA-4CE1-8635-B0533667E142}" srcOrd="0" destOrd="0" presId="urn:microsoft.com/office/officeart/2005/8/layout/vList6"/>
    <dgm:cxn modelId="{DD26BC7A-A40F-4CAF-8094-ADDD7C4AD71C}" type="presParOf" srcId="{E7CFDC03-B9EF-479A-ACB6-127B5F10EAC7}" destId="{B1F868A4-0055-4E1F-814A-FFE6B44EFB5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AF9BBF-64B2-4B6B-960B-AA11B2E7F7B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667F8A-F201-441C-9E5B-74D05584DB69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i="1" dirty="0" smtClean="0"/>
            <a:t>Расходы по заработной плате в общем объеме расходов за 2020 год – 55,3 %</a:t>
          </a:r>
          <a:endParaRPr lang="ru-RU" i="1" dirty="0"/>
        </a:p>
      </dgm:t>
    </dgm:pt>
    <dgm:pt modelId="{9A3BFB49-9FBA-411E-8FD6-290F36591912}" type="parTrans" cxnId="{0B32579A-F1A2-4AB3-B483-675CCD7A68F4}">
      <dgm:prSet/>
      <dgm:spPr/>
      <dgm:t>
        <a:bodyPr/>
        <a:lstStyle/>
        <a:p>
          <a:endParaRPr lang="ru-RU"/>
        </a:p>
      </dgm:t>
    </dgm:pt>
    <dgm:pt modelId="{1DB8FD0F-18B3-4182-AE5D-5C15119F7DFD}" type="sibTrans" cxnId="{0B32579A-F1A2-4AB3-B483-675CCD7A68F4}">
      <dgm:prSet/>
      <dgm:spPr/>
      <dgm:t>
        <a:bodyPr/>
        <a:lstStyle/>
        <a:p>
          <a:endParaRPr lang="ru-RU"/>
        </a:p>
      </dgm:t>
    </dgm:pt>
    <dgm:pt modelId="{5A8B6CE6-9C2B-4772-ABF1-CB3A038B0A5E}" type="pres">
      <dgm:prSet presAssocID="{D7AF9BBF-64B2-4B6B-960B-AA11B2E7F7B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10AEDF-B2A7-4C66-8254-5DD058B016E1}" type="pres">
      <dgm:prSet presAssocID="{77667F8A-F201-441C-9E5B-74D05584DB69}" presName="circle1" presStyleLbl="node1" presStyleIdx="0" presStyleCnt="1"/>
      <dgm:spPr/>
    </dgm:pt>
    <dgm:pt modelId="{D13D782D-EF01-40B4-B8F8-BA6159629242}" type="pres">
      <dgm:prSet presAssocID="{77667F8A-F201-441C-9E5B-74D05584DB69}" presName="space" presStyleCnt="0"/>
      <dgm:spPr/>
    </dgm:pt>
    <dgm:pt modelId="{917EB33E-7365-4F4D-BB64-95509C66B061}" type="pres">
      <dgm:prSet presAssocID="{77667F8A-F201-441C-9E5B-74D05584DB69}" presName="rect1" presStyleLbl="alignAcc1" presStyleIdx="0" presStyleCnt="1"/>
      <dgm:spPr/>
      <dgm:t>
        <a:bodyPr/>
        <a:lstStyle/>
        <a:p>
          <a:endParaRPr lang="ru-RU"/>
        </a:p>
      </dgm:t>
    </dgm:pt>
    <dgm:pt modelId="{A19CF2E3-637A-4B2E-B52E-6C98AF8E9D32}" type="pres">
      <dgm:prSet presAssocID="{77667F8A-F201-441C-9E5B-74D05584DB69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A51E61-9076-4119-A527-B859E489C86C}" type="presOf" srcId="{77667F8A-F201-441C-9E5B-74D05584DB69}" destId="{A19CF2E3-637A-4B2E-B52E-6C98AF8E9D32}" srcOrd="1" destOrd="0" presId="urn:microsoft.com/office/officeart/2005/8/layout/target3"/>
    <dgm:cxn modelId="{27C2B896-1EC8-49ED-85BA-9AA6E0DC499A}" type="presOf" srcId="{77667F8A-F201-441C-9E5B-74D05584DB69}" destId="{917EB33E-7365-4F4D-BB64-95509C66B061}" srcOrd="0" destOrd="0" presId="urn:microsoft.com/office/officeart/2005/8/layout/target3"/>
    <dgm:cxn modelId="{E62D6B6E-0763-4741-8C91-07B640675B79}" type="presOf" srcId="{D7AF9BBF-64B2-4B6B-960B-AA11B2E7F7B5}" destId="{5A8B6CE6-9C2B-4772-ABF1-CB3A038B0A5E}" srcOrd="0" destOrd="0" presId="urn:microsoft.com/office/officeart/2005/8/layout/target3"/>
    <dgm:cxn modelId="{0B32579A-F1A2-4AB3-B483-675CCD7A68F4}" srcId="{D7AF9BBF-64B2-4B6B-960B-AA11B2E7F7B5}" destId="{77667F8A-F201-441C-9E5B-74D05584DB69}" srcOrd="0" destOrd="0" parTransId="{9A3BFB49-9FBA-411E-8FD6-290F36591912}" sibTransId="{1DB8FD0F-18B3-4182-AE5D-5C15119F7DFD}"/>
    <dgm:cxn modelId="{071170F3-E776-4EEB-97CC-4257D9D9873C}" type="presParOf" srcId="{5A8B6CE6-9C2B-4772-ABF1-CB3A038B0A5E}" destId="{F010AEDF-B2A7-4C66-8254-5DD058B016E1}" srcOrd="0" destOrd="0" presId="urn:microsoft.com/office/officeart/2005/8/layout/target3"/>
    <dgm:cxn modelId="{CECEA8A9-7D45-4821-B1B4-972F7BB43A3F}" type="presParOf" srcId="{5A8B6CE6-9C2B-4772-ABF1-CB3A038B0A5E}" destId="{D13D782D-EF01-40B4-B8F8-BA6159629242}" srcOrd="1" destOrd="0" presId="urn:microsoft.com/office/officeart/2005/8/layout/target3"/>
    <dgm:cxn modelId="{2500489C-A1E9-41C6-9F31-724E25056201}" type="presParOf" srcId="{5A8B6CE6-9C2B-4772-ABF1-CB3A038B0A5E}" destId="{917EB33E-7365-4F4D-BB64-95509C66B061}" srcOrd="2" destOrd="0" presId="urn:microsoft.com/office/officeart/2005/8/layout/target3"/>
    <dgm:cxn modelId="{F5CAF2E6-B814-4388-AE17-DF4484922591}" type="presParOf" srcId="{5A8B6CE6-9C2B-4772-ABF1-CB3A038B0A5E}" destId="{A19CF2E3-637A-4B2E-B52E-6C98AF8E9D32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3C0F86-CA68-4108-AA7A-828DD908BC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93E686-5BA8-492D-A5CD-CC7DD0099D81}">
      <dgm:prSet custT="1"/>
      <dgm:spPr>
        <a:solidFill>
          <a:srgbClr val="00FF99"/>
        </a:solidFill>
      </dgm:spPr>
      <dgm:t>
        <a:bodyPr/>
        <a:lstStyle/>
        <a:p>
          <a:pPr algn="ctr" rtl="0"/>
          <a:r>
            <a: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Структура расходов бюджета</a:t>
          </a:r>
        </a:p>
        <a:p>
          <a:pPr algn="ctr" rtl="0"/>
          <a:r>
            <a:rPr lang="ru-RU" sz="20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Сернурского</a:t>
          </a:r>
          <a:r>
            <a: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муниципального района за 2020 год</a:t>
          </a:r>
          <a:endParaRPr lang="ru-RU" sz="2000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F083C1-30BE-4D2D-B366-CB321D16979C}" type="parTrans" cxnId="{8DA2DB85-5781-4CD1-8D09-4BB01C8E132F}">
      <dgm:prSet/>
      <dgm:spPr/>
      <dgm:t>
        <a:bodyPr/>
        <a:lstStyle/>
        <a:p>
          <a:endParaRPr lang="ru-RU"/>
        </a:p>
      </dgm:t>
    </dgm:pt>
    <dgm:pt modelId="{63639B8B-51EC-4C49-8319-33C98CB562E2}" type="sibTrans" cxnId="{8DA2DB85-5781-4CD1-8D09-4BB01C8E132F}">
      <dgm:prSet/>
      <dgm:spPr/>
      <dgm:t>
        <a:bodyPr/>
        <a:lstStyle/>
        <a:p>
          <a:endParaRPr lang="ru-RU"/>
        </a:p>
      </dgm:t>
    </dgm:pt>
    <dgm:pt modelId="{E9735B6F-9299-4D03-926A-88BFE955665B}" type="pres">
      <dgm:prSet presAssocID="{4A3C0F86-CA68-4108-AA7A-828DD908BC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70F5B8-58C8-4900-ABF5-35FC0A7E98CC}" type="pres">
      <dgm:prSet presAssocID="{0E93E686-5BA8-492D-A5CD-CC7DD0099D81}" presName="parentText" presStyleLbl="node1" presStyleIdx="0" presStyleCnt="1" custScaleY="233821" custLinFactNeighborX="-348" custLinFactNeighborY="17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DAC5EB-EF62-485D-B55C-2D4DE81EB0BA}" type="presOf" srcId="{4A3C0F86-CA68-4108-AA7A-828DD908BC80}" destId="{E9735B6F-9299-4D03-926A-88BFE955665B}" srcOrd="0" destOrd="0" presId="urn:microsoft.com/office/officeart/2005/8/layout/vList2"/>
    <dgm:cxn modelId="{8DA2DB85-5781-4CD1-8D09-4BB01C8E132F}" srcId="{4A3C0F86-CA68-4108-AA7A-828DD908BC80}" destId="{0E93E686-5BA8-492D-A5CD-CC7DD0099D81}" srcOrd="0" destOrd="0" parTransId="{34F083C1-30BE-4D2D-B366-CB321D16979C}" sibTransId="{63639B8B-51EC-4C49-8319-33C98CB562E2}"/>
    <dgm:cxn modelId="{931958A4-5A4F-47CC-8FA8-D04213704B3C}" type="presOf" srcId="{0E93E686-5BA8-492D-A5CD-CC7DD0099D81}" destId="{E870F5B8-58C8-4900-ABF5-35FC0A7E98CC}" srcOrd="0" destOrd="0" presId="urn:microsoft.com/office/officeart/2005/8/layout/vList2"/>
    <dgm:cxn modelId="{BEA3EA29-17C4-432F-A875-BE3820DEC8F8}" type="presParOf" srcId="{E9735B6F-9299-4D03-926A-88BFE955665B}" destId="{E870F5B8-58C8-4900-ABF5-35FC0A7E98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C2A752-ADC1-45E9-9AF2-87EA5DF48A0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214EB1-C086-4136-B311-9E33E9DEF8CF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Обеспечение развития и укрепления материально-технической базы домов культуры в населенных пунктах с числом жителей до 50 тыс. человек–                 1,6 млн. рублей</a:t>
          </a:r>
          <a:endParaRPr lang="ru-RU" sz="1800" dirty="0">
            <a:solidFill>
              <a:schemeClr val="bg2">
                <a:lumMod val="10000"/>
              </a:schemeClr>
            </a:solidFill>
          </a:endParaRPr>
        </a:p>
      </dgm:t>
    </dgm:pt>
    <dgm:pt modelId="{C210826C-3956-4A3D-85C1-E425447329A9}" type="parTrans" cxnId="{D058AF97-16C3-48A2-8E68-B64BE7B8721D}">
      <dgm:prSet/>
      <dgm:spPr/>
      <dgm:t>
        <a:bodyPr/>
        <a:lstStyle/>
        <a:p>
          <a:endParaRPr lang="ru-RU"/>
        </a:p>
      </dgm:t>
    </dgm:pt>
    <dgm:pt modelId="{4D3499C5-CD49-4220-8E79-045F04FBC5E6}" type="sibTrans" cxnId="{D058AF97-16C3-48A2-8E68-B64BE7B8721D}">
      <dgm:prSet/>
      <dgm:spPr/>
      <dgm:t>
        <a:bodyPr/>
        <a:lstStyle/>
        <a:p>
          <a:endParaRPr lang="ru-RU"/>
        </a:p>
      </dgm:t>
    </dgm:pt>
    <dgm:pt modelId="{65E9B406-0119-4C3B-A7C6-0B41A8C61DB3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Другие вопросы в области культуры, кинематографии – 7,2 млн. рублей</a:t>
          </a:r>
          <a:endParaRPr lang="ru-RU" sz="2000" dirty="0">
            <a:solidFill>
              <a:schemeClr val="tx1"/>
            </a:solidFill>
          </a:endParaRPr>
        </a:p>
      </dgm:t>
    </dgm:pt>
    <dgm:pt modelId="{3282EC70-77FD-4ED1-8FE4-D3FE35F35D39}" type="parTrans" cxnId="{A88404DB-FE7B-418D-8676-816ABEB104CC}">
      <dgm:prSet/>
      <dgm:spPr/>
      <dgm:t>
        <a:bodyPr/>
        <a:lstStyle/>
        <a:p>
          <a:endParaRPr lang="ru-RU"/>
        </a:p>
      </dgm:t>
    </dgm:pt>
    <dgm:pt modelId="{AF332555-4FC5-4A41-AF8D-528DD68F5E21}" type="sibTrans" cxnId="{A88404DB-FE7B-418D-8676-816ABEB104CC}">
      <dgm:prSet/>
      <dgm:spPr/>
      <dgm:t>
        <a:bodyPr/>
        <a:lstStyle/>
        <a:p>
          <a:endParaRPr lang="ru-RU"/>
        </a:p>
      </dgm:t>
    </dgm:pt>
    <dgm:pt modelId="{B0D5196C-C5DB-4FA5-8390-895CE043BABA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Осуществление государственных полномочий по предоставлению мер социальной поддержки по оплате жилищно-коммунальных услуг некоторым категориям граждан– 0,7 млн. рублей</a:t>
          </a:r>
          <a:endParaRPr lang="ru-RU" sz="1600" dirty="0">
            <a:solidFill>
              <a:schemeClr val="tx1"/>
            </a:solidFill>
          </a:endParaRPr>
        </a:p>
      </dgm:t>
    </dgm:pt>
    <dgm:pt modelId="{C3B3AF6F-B871-4BE2-8D77-717F666A61F1}" type="parTrans" cxnId="{D0BBA932-276D-4C1B-87BF-695EA5BCD1D4}">
      <dgm:prSet/>
      <dgm:spPr/>
      <dgm:t>
        <a:bodyPr/>
        <a:lstStyle/>
        <a:p>
          <a:endParaRPr lang="ru-RU"/>
        </a:p>
      </dgm:t>
    </dgm:pt>
    <dgm:pt modelId="{D8019B77-5AC0-4843-BFC1-34517E4C3EF8}" type="sibTrans" cxnId="{D0BBA932-276D-4C1B-87BF-695EA5BCD1D4}">
      <dgm:prSet/>
      <dgm:spPr/>
      <dgm:t>
        <a:bodyPr/>
        <a:lstStyle/>
        <a:p>
          <a:endParaRPr lang="ru-RU"/>
        </a:p>
      </dgm:t>
    </dgm:pt>
    <dgm:pt modelId="{429D4BF2-1688-40AA-AEB5-C15CC1B0992B}" type="pres">
      <dgm:prSet presAssocID="{43C2A752-ADC1-45E9-9AF2-87EA5DF48A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5A4CD-DFB6-4EB6-B92C-339899163940}" type="pres">
      <dgm:prSet presAssocID="{E7214EB1-C086-4136-B311-9E33E9DEF8CF}" presName="parentLin" presStyleCnt="0"/>
      <dgm:spPr/>
    </dgm:pt>
    <dgm:pt modelId="{6E1851FF-AC24-4D41-A440-1501D7A0D858}" type="pres">
      <dgm:prSet presAssocID="{E7214EB1-C086-4136-B311-9E33E9DEF8C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891579B-D7DD-46DC-9431-49540BDB1B23}" type="pres">
      <dgm:prSet presAssocID="{E7214EB1-C086-4136-B311-9E33E9DEF8CF}" presName="parentText" presStyleLbl="node1" presStyleIdx="0" presStyleCnt="3" custLinFactNeighborX="-2784" custLinFactNeighborY="1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209CF-FC0C-46EC-87E8-99E1BC4F5740}" type="pres">
      <dgm:prSet presAssocID="{E7214EB1-C086-4136-B311-9E33E9DEF8CF}" presName="negativeSpace" presStyleCnt="0"/>
      <dgm:spPr/>
    </dgm:pt>
    <dgm:pt modelId="{7D437E8F-9941-4BB9-B008-CB421392AECC}" type="pres">
      <dgm:prSet presAssocID="{E7214EB1-C086-4136-B311-9E33E9DEF8CF}" presName="childText" presStyleLbl="conFgAcc1" presStyleIdx="0" presStyleCnt="3">
        <dgm:presLayoutVars>
          <dgm:bulletEnabled val="1"/>
        </dgm:presLayoutVars>
      </dgm:prSet>
      <dgm:spPr/>
    </dgm:pt>
    <dgm:pt modelId="{7E054561-7F93-4EE2-9CF2-B9F3AAA6FB11}" type="pres">
      <dgm:prSet presAssocID="{4D3499C5-CD49-4220-8E79-045F04FBC5E6}" presName="spaceBetweenRectangles" presStyleCnt="0"/>
      <dgm:spPr/>
    </dgm:pt>
    <dgm:pt modelId="{0127F739-2DE2-44F6-9ABB-999858C5B7B3}" type="pres">
      <dgm:prSet presAssocID="{B0D5196C-C5DB-4FA5-8390-895CE043BABA}" presName="parentLin" presStyleCnt="0"/>
      <dgm:spPr/>
    </dgm:pt>
    <dgm:pt modelId="{E76278D6-182C-4B98-A15B-FDF7F9B2596B}" type="pres">
      <dgm:prSet presAssocID="{B0D5196C-C5DB-4FA5-8390-895CE043BAB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68CC03C-78CA-4C5F-8397-C42DBFAD74EF}" type="pres">
      <dgm:prSet presAssocID="{B0D5196C-C5DB-4FA5-8390-895CE043BAB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64B3E-16C3-4D5D-9756-27BC50F07C97}" type="pres">
      <dgm:prSet presAssocID="{B0D5196C-C5DB-4FA5-8390-895CE043BABA}" presName="negativeSpace" presStyleCnt="0"/>
      <dgm:spPr/>
    </dgm:pt>
    <dgm:pt modelId="{357E13B1-FDF8-4AA8-871C-E89BFFD9C0D7}" type="pres">
      <dgm:prSet presAssocID="{B0D5196C-C5DB-4FA5-8390-895CE043BABA}" presName="childText" presStyleLbl="conFgAcc1" presStyleIdx="1" presStyleCnt="3">
        <dgm:presLayoutVars>
          <dgm:bulletEnabled val="1"/>
        </dgm:presLayoutVars>
      </dgm:prSet>
      <dgm:spPr/>
    </dgm:pt>
    <dgm:pt modelId="{465251EB-C3F4-47E7-8397-5BEDDD8B2732}" type="pres">
      <dgm:prSet presAssocID="{D8019B77-5AC0-4843-BFC1-34517E4C3EF8}" presName="spaceBetweenRectangles" presStyleCnt="0"/>
      <dgm:spPr/>
    </dgm:pt>
    <dgm:pt modelId="{06B61F81-EAD7-401C-A58B-060FF4CC46A7}" type="pres">
      <dgm:prSet presAssocID="{65E9B406-0119-4C3B-A7C6-0B41A8C61DB3}" presName="parentLin" presStyleCnt="0"/>
      <dgm:spPr/>
    </dgm:pt>
    <dgm:pt modelId="{C2663825-60BB-43E2-991F-4A2D5A5A9CD7}" type="pres">
      <dgm:prSet presAssocID="{65E9B406-0119-4C3B-A7C6-0B41A8C61DB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276B44F-45DD-4770-9B2C-1E58B10ADD58}" type="pres">
      <dgm:prSet presAssocID="{65E9B406-0119-4C3B-A7C6-0B41A8C61DB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FD487-AF69-4E9A-911A-D9102FB4F0D1}" type="pres">
      <dgm:prSet presAssocID="{65E9B406-0119-4C3B-A7C6-0B41A8C61DB3}" presName="negativeSpace" presStyleCnt="0"/>
      <dgm:spPr/>
    </dgm:pt>
    <dgm:pt modelId="{AB63492A-BF88-46D6-99A1-71740A1C7EF3}" type="pres">
      <dgm:prSet presAssocID="{65E9B406-0119-4C3B-A7C6-0B41A8C61DB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058AF97-16C3-48A2-8E68-B64BE7B8721D}" srcId="{43C2A752-ADC1-45E9-9AF2-87EA5DF48A00}" destId="{E7214EB1-C086-4136-B311-9E33E9DEF8CF}" srcOrd="0" destOrd="0" parTransId="{C210826C-3956-4A3D-85C1-E425447329A9}" sibTransId="{4D3499C5-CD49-4220-8E79-045F04FBC5E6}"/>
    <dgm:cxn modelId="{E8F0599C-021A-4CB2-BF2B-016873A96F6A}" type="presOf" srcId="{E7214EB1-C086-4136-B311-9E33E9DEF8CF}" destId="{6E1851FF-AC24-4D41-A440-1501D7A0D858}" srcOrd="0" destOrd="0" presId="urn:microsoft.com/office/officeart/2005/8/layout/list1"/>
    <dgm:cxn modelId="{2E3B09E3-7F06-4E58-ACD1-3523D865153C}" type="presOf" srcId="{43C2A752-ADC1-45E9-9AF2-87EA5DF48A00}" destId="{429D4BF2-1688-40AA-AEB5-C15CC1B0992B}" srcOrd="0" destOrd="0" presId="urn:microsoft.com/office/officeart/2005/8/layout/list1"/>
    <dgm:cxn modelId="{7D9DAF5A-0019-4944-B442-62D0848FDE5D}" type="presOf" srcId="{65E9B406-0119-4C3B-A7C6-0B41A8C61DB3}" destId="{C2663825-60BB-43E2-991F-4A2D5A5A9CD7}" srcOrd="0" destOrd="0" presId="urn:microsoft.com/office/officeart/2005/8/layout/list1"/>
    <dgm:cxn modelId="{6590E9D3-A3BC-4E6A-A963-075A42DFE2CA}" type="presOf" srcId="{B0D5196C-C5DB-4FA5-8390-895CE043BABA}" destId="{668CC03C-78CA-4C5F-8397-C42DBFAD74EF}" srcOrd="1" destOrd="0" presId="urn:microsoft.com/office/officeart/2005/8/layout/list1"/>
    <dgm:cxn modelId="{D0BBA932-276D-4C1B-87BF-695EA5BCD1D4}" srcId="{43C2A752-ADC1-45E9-9AF2-87EA5DF48A00}" destId="{B0D5196C-C5DB-4FA5-8390-895CE043BABA}" srcOrd="1" destOrd="0" parTransId="{C3B3AF6F-B871-4BE2-8D77-717F666A61F1}" sibTransId="{D8019B77-5AC0-4843-BFC1-34517E4C3EF8}"/>
    <dgm:cxn modelId="{E0C3A513-795E-48BB-9D8B-F2B18FEB1B02}" type="presOf" srcId="{E7214EB1-C086-4136-B311-9E33E9DEF8CF}" destId="{9891579B-D7DD-46DC-9431-49540BDB1B23}" srcOrd="1" destOrd="0" presId="urn:microsoft.com/office/officeart/2005/8/layout/list1"/>
    <dgm:cxn modelId="{08D2A508-F54C-4EED-B145-0D56F6967420}" type="presOf" srcId="{65E9B406-0119-4C3B-A7C6-0B41A8C61DB3}" destId="{3276B44F-45DD-4770-9B2C-1E58B10ADD58}" srcOrd="1" destOrd="0" presId="urn:microsoft.com/office/officeart/2005/8/layout/list1"/>
    <dgm:cxn modelId="{96E4CD06-88B3-40A6-A41B-1B3A463F803E}" type="presOf" srcId="{B0D5196C-C5DB-4FA5-8390-895CE043BABA}" destId="{E76278D6-182C-4B98-A15B-FDF7F9B2596B}" srcOrd="0" destOrd="0" presId="urn:microsoft.com/office/officeart/2005/8/layout/list1"/>
    <dgm:cxn modelId="{A88404DB-FE7B-418D-8676-816ABEB104CC}" srcId="{43C2A752-ADC1-45E9-9AF2-87EA5DF48A00}" destId="{65E9B406-0119-4C3B-A7C6-0B41A8C61DB3}" srcOrd="2" destOrd="0" parTransId="{3282EC70-77FD-4ED1-8FE4-D3FE35F35D39}" sibTransId="{AF332555-4FC5-4A41-AF8D-528DD68F5E21}"/>
    <dgm:cxn modelId="{CA1A5315-9030-4ED1-83D2-43D8A42CEBAC}" type="presParOf" srcId="{429D4BF2-1688-40AA-AEB5-C15CC1B0992B}" destId="{0EA5A4CD-DFB6-4EB6-B92C-339899163940}" srcOrd="0" destOrd="0" presId="urn:microsoft.com/office/officeart/2005/8/layout/list1"/>
    <dgm:cxn modelId="{47C5DC8A-7B2C-46C0-A224-7BFA6A44A8E2}" type="presParOf" srcId="{0EA5A4CD-DFB6-4EB6-B92C-339899163940}" destId="{6E1851FF-AC24-4D41-A440-1501D7A0D858}" srcOrd="0" destOrd="0" presId="urn:microsoft.com/office/officeart/2005/8/layout/list1"/>
    <dgm:cxn modelId="{523C7C91-75A5-4041-B044-543EC89F194F}" type="presParOf" srcId="{0EA5A4CD-DFB6-4EB6-B92C-339899163940}" destId="{9891579B-D7DD-46DC-9431-49540BDB1B23}" srcOrd="1" destOrd="0" presId="urn:microsoft.com/office/officeart/2005/8/layout/list1"/>
    <dgm:cxn modelId="{30FF9E36-5E05-4AB4-B173-E6F2C793ACB6}" type="presParOf" srcId="{429D4BF2-1688-40AA-AEB5-C15CC1B0992B}" destId="{FCB209CF-FC0C-46EC-87E8-99E1BC4F5740}" srcOrd="1" destOrd="0" presId="urn:microsoft.com/office/officeart/2005/8/layout/list1"/>
    <dgm:cxn modelId="{D6258367-7A00-4F21-B8C3-61C484D2DA99}" type="presParOf" srcId="{429D4BF2-1688-40AA-AEB5-C15CC1B0992B}" destId="{7D437E8F-9941-4BB9-B008-CB421392AECC}" srcOrd="2" destOrd="0" presId="urn:microsoft.com/office/officeart/2005/8/layout/list1"/>
    <dgm:cxn modelId="{3B611D4A-DB0B-430B-BBBB-B72B6E08E671}" type="presParOf" srcId="{429D4BF2-1688-40AA-AEB5-C15CC1B0992B}" destId="{7E054561-7F93-4EE2-9CF2-B9F3AAA6FB11}" srcOrd="3" destOrd="0" presId="urn:microsoft.com/office/officeart/2005/8/layout/list1"/>
    <dgm:cxn modelId="{AF7D9749-AA11-4367-86D3-35534B04F54A}" type="presParOf" srcId="{429D4BF2-1688-40AA-AEB5-C15CC1B0992B}" destId="{0127F739-2DE2-44F6-9ABB-999858C5B7B3}" srcOrd="4" destOrd="0" presId="urn:microsoft.com/office/officeart/2005/8/layout/list1"/>
    <dgm:cxn modelId="{56F32525-EE42-4CE9-A67F-4C995CEE01C1}" type="presParOf" srcId="{0127F739-2DE2-44F6-9ABB-999858C5B7B3}" destId="{E76278D6-182C-4B98-A15B-FDF7F9B2596B}" srcOrd="0" destOrd="0" presId="urn:microsoft.com/office/officeart/2005/8/layout/list1"/>
    <dgm:cxn modelId="{7A293459-7CAB-4D4C-B214-1857FB835E3D}" type="presParOf" srcId="{0127F739-2DE2-44F6-9ABB-999858C5B7B3}" destId="{668CC03C-78CA-4C5F-8397-C42DBFAD74EF}" srcOrd="1" destOrd="0" presId="urn:microsoft.com/office/officeart/2005/8/layout/list1"/>
    <dgm:cxn modelId="{E3C933D5-A5F2-4BEB-B5DA-F1162A7D159C}" type="presParOf" srcId="{429D4BF2-1688-40AA-AEB5-C15CC1B0992B}" destId="{8C164B3E-16C3-4D5D-9756-27BC50F07C97}" srcOrd="5" destOrd="0" presId="urn:microsoft.com/office/officeart/2005/8/layout/list1"/>
    <dgm:cxn modelId="{AF0A4988-9F52-476E-81DD-E69B188CCB47}" type="presParOf" srcId="{429D4BF2-1688-40AA-AEB5-C15CC1B0992B}" destId="{357E13B1-FDF8-4AA8-871C-E89BFFD9C0D7}" srcOrd="6" destOrd="0" presId="urn:microsoft.com/office/officeart/2005/8/layout/list1"/>
    <dgm:cxn modelId="{0DF926E9-9765-44DA-9900-1C437A98C8C3}" type="presParOf" srcId="{429D4BF2-1688-40AA-AEB5-C15CC1B0992B}" destId="{465251EB-C3F4-47E7-8397-5BEDDD8B2732}" srcOrd="7" destOrd="0" presId="urn:microsoft.com/office/officeart/2005/8/layout/list1"/>
    <dgm:cxn modelId="{284E4FB8-89C4-43CA-98FE-7B8CF6C7E4CB}" type="presParOf" srcId="{429D4BF2-1688-40AA-AEB5-C15CC1B0992B}" destId="{06B61F81-EAD7-401C-A58B-060FF4CC46A7}" srcOrd="8" destOrd="0" presId="urn:microsoft.com/office/officeart/2005/8/layout/list1"/>
    <dgm:cxn modelId="{A3F29030-196F-4B2B-B062-93E407C5B20F}" type="presParOf" srcId="{06B61F81-EAD7-401C-A58B-060FF4CC46A7}" destId="{C2663825-60BB-43E2-991F-4A2D5A5A9CD7}" srcOrd="0" destOrd="0" presId="urn:microsoft.com/office/officeart/2005/8/layout/list1"/>
    <dgm:cxn modelId="{2B122E64-EC76-4346-B111-6647B4D70CB5}" type="presParOf" srcId="{06B61F81-EAD7-401C-A58B-060FF4CC46A7}" destId="{3276B44F-45DD-4770-9B2C-1E58B10ADD58}" srcOrd="1" destOrd="0" presId="urn:microsoft.com/office/officeart/2005/8/layout/list1"/>
    <dgm:cxn modelId="{88A0CE29-9FAD-4B23-84AA-BCB41FF21351}" type="presParOf" srcId="{429D4BF2-1688-40AA-AEB5-C15CC1B0992B}" destId="{F47FD487-AF69-4E9A-911A-D9102FB4F0D1}" srcOrd="9" destOrd="0" presId="urn:microsoft.com/office/officeart/2005/8/layout/list1"/>
    <dgm:cxn modelId="{4F1880E8-44FA-47DD-9AB5-3C58BE3667D3}" type="presParOf" srcId="{429D4BF2-1688-40AA-AEB5-C15CC1B0992B}" destId="{AB63492A-BF88-46D6-99A1-71740A1C7EF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7EBF60-86B4-4A21-BB70-5458081FB762}">
      <dsp:nvSpPr>
        <dsp:cNvPr id="0" name=""/>
        <dsp:cNvSpPr/>
      </dsp:nvSpPr>
      <dsp:spPr>
        <a:xfrm>
          <a:off x="0" y="52202"/>
          <a:ext cx="8229599" cy="835379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Исполнение расходной части бюджета муниципального образования «Сернурский муниципальный район» за 2018 год    (тыс. руб.)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0" y="52202"/>
        <a:ext cx="8229599" cy="8353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D13E0F-66E5-4EF9-81ED-15D97D3EC542}">
      <dsp:nvSpPr>
        <dsp:cNvPr id="0" name=""/>
        <dsp:cNvSpPr/>
      </dsp:nvSpPr>
      <dsp:spPr>
        <a:xfrm>
          <a:off x="2354485" y="1420"/>
          <a:ext cx="5871325" cy="19661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Дотация на сбалансированность 54,5 млн.рублей;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Бюджетные инвестиции в капитальное строительство </a:t>
          </a:r>
          <a:r>
            <a:rPr lang="ru-RU" sz="1600" b="1" kern="1200" dirty="0" smtClean="0"/>
            <a:t>15,6 </a:t>
          </a:r>
          <a:r>
            <a:rPr lang="ru-RU" sz="1600" b="1" kern="1200" dirty="0" smtClean="0"/>
            <a:t>млн. рублей;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Обеспечение жильем молодых семей  2,9 млн. рублей;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Заработная плата работникам общего и дошкольного образования 30,8 млн. рублей и т.д. 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2354485" y="1420"/>
        <a:ext cx="5871325" cy="1966179"/>
      </dsp:txXfrm>
    </dsp:sp>
    <dsp:sp modelId="{867D85D0-167E-41D8-8B60-9AE590631179}">
      <dsp:nvSpPr>
        <dsp:cNvPr id="0" name=""/>
        <dsp:cNvSpPr/>
      </dsp:nvSpPr>
      <dsp:spPr>
        <a:xfrm>
          <a:off x="0" y="102287"/>
          <a:ext cx="2350696" cy="1718712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</a:rPr>
            <a:t>Выделение финансовой помощи из республиканского бюджета           102,7 млн. рублей</a:t>
          </a:r>
          <a:endParaRPr lang="ru-RU" sz="20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102287"/>
        <a:ext cx="2350696" cy="1718712"/>
      </dsp:txXfrm>
    </dsp:sp>
    <dsp:sp modelId="{9A9BDAFE-8A08-4D0B-8D3C-037331E9822D}">
      <dsp:nvSpPr>
        <dsp:cNvPr id="0" name=""/>
        <dsp:cNvSpPr/>
      </dsp:nvSpPr>
      <dsp:spPr>
        <a:xfrm>
          <a:off x="2376264" y="2486337"/>
          <a:ext cx="5794955" cy="3125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/>
            <a:t>в сумме 16,0 млн. рублей </a:t>
          </a:r>
          <a:endParaRPr lang="ru-RU" sz="2400" b="0" kern="1200" dirty="0"/>
        </a:p>
      </dsp:txBody>
      <dsp:txXfrm>
        <a:off x="2376264" y="2486337"/>
        <a:ext cx="5794955" cy="312573"/>
      </dsp:txXfrm>
    </dsp:sp>
    <dsp:sp modelId="{E360029F-1E03-492E-BCCB-0B0978E9E763}">
      <dsp:nvSpPr>
        <dsp:cNvPr id="0" name=""/>
        <dsp:cNvSpPr/>
      </dsp:nvSpPr>
      <dsp:spPr>
        <a:xfrm>
          <a:off x="0" y="2071834"/>
          <a:ext cx="2291680" cy="110091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2">
                  <a:lumMod val="10000"/>
                </a:schemeClr>
              </a:solidFill>
            </a:rPr>
            <a:t>За счет увеличения плана по собственным доходам   </a:t>
          </a:r>
          <a:endParaRPr lang="ru-RU" sz="18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2071834"/>
        <a:ext cx="2291680" cy="1100910"/>
      </dsp:txXfrm>
    </dsp:sp>
    <dsp:sp modelId="{46745CE0-76B5-497E-990C-153D31AE8A00}">
      <dsp:nvSpPr>
        <dsp:cNvPr id="0" name=""/>
        <dsp:cNvSpPr/>
      </dsp:nvSpPr>
      <dsp:spPr>
        <a:xfrm>
          <a:off x="2396871" y="3358428"/>
          <a:ext cx="5832729" cy="317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в сумме 0,4 млн. рублей</a:t>
          </a:r>
          <a:endParaRPr lang="ru-RU" sz="24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/>
        </a:p>
      </dsp:txBody>
      <dsp:txXfrm>
        <a:off x="2396871" y="3358428"/>
        <a:ext cx="5832729" cy="317999"/>
      </dsp:txXfrm>
    </dsp:sp>
    <dsp:sp modelId="{E5961E82-CB46-496A-9E6C-F742F46CAA3A}">
      <dsp:nvSpPr>
        <dsp:cNvPr id="0" name=""/>
        <dsp:cNvSpPr/>
      </dsp:nvSpPr>
      <dsp:spPr>
        <a:xfrm>
          <a:off x="0" y="3293663"/>
          <a:ext cx="2379802" cy="460707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bg2">
                  <a:lumMod val="10000"/>
                </a:schemeClr>
              </a:solidFill>
            </a:rPr>
            <a:t>За счет увеличения дефицита бюджета</a:t>
          </a:r>
          <a:endParaRPr lang="ru-RU" sz="19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0" y="3293663"/>
        <a:ext cx="2379802" cy="460707"/>
      </dsp:txXfrm>
    </dsp:sp>
    <dsp:sp modelId="{B1F868A4-0055-4E1F-814A-FFE6B44EFB54}">
      <dsp:nvSpPr>
        <dsp:cNvPr id="0" name=""/>
        <dsp:cNvSpPr/>
      </dsp:nvSpPr>
      <dsp:spPr>
        <a:xfrm>
          <a:off x="2972169" y="4067126"/>
          <a:ext cx="5257430" cy="317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в сумме 6,8 млн. рублей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/>
        </a:p>
      </dsp:txBody>
      <dsp:txXfrm>
        <a:off x="2972169" y="4067126"/>
        <a:ext cx="5257430" cy="317999"/>
      </dsp:txXfrm>
    </dsp:sp>
    <dsp:sp modelId="{7A5A0BB2-F4DA-4CE1-8635-B0533667E142}">
      <dsp:nvSpPr>
        <dsp:cNvPr id="0" name=""/>
        <dsp:cNvSpPr/>
      </dsp:nvSpPr>
      <dsp:spPr>
        <a:xfrm>
          <a:off x="0" y="3967010"/>
          <a:ext cx="2967156" cy="1073549"/>
        </a:xfrm>
        <a:prstGeom prst="roundRect">
          <a:avLst/>
        </a:prstGeom>
        <a:solidFill>
          <a:srgbClr val="66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/>
        </a:p>
      </dsp:txBody>
      <dsp:txXfrm>
        <a:off x="0" y="3967010"/>
        <a:ext cx="2967156" cy="107354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10AEDF-B2A7-4C66-8254-5DD058B016E1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EB33E-7365-4F4D-BB64-95509C66B061}">
      <dsp:nvSpPr>
        <dsp:cNvPr id="0" name=""/>
        <dsp:cNvSpPr/>
      </dsp:nvSpPr>
      <dsp:spPr>
        <a:xfrm>
          <a:off x="571500" y="0"/>
          <a:ext cx="7658099" cy="114300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 smtClean="0"/>
            <a:t>Расходы по заработной плате в общем объеме расходов за 2018 год – 59,9 %</a:t>
          </a:r>
          <a:endParaRPr lang="ru-RU" sz="3200" i="1" kern="1200" dirty="0"/>
        </a:p>
      </dsp:txBody>
      <dsp:txXfrm>
        <a:off x="571500" y="0"/>
        <a:ext cx="7658099" cy="11430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70F5B8-58C8-4900-ABF5-35FC0A7E98CC}">
      <dsp:nvSpPr>
        <dsp:cNvPr id="0" name=""/>
        <dsp:cNvSpPr/>
      </dsp:nvSpPr>
      <dsp:spPr>
        <a:xfrm>
          <a:off x="0" y="65492"/>
          <a:ext cx="8229599" cy="1038552"/>
        </a:xfrm>
        <a:prstGeom prst="roundRect">
          <a:avLst/>
        </a:prstGeom>
        <a:solidFill>
          <a:srgbClr val="00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Структура расходов бюджета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муниципального образования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«Сернурский муниципальный район» за 2018 год</a:t>
          </a:r>
          <a:endParaRPr lang="ru-RU" sz="2000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65492"/>
        <a:ext cx="8229599" cy="103855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437E8F-9941-4BB9-B008-CB421392AECC}">
      <dsp:nvSpPr>
        <dsp:cNvPr id="0" name=""/>
        <dsp:cNvSpPr/>
      </dsp:nvSpPr>
      <dsp:spPr>
        <a:xfrm>
          <a:off x="0" y="543261"/>
          <a:ext cx="8229599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1579B-D7DD-46DC-9431-49540BDB1B23}">
      <dsp:nvSpPr>
        <dsp:cNvPr id="0" name=""/>
        <dsp:cNvSpPr/>
      </dsp:nvSpPr>
      <dsp:spPr>
        <a:xfrm>
          <a:off x="400024" y="42846"/>
          <a:ext cx="5760720" cy="100368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</a:rPr>
            <a:t>Субсидии бюджетам МО на развитие отрасли культуры – 172,6 тыс. рублей</a:t>
          </a:r>
          <a:endParaRPr lang="ru-RU" sz="20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00024" y="42846"/>
        <a:ext cx="5760720" cy="1003680"/>
      </dsp:txXfrm>
    </dsp:sp>
    <dsp:sp modelId="{AB63492A-BF88-46D6-99A1-71740A1C7EF3}">
      <dsp:nvSpPr>
        <dsp:cNvPr id="0" name=""/>
        <dsp:cNvSpPr/>
      </dsp:nvSpPr>
      <dsp:spPr>
        <a:xfrm>
          <a:off x="0" y="2085501"/>
          <a:ext cx="8229599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6B44F-45DD-4770-9B2C-1E58B10ADD58}">
      <dsp:nvSpPr>
        <dsp:cNvPr id="0" name=""/>
        <dsp:cNvSpPr/>
      </dsp:nvSpPr>
      <dsp:spPr>
        <a:xfrm>
          <a:off x="411479" y="1583661"/>
          <a:ext cx="5760720" cy="100368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Книжные фонды библиотек муниципальных образований – 8,2 тыс. рублей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11479" y="1583661"/>
        <a:ext cx="5760720" cy="1003680"/>
      </dsp:txXfrm>
    </dsp:sp>
    <dsp:sp modelId="{BC87D58E-4305-493B-8C4C-96F282668E2B}">
      <dsp:nvSpPr>
        <dsp:cNvPr id="0" name=""/>
        <dsp:cNvSpPr/>
      </dsp:nvSpPr>
      <dsp:spPr>
        <a:xfrm>
          <a:off x="0" y="3627741"/>
          <a:ext cx="8229599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99275-3BB2-4FC2-A02F-8FF285E82E70}">
      <dsp:nvSpPr>
        <dsp:cNvPr id="0" name=""/>
        <dsp:cNvSpPr/>
      </dsp:nvSpPr>
      <dsp:spPr>
        <a:xfrm>
          <a:off x="411479" y="3125901"/>
          <a:ext cx="5760720" cy="100368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</a:rPr>
            <a:t> Материально-техническая оснащенность учреждений культуры 1,5 млн. рублей</a:t>
          </a:r>
          <a:endParaRPr lang="ru-RU" sz="20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11479" y="3125901"/>
        <a:ext cx="5760720" cy="100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0.34902</cdr:x>
      <cdr:y>0.05792</cdr:y>
    </cdr:from>
    <cdr:to>
      <cdr:x>0.72051</cdr:x>
      <cdr:y>0.34376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H="1" flipV="1">
          <a:off x="2706094" y="277225"/>
          <a:ext cx="2880320" cy="1368152"/>
        </a:xfrm>
        <a:prstGeom xmlns:a="http://schemas.openxmlformats.org/drawingml/2006/main" prst="straightConnector1">
          <a:avLst/>
        </a:prstGeom>
        <a:ln xmlns:a="http://schemas.openxmlformats.org/drawingml/2006/main" w="22225" cmpd="sng">
          <a:solidFill>
            <a:srgbClr val="FF0000"/>
          </a:solidFill>
          <a:prstDash val="lg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0.57192</cdr:x>
      <cdr:y>0</cdr:y>
    </cdr:from>
    <cdr:to>
      <cdr:x>0.98985</cdr:x>
      <cdr:y>0.23073</cdr:y>
    </cdr:to>
    <cdr:sp macro="" textlink="">
      <cdr:nvSpPr>
        <cdr:cNvPr id="5" name="Скругленная прямоугольная выноска 4"/>
        <cdr:cNvSpPr/>
      </cdr:nvSpPr>
      <cdr:spPr>
        <a:xfrm xmlns:a="http://schemas.openxmlformats.org/drawingml/2006/main">
          <a:off x="4434286" y="-82815"/>
          <a:ext cx="3240369" cy="1104354"/>
        </a:xfrm>
        <a:prstGeom xmlns:a="http://schemas.openxmlformats.org/drawingml/2006/main" prst="wedgeRoundRectCallou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 </a:t>
          </a:r>
          <a:r>
            <a:rPr lang="ru-RU" sz="2000" b="1" dirty="0" smtClean="0">
              <a:solidFill>
                <a:schemeClr val="tx1"/>
              </a:solidFill>
            </a:rPr>
            <a:t>на 11,6 млн. рублей</a:t>
          </a:r>
        </a:p>
        <a:p xmlns:a="http://schemas.openxmlformats.org/drawingml/2006/main">
          <a:pPr algn="ctr"/>
          <a:r>
            <a:rPr lang="ru-RU" sz="2000" b="1" dirty="0">
              <a:solidFill>
                <a:schemeClr val="tx1"/>
              </a:solidFill>
            </a:rPr>
            <a:t>и</a:t>
          </a:r>
          <a:r>
            <a:rPr lang="ru-RU" sz="2000" b="1" dirty="0" smtClean="0">
              <a:solidFill>
                <a:schemeClr val="tx1"/>
              </a:solidFill>
            </a:rPr>
            <a:t>ли  на 7,5%</a:t>
          </a:r>
          <a:endParaRPr lang="ru-RU" sz="20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0.75186</cdr:x>
      <cdr:y>0.15201</cdr:y>
    </cdr:from>
    <cdr:to>
      <cdr:x>0.83315</cdr:x>
      <cdr:y>0.19078</cdr:y>
    </cdr:to>
    <cdr:sp macro="" textlink="">
      <cdr:nvSpPr>
        <cdr:cNvPr id="2" name="Прямая со стрелкой 2"/>
        <cdr:cNvSpPr/>
      </cdr:nvSpPr>
      <cdr:spPr>
        <a:xfrm xmlns:a="http://schemas.openxmlformats.org/drawingml/2006/main" flipH="1">
          <a:off x="6660232" y="847020"/>
          <a:ext cx="720080" cy="21602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FF00"/>
          </a:solidFill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0.64619</cdr:x>
      <cdr:y>0.57846</cdr:y>
    </cdr:from>
    <cdr:to>
      <cdr:x>0.76812</cdr:x>
      <cdr:y>0.69477</cdr:y>
    </cdr:to>
    <cdr:sp macro="" textlink="">
      <cdr:nvSpPr>
        <cdr:cNvPr id="10" name="Прямая со стрелкой 3"/>
        <cdr:cNvSpPr/>
      </cdr:nvSpPr>
      <cdr:spPr>
        <a:xfrm xmlns:a="http://schemas.openxmlformats.org/drawingml/2006/main" flipH="1">
          <a:off x="5724128" y="3223284"/>
          <a:ext cx="1080120" cy="64807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2">
              <a:lumMod val="60000"/>
              <a:lumOff val="40000"/>
            </a:schemeClr>
          </a:solidFill>
          <a:tailEnd type="arrow"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0.18284</cdr:x>
      <cdr:y>0.7723</cdr:y>
    </cdr:from>
    <cdr:to>
      <cdr:x>0.33729</cdr:x>
      <cdr:y>0.79815</cdr:y>
    </cdr:to>
    <cdr:sp macro="" textlink="">
      <cdr:nvSpPr>
        <cdr:cNvPr id="12" name="Прямая со стрелкой 5"/>
        <cdr:cNvSpPr/>
      </cdr:nvSpPr>
      <cdr:spPr>
        <a:xfrm xmlns:a="http://schemas.openxmlformats.org/drawingml/2006/main">
          <a:off x="1619672" y="4303404"/>
          <a:ext cx="1368152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6">
              <a:lumMod val="75000"/>
            </a:schemeClr>
          </a:solidFill>
          <a:tailEnd type="arrow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0.26413</cdr:x>
      <cdr:y>0.81107</cdr:y>
    </cdr:from>
    <cdr:to>
      <cdr:x>0.39419</cdr:x>
      <cdr:y>0.87569</cdr:y>
    </cdr:to>
    <cdr:sp macro="" textlink="">
      <cdr:nvSpPr>
        <cdr:cNvPr id="13" name="Прямая со стрелкой 6"/>
        <cdr:cNvSpPr/>
      </cdr:nvSpPr>
      <cdr:spPr>
        <a:xfrm xmlns:a="http://schemas.openxmlformats.org/drawingml/2006/main" flipV="1">
          <a:off x="2339751" y="4519427"/>
          <a:ext cx="1152129" cy="36003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0.43484</cdr:x>
      <cdr:y>0.82399</cdr:y>
    </cdr:from>
    <cdr:to>
      <cdr:x>0.46735</cdr:x>
      <cdr:y>0.87569</cdr:y>
    </cdr:to>
    <cdr:sp macro="" textlink="">
      <cdr:nvSpPr>
        <cdr:cNvPr id="14" name="Прямая со стрелкой 7"/>
        <cdr:cNvSpPr/>
      </cdr:nvSpPr>
      <cdr:spPr>
        <a:xfrm xmlns:a="http://schemas.openxmlformats.org/drawingml/2006/main" flipH="1" flipV="1">
          <a:off x="3851920" y="4591435"/>
          <a:ext cx="288032" cy="28803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0.54051</cdr:x>
      <cdr:y>0.82399</cdr:y>
    </cdr:from>
    <cdr:to>
      <cdr:x>0.75999</cdr:x>
      <cdr:y>0.8322</cdr:y>
    </cdr:to>
    <cdr:sp macro="" textlink="">
      <cdr:nvSpPr>
        <cdr:cNvPr id="15" name="Прямая со стрелкой 8"/>
        <cdr:cNvSpPr/>
      </cdr:nvSpPr>
      <cdr:spPr>
        <a:xfrm xmlns:a="http://schemas.openxmlformats.org/drawingml/2006/main" flipH="1" flipV="1">
          <a:off x="4788024" y="4591435"/>
          <a:ext cx="1944216" cy="4571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32EE7A"/>
          </a:solidFill>
          <a:tailEnd type="arrow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0.1991</cdr:x>
      <cdr:y>0.488</cdr:y>
    </cdr:from>
    <cdr:to>
      <cdr:x>0.32103</cdr:x>
      <cdr:y>0.61723</cdr:y>
    </cdr:to>
    <cdr:sp macro="" textlink="">
      <cdr:nvSpPr>
        <cdr:cNvPr id="8" name="Прямая со стрелкой 7"/>
        <cdr:cNvSpPr/>
      </cdr:nvSpPr>
      <cdr:spPr>
        <a:xfrm xmlns:a="http://schemas.openxmlformats.org/drawingml/2006/main">
          <a:off x="1763688" y="2719228"/>
          <a:ext cx="1080120" cy="720079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66FFFF"/>
          </a:solidFill>
          <a:prstDash val="solid"/>
          <a:tailEnd type="arrow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0.78689</cdr:x>
      <cdr:y>0.01333</cdr:y>
    </cdr:from>
    <cdr:to>
      <cdr:x>0.9918</cdr:x>
      <cdr:y>0.09333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858048" y="71438"/>
          <a:ext cx="178595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ru-RU" sz="1500" dirty="0" smtClean="0"/>
            <a:t>млн. рублей</a:t>
          </a:r>
          <a:endParaRPr lang="ru-RU" sz="1500" dirty="0"/>
        </a:p>
      </cdr:txBody>
    </cdr:sp>
  </cdr:relSizeAnchor>
  <cdr:relSizeAnchor xmlns:cdr="http://schemas.openxmlformats.org/drawingml/2006/chartDrawing">
    <cdr:from>
      <cdr:x>0.71054</cdr:x>
      <cdr:y>0.7795</cdr:y>
    </cdr:from>
    <cdr:to>
      <cdr:x>0.98319</cdr:x>
      <cdr:y>0.95103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192688" y="4176464"/>
          <a:ext cx="2376264" cy="919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bg1">
                  <a:lumMod val="95000"/>
                </a:schemeClr>
              </a:solidFill>
            </a:rPr>
            <a:t>Рост к 2017г.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chemeClr val="bg1">
                  <a:lumMod val="95000"/>
                </a:schemeClr>
              </a:solidFill>
            </a:rPr>
            <a:t> на 13,7 млн. рублей 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chemeClr val="bg1">
                  <a:lumMod val="95000"/>
                </a:schemeClr>
              </a:solidFill>
            </a:rPr>
            <a:t>или на 11,1%</a:t>
          </a:r>
          <a:endParaRPr lang="ru-RU" sz="1800" b="1" dirty="0">
            <a:solidFill>
              <a:schemeClr val="bg1">
                <a:lumMod val="9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0.79508</cdr:x>
      <cdr:y>0</cdr:y>
    </cdr:from>
    <cdr:to>
      <cdr:x>1</cdr:x>
      <cdr:y>0.08108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7000924" y="-71438"/>
          <a:ext cx="178595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ru-RU" sz="1500" b="1" dirty="0" smtClean="0"/>
            <a:t>млн.рублей</a:t>
          </a:r>
          <a:endParaRPr lang="ru-RU" sz="15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0.43056</cdr:x>
      <cdr:y>0.81481</cdr:y>
    </cdr:from>
    <cdr:to>
      <cdr:x>0.82986</cdr:x>
      <cdr:y>0.90123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43296" y="4714908"/>
          <a:ext cx="3286148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0.30555</cdr:x>
      <cdr:y>0.90789</cdr:y>
    </cdr:from>
    <cdr:to>
      <cdr:x>0.85243</cdr:x>
      <cdr:y>0.97368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14592" y="4929222"/>
          <a:ext cx="450059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omic Sans MS" pitchFamily="66" charset="0"/>
            </a:rPr>
            <a:t>Всего – 398,0      Всего – 403,9</a:t>
          </a:r>
          <a:endParaRPr lang="ru-RU" sz="1500" b="1" dirty="0"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0.75069</cdr:x>
      <cdr:y>0.03947</cdr:y>
    </cdr:from>
    <cdr:to>
      <cdr:x>0.98264</cdr:x>
      <cdr:y>0.14589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177880" y="214294"/>
          <a:ext cx="1908854" cy="577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млн. рублей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0.41819</cdr:x>
      <cdr:y>0.07611</cdr:y>
    </cdr:from>
    <cdr:to>
      <cdr:x>0.55708</cdr:x>
      <cdr:y>0.16057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3441576" y="413238"/>
          <a:ext cx="1143009" cy="458558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 100,0%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0.36632</cdr:x>
      <cdr:y>0.26652</cdr:y>
    </cdr:from>
    <cdr:to>
      <cdr:x>0.50521</cdr:x>
      <cdr:y>0.35099</cdr:y>
    </cdr:to>
    <cdr:sp macro="" textlink="">
      <cdr:nvSpPr>
        <cdr:cNvPr id="8" name="Скругленная прямоугольная выноска 7"/>
        <cdr:cNvSpPr/>
      </cdr:nvSpPr>
      <cdr:spPr>
        <a:xfrm xmlns:a="http://schemas.openxmlformats.org/drawingml/2006/main">
          <a:off x="3014658" y="1447000"/>
          <a:ext cx="1143010" cy="458612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102,3%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0.32195</cdr:x>
      <cdr:y>0.65968</cdr:y>
    </cdr:from>
    <cdr:to>
      <cdr:x>0.46084</cdr:x>
      <cdr:y>0.74415</cdr:y>
    </cdr:to>
    <cdr:sp macro="" textlink="">
      <cdr:nvSpPr>
        <cdr:cNvPr id="12" name="Скругленная прямоугольная выноска 11"/>
        <cdr:cNvSpPr/>
      </cdr:nvSpPr>
      <cdr:spPr>
        <a:xfrm xmlns:a="http://schemas.openxmlformats.org/drawingml/2006/main">
          <a:off x="2649488" y="3581590"/>
          <a:ext cx="1143010" cy="458612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   100,0%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0.76389</cdr:x>
      <cdr:y>0.46053</cdr:y>
    </cdr:from>
    <cdr:to>
      <cdr:x>0.90278</cdr:x>
      <cdr:y>0.545</cdr:y>
    </cdr:to>
    <cdr:sp macro="" textlink="">
      <cdr:nvSpPr>
        <cdr:cNvPr id="9" name="Скругленная прямоугольная выноска 8"/>
        <cdr:cNvSpPr/>
      </cdr:nvSpPr>
      <cdr:spPr>
        <a:xfrm xmlns:a="http://schemas.openxmlformats.org/drawingml/2006/main">
          <a:off x="6286544" y="2500330"/>
          <a:ext cx="1143009" cy="458612"/>
        </a:xfrm>
        <a:prstGeom xmlns:a="http://schemas.openxmlformats.org/drawingml/2006/main" prst="wedgeRoundRectCallout">
          <a:avLst>
            <a:gd name="adj1" fmla="val -86965"/>
            <a:gd name="adj2" fmla="val 24850"/>
            <a:gd name="adj3" fmla="val 16667"/>
          </a:avLst>
        </a:prstGeom>
        <a:solidFill xmlns:a="http://schemas.openxmlformats.org/drawingml/2006/main">
          <a:srgbClr val="C0504D">
            <a:lumMod val="20000"/>
            <a:lumOff val="80000"/>
          </a:srgbClr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ysClr val="windowText" lastClr="000000"/>
              </a:solidFill>
            </a:rPr>
            <a:t>101,6%</a:t>
          </a:r>
          <a:endParaRPr lang="ru-RU" sz="1600" b="1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0.7257</cdr:x>
      <cdr:y>0.73553</cdr:y>
    </cdr:from>
    <cdr:to>
      <cdr:x>1</cdr:x>
      <cdr:y>1</cdr:y>
    </cdr:to>
    <cdr:sp macro="" textlink="">
      <cdr:nvSpPr>
        <cdr:cNvPr id="2" name="Блок-схема: перфолента 1"/>
        <cdr:cNvSpPr/>
      </cdr:nvSpPr>
      <cdr:spPr>
        <a:xfrm xmlns:a="http://schemas.openxmlformats.org/drawingml/2006/main">
          <a:off x="5972188" y="3328998"/>
          <a:ext cx="2257412" cy="1196965"/>
        </a:xfrm>
        <a:prstGeom xmlns:a="http://schemas.openxmlformats.org/drawingml/2006/main" prst="flowChartPunchedTap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b="1" i="1" dirty="0" smtClean="0">
              <a:solidFill>
                <a:schemeClr val="tx1"/>
              </a:solidFill>
            </a:rPr>
            <a:t>Безвозмездные поступления в 2020 году исполнены на 91,9%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0.87674</cdr:x>
      <cdr:y>0.07892</cdr:y>
    </cdr:from>
    <cdr:to>
      <cdr:x>1</cdr:x>
      <cdr:y>0.15784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15239" y="357189"/>
          <a:ext cx="1014361" cy="357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млн. руб.</a:t>
          </a:r>
          <a:endParaRPr lang="ru-RU" sz="18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0.88889</cdr:x>
      <cdr:y>0.04735</cdr:y>
    </cdr:from>
    <cdr:to>
      <cdr:x>1</cdr:x>
      <cdr:y>0.12627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15200" y="214314"/>
          <a:ext cx="91440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dirty="0"/>
            <a:t>м</a:t>
          </a:r>
          <a:r>
            <a:rPr lang="ru-RU" sz="1600" dirty="0" smtClean="0"/>
            <a:t>лн.</a:t>
          </a:r>
        </a:p>
        <a:p xmlns:a="http://schemas.openxmlformats.org/drawingml/2006/main">
          <a:r>
            <a:rPr lang="ru-RU" sz="1600" dirty="0" smtClean="0"/>
            <a:t>рублей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0.87674</cdr:x>
      <cdr:y>0.23676</cdr:y>
    </cdr:from>
    <cdr:to>
      <cdr:x>0.98785</cdr:x>
      <cdr:y>0.4388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15238" y="10715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54139-2994-4C45-8221-CD147C2DC806}" type="datetimeFigureOut">
              <a:rPr lang="ru-RU" smtClean="0"/>
              <a:pPr/>
              <a:t>25.03.2021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28FC2-20C0-4CF7-8222-EB2246C49C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12813">
              <a:defRPr/>
            </a:pPr>
            <a:fld id="{A7009F17-DEF2-4C46-95E9-EB1A8DA6D733}" type="slidenum">
              <a:rPr lang="ru-RU" altLang="ru-RU" smtClean="0">
                <a:solidFill>
                  <a:srgbClr val="000000"/>
                </a:solidFill>
              </a:rPr>
              <a:pPr defTabSz="912813">
                <a:defRPr/>
              </a:pPr>
              <a:t>27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84995" name="Rectangle 7"/>
          <p:cNvSpPr txBox="1">
            <a:spLocks noGrp="1" noChangeArrowheads="1"/>
          </p:cNvSpPr>
          <p:nvPr/>
        </p:nvSpPr>
        <p:spPr bwMode="auto">
          <a:xfrm>
            <a:off x="3849688" y="9429830"/>
            <a:ext cx="2946400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6" tIns="45643" rIns="91286" bIns="45643" anchor="b"/>
          <a:lstStyle/>
          <a:p>
            <a:pPr algn="r"/>
            <a:fld id="{0AE488DF-BA34-434A-BE01-DBF116DD8312}" type="slidenum">
              <a:rPr lang="ru-RU" altLang="ru-RU" sz="1200">
                <a:solidFill>
                  <a:srgbClr val="000000"/>
                </a:solidFill>
              </a:rPr>
              <a:pPr algn="r"/>
              <a:t>27</a:t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25.03.2021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25.03.2021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25.03.2021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25.03.2021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25.03.2021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25.03.2021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CEC2-0C97-46AE-B8AA-403F7682407D}" type="datetimeFigureOut">
              <a:rPr lang="ru-RU" smtClean="0"/>
              <a:pPr/>
              <a:t>25.03.2021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F3FC7-2D1D-4ADB-BB2C-14D2C3B5C8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3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4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inans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0"/>
            <a:ext cx="6588224" cy="6858000"/>
          </a:xfrm>
          <a:prstGeom prst="rect">
            <a:avLst/>
          </a:prstGeom>
        </p:spPr>
      </p:pic>
      <p:pic>
        <p:nvPicPr>
          <p:cNvPr id="7" name="Рисунок 6" descr="Panorama2.jpg"/>
          <p:cNvPicPr>
            <a:picLocks noChangeAspect="1"/>
          </p:cNvPicPr>
          <p:nvPr/>
        </p:nvPicPr>
        <p:blipFill>
          <a:blip r:embed="rId4" cstate="print"/>
          <a:srcRect l="42800" t="17572" r="38416" b="30586"/>
          <a:stretch>
            <a:fillRect/>
          </a:stretch>
        </p:blipFill>
        <p:spPr>
          <a:xfrm>
            <a:off x="0" y="0"/>
            <a:ext cx="2627784" cy="6858000"/>
          </a:xfrm>
          <a:prstGeom prst="rect">
            <a:avLst/>
          </a:prstGeom>
        </p:spPr>
      </p:pic>
      <p:pic>
        <p:nvPicPr>
          <p:cNvPr id="175" name="Рисунок 174" descr="gerb_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0"/>
            <a:ext cx="1185919" cy="1340768"/>
          </a:xfrm>
          <a:prstGeom prst="rect">
            <a:avLst/>
          </a:prstGeom>
        </p:spPr>
      </p:pic>
      <p:sp>
        <p:nvSpPr>
          <p:cNvPr id="1026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2195736" y="980728"/>
            <a:ext cx="6786610" cy="18288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sunset" dir="t"/>
          </a:scene3d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2EE7A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БЮДЖЕТ ДЛЯ ГРАЖДАН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32EE7A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367136" y="3140968"/>
            <a:ext cx="7776864" cy="22860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Итоги  исполнения </a:t>
            </a:r>
          </a:p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 бюджета</a:t>
            </a:r>
          </a:p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Сернурского  муниципального  района</a:t>
            </a:r>
          </a:p>
          <a:p>
            <a:pPr algn="ctr" rtl="0"/>
            <a:r>
              <a:rPr lang="ru-RU" sz="3600" b="1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Impact" pitchFamily="34" charset="0"/>
              </a:rPr>
              <a:t>Республики Марий Эл за  2020 год</a:t>
            </a:r>
            <a:endParaRPr lang="ru-RU" sz="3600" b="1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214290"/>
            <a:ext cx="8858280" cy="928710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700" i="1" dirty="0" smtClean="0"/>
              <a:t>Исполнение налога на доходы физических лиц за 2020 год</a:t>
            </a:r>
            <a:endParaRPr lang="ru-RU" sz="27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268760"/>
          <a:ext cx="8715436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вальная выноска 5"/>
          <p:cNvSpPr/>
          <p:nvPr/>
        </p:nvSpPr>
        <p:spPr>
          <a:xfrm>
            <a:off x="2051720" y="1556792"/>
            <a:ext cx="2592288" cy="785818"/>
          </a:xfrm>
          <a:prstGeom prst="wedgeEllipseCallout">
            <a:avLst>
              <a:gd name="adj1" fmla="val 34408"/>
              <a:gd name="adj2" fmla="val 116196"/>
            </a:avLst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00" b="1" dirty="0" smtClean="0">
                <a:solidFill>
                  <a:sysClr val="windowText" lastClr="000000"/>
                </a:solidFill>
              </a:rPr>
              <a:t>+9,7 млн.рублей</a:t>
            </a:r>
          </a:p>
          <a:p>
            <a:pPr algn="ctr"/>
            <a:r>
              <a:rPr lang="ru-RU" sz="1700" b="1" dirty="0" smtClean="0">
                <a:solidFill>
                  <a:sysClr val="windowText" lastClr="000000"/>
                </a:solidFill>
              </a:rPr>
              <a:t>или  +7,2%</a:t>
            </a:r>
            <a:endParaRPr lang="ru-RU" sz="17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85725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500" i="1" dirty="0" smtClean="0"/>
              <a:t>Исполнение доходов от продажи материальных и нематериальных активов за 2020 год</a:t>
            </a:r>
            <a:endParaRPr lang="ru-RU" sz="25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980728"/>
          <a:ext cx="8715436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85818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500" i="1" dirty="0" smtClean="0"/>
              <a:t>Безвозмездные поступления из республиканского бюджета Республики Марий Эл в 2020 году</a:t>
            </a:r>
            <a:endParaRPr lang="ru-RU" sz="25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728" y="1214422"/>
          <a:ext cx="822960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9459" name="Picture 2" descr="C:\Documents and Settings\user\Рабочий стол\image-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500034" y="142852"/>
          <a:ext cx="8229600" cy="93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071546"/>
          <a:ext cx="8215370" cy="5196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1857388"/>
                <a:gridCol w="1857388"/>
                <a:gridCol w="2000264"/>
              </a:tblGrid>
              <a:tr h="602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статей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Уточненный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 на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 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01.01.2021 г.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выпол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нения к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годовому плану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447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722,2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712,6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447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 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476,5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476,5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319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124,3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973,4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85,8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447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хозяйство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206,1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010,9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95,8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319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Охрана окружающей среды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2000,0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319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331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645,0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331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205,1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319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686,3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686,2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4043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Социальная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политика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068,7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392,1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89,5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319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Физкультура и спорт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1 030,9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1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030,9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447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Периодическая печать и издательства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872,0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  1872,0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4471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Финансовая помощь бюджетам др. уровней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611,4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611,4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319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573</a:t>
                      </a:r>
                      <a:r>
                        <a:rPr lang="ru-RU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443,4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563</a:t>
                      </a:r>
                      <a:r>
                        <a:rPr lang="ru-RU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971,1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98,3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Уточненный бюджет по расходам составил 573,4</a:t>
            </a:r>
            <a:r>
              <a:rPr lang="ru-RU" sz="2400" b="1" i="1" dirty="0" smtClean="0">
                <a:solidFill>
                  <a:schemeClr val="tx1"/>
                </a:solidFill>
              </a:rPr>
              <a:t> млн. рублей, </a:t>
            </a:r>
            <a:r>
              <a:rPr lang="ru-RU" sz="2000" b="1" i="1" dirty="0" smtClean="0">
                <a:solidFill>
                  <a:schemeClr val="tx1"/>
                </a:solidFill>
              </a:rPr>
              <a:t>что </a:t>
            </a:r>
            <a:r>
              <a:rPr lang="ru-RU" sz="2000" b="1" i="1" dirty="0" smtClean="0"/>
              <a:t>на 71,2 млн. руб</a:t>
            </a:r>
            <a:r>
              <a:rPr lang="ru-RU" sz="2000" i="1" dirty="0" smtClean="0"/>
              <a:t>. </a:t>
            </a:r>
            <a:r>
              <a:rPr lang="ru-RU" sz="2000" b="1" i="1" dirty="0" smtClean="0"/>
              <a:t>больше первоначально утвержденного</a:t>
            </a:r>
            <a:r>
              <a:rPr lang="ru-RU" sz="2000" b="1" i="1" dirty="0" smtClean="0">
                <a:solidFill>
                  <a:schemeClr val="tx1"/>
                </a:solidFill>
              </a:rPr>
              <a:t>. Увеличение произошло по следующим причинам: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700808"/>
          <a:ext cx="8229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5517232"/>
            <a:ext cx="3024336" cy="1200329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Безвозмездные поступления (доля финансового участия заинтересованных лиц по газификации </a:t>
            </a:r>
            <a:r>
              <a:rPr lang="ru-RU" dirty="0" err="1" smtClean="0"/>
              <a:t>с.Кукнур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i="1" dirty="0" smtClean="0"/>
              <a:t>Межбюджетные трансферты из бюджета </a:t>
            </a:r>
            <a:r>
              <a:rPr lang="ru-RU" sz="2800" i="1" dirty="0" err="1" smtClean="0"/>
              <a:t>Сернурского</a:t>
            </a:r>
            <a:r>
              <a:rPr lang="ru-RU" sz="2800" i="1" dirty="0" smtClean="0"/>
              <a:t> муниципального района бюджетам поселений  в 2020 году, млн. руб.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Расходы социальной сферы в 2020 году</a:t>
            </a:r>
            <a:b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501122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54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500188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643998" cy="1470025"/>
          </a:xfrm>
        </p:spPr>
        <p:txBody>
          <a:bodyPr>
            <a:noAutofit/>
          </a:bodyPr>
          <a:lstStyle/>
          <a:p>
            <a:r>
              <a:rPr lang="ru-RU" sz="2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Бюджет  Сернурского муниципального района Республики Марий Эл на  2020 год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571612"/>
            <a:ext cx="8319868" cy="4857784"/>
          </a:xfrm>
        </p:spPr>
        <p:txBody>
          <a:bodyPr>
            <a:normAutofit/>
          </a:bodyPr>
          <a:lstStyle/>
          <a:p>
            <a:pPr>
              <a:buSzPct val="105000"/>
            </a:pPr>
            <a:r>
              <a:rPr lang="ru-RU" sz="25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УТВЕРЖДЕН:</a:t>
            </a:r>
          </a:p>
          <a:p>
            <a:pPr algn="just">
              <a:buClr>
                <a:srgbClr val="00FF99"/>
              </a:buClr>
              <a:buSzPct val="185000"/>
              <a:buBlip>
                <a:blip r:embed="rId2"/>
              </a:buBlip>
            </a:pPr>
            <a:r>
              <a:rPr lang="ru-RU" sz="2000" dirty="0" smtClean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        </a:t>
            </a:r>
            <a:r>
              <a:rPr lang="ru-RU" sz="2500" dirty="0" smtClean="0">
                <a:solidFill>
                  <a:schemeClr val="tx1"/>
                </a:solidFill>
                <a:latin typeface="Monotype Corsiva" pitchFamily="66" charset="0"/>
                <a:cs typeface="Tahoma" pitchFamily="34" charset="0"/>
              </a:rPr>
              <a:t>Решением Собрания депутатов </a:t>
            </a:r>
            <a:r>
              <a:rPr lang="ru-RU" sz="2500" dirty="0" err="1" smtClean="0">
                <a:solidFill>
                  <a:schemeClr val="tx1"/>
                </a:solidFill>
                <a:latin typeface="Monotype Corsiva" pitchFamily="66" charset="0"/>
                <a:cs typeface="Tahoma" pitchFamily="34" charset="0"/>
              </a:rPr>
              <a:t>Сернурского</a:t>
            </a:r>
            <a:r>
              <a:rPr lang="ru-RU" sz="2500" dirty="0" smtClean="0">
                <a:solidFill>
                  <a:schemeClr val="tx1"/>
                </a:solidFill>
                <a:latin typeface="Monotype Corsiva" pitchFamily="66" charset="0"/>
                <a:cs typeface="Tahoma" pitchFamily="34" charset="0"/>
              </a:rPr>
              <a:t> муниципального района Республики Марий Эл от 18 декабря 2019 года № 37.</a:t>
            </a:r>
          </a:p>
          <a:p>
            <a:pPr>
              <a:buSzPct val="105000"/>
            </a:pPr>
            <a:r>
              <a:rPr lang="ru-RU" sz="2500" b="1" dirty="0" smtClean="0">
                <a:solidFill>
                  <a:schemeClr val="tx1"/>
                </a:solidFill>
                <a:latin typeface="Monotype Corsiva" pitchFamily="66" charset="0"/>
                <a:cs typeface="Tahoma" pitchFamily="34" charset="0"/>
              </a:rPr>
              <a:t>ВНЕСЕНЫ ИЗМЕНЕНИЯ И ДОПОЛНЕНИЯ:</a:t>
            </a:r>
          </a:p>
          <a:p>
            <a:pPr marL="360000" algn="just">
              <a:buClr>
                <a:srgbClr val="32EE7A"/>
              </a:buClr>
              <a:buSzPct val="85000"/>
              <a:buBlip>
                <a:blip r:embed="rId3"/>
              </a:buBlip>
            </a:pPr>
            <a:r>
              <a:rPr lang="ru-RU" sz="2500" dirty="0" smtClean="0">
                <a:solidFill>
                  <a:schemeClr val="tx1"/>
                </a:solidFill>
                <a:latin typeface="Monotype Corsiva" pitchFamily="66" charset="0"/>
                <a:cs typeface="Tahoma" pitchFamily="34" charset="0"/>
              </a:rPr>
              <a:t>    Решениями Собрания депутатов </a:t>
            </a:r>
            <a:r>
              <a:rPr lang="ru-RU" sz="2500" dirty="0" err="1" smtClean="0">
                <a:solidFill>
                  <a:schemeClr val="tx1"/>
                </a:solidFill>
                <a:latin typeface="Monotype Corsiva" pitchFamily="66" charset="0"/>
                <a:cs typeface="Tahoma" pitchFamily="34" charset="0"/>
              </a:rPr>
              <a:t>Сернурского</a:t>
            </a:r>
            <a:r>
              <a:rPr lang="ru-RU" sz="2500" dirty="0" smtClean="0">
                <a:solidFill>
                  <a:schemeClr val="tx1"/>
                </a:solidFill>
                <a:latin typeface="Monotype Corsiva" pitchFamily="66" charset="0"/>
                <a:cs typeface="Tahoma" pitchFamily="34" charset="0"/>
              </a:rPr>
              <a:t> муниципального района Республики Марий Эл от:</a:t>
            </a:r>
          </a:p>
          <a:p>
            <a:pPr marL="360000" algn="just">
              <a:buClr>
                <a:srgbClr val="32EE7A"/>
              </a:buClr>
              <a:buSzPct val="85000"/>
              <a:buBlip>
                <a:blip r:embed="rId3"/>
              </a:buBlip>
            </a:pPr>
            <a:endParaRPr lang="ru-RU" sz="2500" dirty="0" smtClean="0">
              <a:solidFill>
                <a:schemeClr val="tx1"/>
              </a:solidFill>
              <a:latin typeface="Monotype Corsiva" pitchFamily="66" charset="0"/>
              <a:cs typeface="Tahoma" pitchFamily="34" charset="0"/>
            </a:endParaRPr>
          </a:p>
          <a:p>
            <a:pPr marL="360000" algn="just">
              <a:buClr>
                <a:srgbClr val="32EE7A"/>
              </a:buClr>
              <a:buSzPct val="85000"/>
            </a:pPr>
            <a:endParaRPr lang="ru-RU" sz="2500" dirty="0" smtClean="0">
              <a:solidFill>
                <a:schemeClr val="tx1"/>
              </a:solidFill>
              <a:latin typeface="Monotype Corsiva" pitchFamily="66" charset="0"/>
              <a:cs typeface="Tahoma" pitchFamily="34" charset="0"/>
            </a:endParaRPr>
          </a:p>
          <a:p>
            <a:r>
              <a:rPr lang="ru-RU" sz="2000" i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</a:p>
          <a:p>
            <a:pPr marL="360000" algn="just">
              <a:buSzPct val="85000"/>
              <a:buBlip>
                <a:blip r:embed="rId4"/>
              </a:buBlip>
            </a:pPr>
            <a:endParaRPr lang="ru-R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26D1D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4702904"/>
          <a:ext cx="7488832" cy="152176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888432"/>
                <a:gridCol w="3600400"/>
              </a:tblGrid>
              <a:tr h="369170"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05 февраля 2020 года №46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baseline="0" dirty="0" smtClean="0"/>
                        <a:t>21  октября</a:t>
                      </a:r>
                      <a:r>
                        <a:rPr lang="ru-RU" sz="1800" b="0" dirty="0" smtClean="0"/>
                        <a:t> 2020 года №123</a:t>
                      </a:r>
                      <a:endParaRPr lang="ru-RU" b="0" dirty="0"/>
                    </a:p>
                  </a:txBody>
                  <a:tcPr/>
                </a:tc>
              </a:tr>
              <a:tr h="38419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27 марта 2020 года №61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27 ноября 2020 года №128</a:t>
                      </a:r>
                      <a:endParaRPr lang="ru-RU" dirty="0" smtClean="0"/>
                    </a:p>
                  </a:txBody>
                  <a:tcPr/>
                </a:tc>
              </a:tr>
              <a:tr h="38419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17 июня 2020 года №83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29 декабря 2020 года №146</a:t>
                      </a:r>
                      <a:endParaRPr lang="ru-RU" dirty="0" smtClean="0"/>
                    </a:p>
                  </a:txBody>
                  <a:tcPr/>
                </a:tc>
              </a:tr>
              <a:tr h="3841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августа 2020 года №105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2020 году сформирован Программный бюджет, состоящий из 6 муниципальных программ: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714488"/>
          <a:ext cx="7786742" cy="4777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  <a:gridCol w="1500198"/>
                <a:gridCol w="1714512"/>
                <a:gridCol w="1571636"/>
              </a:tblGrid>
              <a:tr h="471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Исполнение          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Доля, % (исполнение)                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385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Расходы по МП: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513,8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504,6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89,5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99"/>
                    </a:solidFill>
                  </a:tcPr>
                </a:tc>
              </a:tr>
              <a:tr h="3857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МП «Образование»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357,9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353,8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62,7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400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МП «Культура»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54,0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54,0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9,6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516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МП</a:t>
                      </a:r>
                      <a:r>
                        <a:rPr lang="ru-RU" sz="1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«ЖКХ,   дорожное хозяйство»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81,8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76,7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13,6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599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МП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Развитие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экономики»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490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МП «Управление финансами»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10,2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10,2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490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МП «Развитие поселений»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8,7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8,7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490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Расходы на </a:t>
                      </a:r>
                      <a:r>
                        <a:rPr lang="ru-RU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непрограммную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деятельность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59,6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59,4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10,5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FF99"/>
                    </a:solidFill>
                  </a:tcPr>
                </a:tc>
              </a:tr>
              <a:tr h="490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Всего расходы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бюджета района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573,4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564,0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966FF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29520" y="1357298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млн. руб.</a:t>
            </a:r>
            <a:endParaRPr lang="ru-RU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solidFill>
            <a:srgbClr val="CC66FF"/>
          </a:solidFill>
        </p:spPr>
        <p:txBody>
          <a:bodyPr/>
          <a:lstStyle/>
          <a:p>
            <a:pPr eaLnBrk="1" hangingPunct="1"/>
            <a:r>
              <a:rPr lang="ru-RU" sz="2800" b="1" i="1" dirty="0" smtClean="0"/>
              <a:t>Расходы на </a:t>
            </a:r>
            <a:r>
              <a:rPr lang="ru-RU" sz="2800" b="1" i="1" dirty="0" err="1" smtClean="0"/>
              <a:t>непрограммные</a:t>
            </a:r>
            <a:r>
              <a:rPr lang="ru-RU" sz="2800" b="1" i="1" dirty="0" smtClean="0"/>
              <a:t> </a:t>
            </a:r>
            <a:br>
              <a:rPr lang="ru-RU" sz="2800" b="1" i="1" dirty="0" smtClean="0"/>
            </a:br>
            <a:r>
              <a:rPr lang="ru-RU" sz="2800" b="1" i="1" dirty="0" smtClean="0"/>
              <a:t>направления деятельности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229600" cy="4681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Всего в 2020 году Дорожный фонд </a:t>
            </a:r>
            <a:br>
              <a:rPr lang="ru-RU" sz="3200" dirty="0" smtClean="0"/>
            </a:br>
            <a:r>
              <a:rPr lang="ru-RU" sz="3200" dirty="0" smtClean="0"/>
              <a:t>составил 65,0 млн. рублей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  <a:solidFill>
            <a:srgbClr val="FF99FF"/>
          </a:solidFill>
        </p:spPr>
        <p:txBody>
          <a:bodyPr>
            <a:normAutofit/>
          </a:bodyPr>
          <a:lstStyle/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целевые мероприятия в области дорог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(19,5 млн. руб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., в том числе: РБ – 13,0 млн.рублей, акцизы –                6,5 млн.рублей);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проектирование дорог общего пользования, мест. бюджет (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58,0 тыс. руб.);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строительство дорог общего пользования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(44,5 млн. руб.,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том числе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подъезд к автодороге д. Б.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Торешкюбар-Ср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Торешкюбар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Сернурского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содержание дорог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(1,0 млн. руб.).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В Братском районе ввели в эксплуатацию угольную котельную поселка Кобляково - Новости Братска - Братск - ВБратске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643182"/>
            <a:ext cx="44656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2721236-7cec-313c-7cec-3133385f81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32147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ru-RU" altLang="ru-RU" sz="2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по разделу </a:t>
            </a:r>
            <a:br>
              <a:rPr lang="ru-RU" altLang="ru-RU" sz="2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altLang="ru-RU" sz="2600" b="1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Жилищно</a:t>
            </a:r>
            <a:r>
              <a:rPr lang="ru-RU" altLang="ru-RU" sz="2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–коммунальное хозяйство» составили </a:t>
            </a:r>
            <a:r>
              <a:rPr lang="ru-RU" altLang="ru-RU" sz="27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41,0 млн. рублей</a:t>
            </a:r>
            <a:r>
              <a:rPr lang="ru-RU" altLang="ru-RU" sz="2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из них: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006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b="1" dirty="0" smtClean="0"/>
              <a:t>                                                        - газификация с. </a:t>
            </a:r>
            <a:r>
              <a:rPr lang="ru-RU" sz="2000" b="1" dirty="0" err="1" smtClean="0"/>
              <a:t>Кукнур</a:t>
            </a:r>
            <a:r>
              <a:rPr lang="ru-RU" sz="2000" b="1" dirty="0" smtClean="0"/>
              <a:t> – </a:t>
            </a:r>
            <a:r>
              <a:rPr lang="ru-RU" sz="2100" b="1" dirty="0" smtClean="0"/>
              <a:t>2,5 млн. рублей </a:t>
            </a:r>
            <a:r>
              <a:rPr lang="ru-RU" sz="2000" b="1" dirty="0" smtClean="0"/>
              <a:t>			    (</a:t>
            </a:r>
            <a:r>
              <a:rPr lang="ru-RU" sz="1800" b="1" dirty="0" smtClean="0"/>
              <a:t>МБ - 1,9 млн. руб., ВНБ (население) – 0,6 млн. руб.);</a:t>
            </a:r>
          </a:p>
          <a:p>
            <a:pPr>
              <a:buNone/>
            </a:pPr>
            <a:r>
              <a:rPr lang="ru-RU" sz="1800" b="1" dirty="0" smtClean="0"/>
              <a:t>                                                             - спецтехника ЖКХ -7,9 млн. рублей;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pPr>
              <a:buFontTx/>
              <a:buChar char="-"/>
            </a:pPr>
            <a:endParaRPr lang="ru-RU" sz="1800" b="1" dirty="0" smtClean="0"/>
          </a:p>
          <a:p>
            <a:pPr>
              <a:buFontTx/>
              <a:buChar char="-"/>
            </a:pPr>
            <a:r>
              <a:rPr lang="ru-RU" sz="1800" b="1" dirty="0" smtClean="0"/>
              <a:t>возмещение недополученных </a:t>
            </a:r>
          </a:p>
          <a:p>
            <a:pPr>
              <a:buNone/>
            </a:pPr>
            <a:r>
              <a:rPr lang="ru-RU" sz="1800" b="1" dirty="0" smtClean="0"/>
              <a:t>доходов и (или) возмещение </a:t>
            </a:r>
          </a:p>
          <a:p>
            <a:pPr>
              <a:buNone/>
            </a:pPr>
            <a:r>
              <a:rPr lang="ru-RU" sz="1800" b="1" dirty="0" smtClean="0"/>
              <a:t>фактически понесенных затрат</a:t>
            </a:r>
          </a:p>
          <a:p>
            <a:pPr>
              <a:buNone/>
            </a:pPr>
            <a:r>
              <a:rPr lang="ru-RU" sz="1800" b="1" dirty="0" smtClean="0"/>
              <a:t>в связи с производством </a:t>
            </a:r>
          </a:p>
          <a:p>
            <a:pPr>
              <a:buNone/>
            </a:pPr>
            <a:r>
              <a:rPr lang="ru-RU" sz="1800" b="1" dirty="0" smtClean="0"/>
              <a:t>(реализацией) товаров, </a:t>
            </a:r>
          </a:p>
          <a:p>
            <a:pPr>
              <a:buNone/>
            </a:pPr>
            <a:r>
              <a:rPr lang="ru-RU" sz="1800" b="1" dirty="0" smtClean="0"/>
              <a:t>выполнением работ, </a:t>
            </a:r>
          </a:p>
          <a:p>
            <a:pPr>
              <a:buNone/>
            </a:pPr>
            <a:r>
              <a:rPr lang="ru-RU" sz="1800" b="1" dirty="0" smtClean="0"/>
              <a:t>оказанием услуг – </a:t>
            </a:r>
            <a:r>
              <a:rPr lang="ru-RU" sz="2000" b="1" dirty="0" smtClean="0"/>
              <a:t>30,0 млн. рублей;</a:t>
            </a:r>
          </a:p>
          <a:p>
            <a:pPr>
              <a:buNone/>
            </a:pPr>
            <a:r>
              <a:rPr lang="ru-RU" sz="1800" b="1" dirty="0" smtClean="0"/>
              <a:t>- обслуживание </a:t>
            </a:r>
          </a:p>
          <a:p>
            <a:pPr>
              <a:buNone/>
            </a:pPr>
            <a:r>
              <a:rPr lang="ru-RU" sz="1800" b="1" dirty="0" smtClean="0"/>
              <a:t>газопроводов </a:t>
            </a:r>
            <a:r>
              <a:rPr lang="ru-RU" sz="2000" b="1" dirty="0" smtClean="0"/>
              <a:t>- </a:t>
            </a:r>
            <a:r>
              <a:rPr lang="ru-RU" sz="2100" b="1" dirty="0" smtClean="0"/>
              <a:t>0,6 млн. рублей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 smtClean="0"/>
              <a:t>Расходы по разделу </a:t>
            </a:r>
            <a:r>
              <a:rPr lang="ru-RU" sz="2400" b="1" dirty="0" smtClean="0"/>
              <a:t>«Образование» </a:t>
            </a:r>
            <a:r>
              <a:rPr lang="ru-RU" sz="2400" dirty="0" smtClean="0"/>
              <a:t>составили 331,2 млн. рублей или 99,9% к плану года, в том числе  расходы на выполнение муниципального задания -  292,3 млн. рублей.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500174"/>
          <a:ext cx="7786742" cy="4328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726"/>
                <a:gridCol w="1857388"/>
                <a:gridCol w="1643074"/>
                <a:gridCol w="1814554"/>
              </a:tblGrid>
              <a:tr h="685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Исполнение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исполнения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516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Образование, всего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331,6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331,2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99,9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340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8580" marR="68580" marT="0" marB="0" anchor="b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516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Дошкольное образование</a:t>
                      </a:r>
                    </a:p>
                  </a:txBody>
                  <a:tcPr marL="68580" marR="68580" marT="0" marB="0" anchor="b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63,3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63,3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516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Общее образование</a:t>
                      </a: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236,5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236,1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99,8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516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Дополнительное</a:t>
                      </a:r>
                      <a:r>
                        <a:rPr lang="ru-RU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образование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  <a:tr h="10338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11,8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11,7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99,2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6EEFA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0800000" flipV="1">
            <a:off x="7442068" y="1162314"/>
            <a:ext cx="1100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млн. руб.</a:t>
            </a:r>
            <a:endParaRPr lang="ru-RU" sz="14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solidFill>
            <a:srgbClr val="32EE7A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Расходы по отрасли Культура в 2020 году составили </a:t>
            </a:r>
            <a:br>
              <a:rPr lang="ru-RU" sz="24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45,7 млн. рублей</a:t>
            </a:r>
            <a:r>
              <a:rPr lang="ru-RU" sz="2400" dirty="0" smtClean="0">
                <a:latin typeface="Monotype Corsiva" pitchFamily="66" charset="0"/>
              </a:rPr>
              <a:t> или 100,0% к плану года, в том числе  расходы на выполнение муниципального задания -  36,6млн. рублей.</a:t>
            </a:r>
            <a:endParaRPr lang="ru-RU" sz="2400" dirty="0">
              <a:latin typeface="Monotype Corsiva" pitchFamily="66" charset="0"/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разделу </a:t>
            </a:r>
            <a:r>
              <a:rPr lang="ru-RU" sz="2400" i="1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«Социальная политика</a:t>
            </a:r>
            <a:r>
              <a:rPr lang="ru-RU" sz="24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расходы составили                    31,4 млн. рублей или 89,5% к годовым назначениям</a:t>
            </a:r>
            <a:br>
              <a:rPr lang="ru-RU" sz="24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71612"/>
          <a:ext cx="8892480" cy="528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72264" y="185736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млн. руб.</a:t>
            </a:r>
            <a:endParaRPr lang="ru-RU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8113" y="142875"/>
            <a:ext cx="9169400" cy="105387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altLang="ru-RU" sz="2500" b="1" dirty="0" smtClean="0">
                <a:solidFill>
                  <a:srgbClr val="800000"/>
                </a:solidFill>
                <a:latin typeface="Arial" charset="0"/>
                <a:ea typeface="+mn-ea"/>
                <a:cs typeface="Arial" charset="0"/>
              </a:rPr>
              <a:t>Итоги исполнения бюджета </a:t>
            </a:r>
            <a:r>
              <a:rPr lang="ru-RU" altLang="ru-RU" sz="2500" b="1" dirty="0" err="1" smtClean="0">
                <a:solidFill>
                  <a:srgbClr val="800000"/>
                </a:solidFill>
                <a:latin typeface="Arial" charset="0"/>
                <a:ea typeface="+mn-ea"/>
                <a:cs typeface="Arial" charset="0"/>
              </a:rPr>
              <a:t>Сернурского</a:t>
            </a:r>
            <a:r>
              <a:rPr lang="ru-RU" altLang="ru-RU" sz="2500" b="1" dirty="0" smtClean="0">
                <a:solidFill>
                  <a:srgbClr val="800000"/>
                </a:solidFill>
                <a:latin typeface="Arial" charset="0"/>
                <a:ea typeface="+mn-ea"/>
                <a:cs typeface="Arial" charset="0"/>
              </a:rPr>
              <a:t> муниципального района за 2020 год, млн. рублей</a:t>
            </a:r>
            <a:endParaRPr lang="en-US" altLang="ru-RU" sz="2500" b="1" dirty="0" smtClean="0">
              <a:solidFill>
                <a:srgbClr val="8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Номер слайда 3"/>
          <p:cNvSpPr txBox="1">
            <a:spLocks noGrp="1"/>
          </p:cNvSpPr>
          <p:nvPr/>
        </p:nvSpPr>
        <p:spPr bwMode="auto">
          <a:xfrm>
            <a:off x="8894763" y="6659563"/>
            <a:ext cx="3238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0CD6B96-1F84-4EEF-B537-2757F0A2F511}" type="slidenum">
              <a:rPr lang="ru-RU" sz="1000" kern="0">
                <a:solidFill>
                  <a:srgbClr val="808080">
                    <a:lumMod val="60000"/>
                    <a:lumOff val="40000"/>
                  </a:srgbClr>
                </a:solidFill>
                <a:latin typeface="Calibri"/>
                <a:cs typeface="Arial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ru-RU" sz="1000" kern="0" dirty="0">
              <a:solidFill>
                <a:srgbClr val="808080">
                  <a:lumMod val="60000"/>
                  <a:lumOff val="40000"/>
                </a:srgbClr>
              </a:solidFill>
              <a:latin typeface="Calibri"/>
              <a:cs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24" y="1989054"/>
          <a:ext cx="7643865" cy="2797267"/>
        </p:xfrm>
        <a:graphic>
          <a:graphicData uri="http://schemas.openxmlformats.org/drawingml/2006/table">
            <a:tbl>
              <a:tblPr/>
              <a:tblGrid>
                <a:gridCol w="3071834"/>
                <a:gridCol w="2138690"/>
                <a:gridCol w="2433341"/>
              </a:tblGrid>
              <a:tr h="4448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Факт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4704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Доходы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562,2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565,8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4704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Расходы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573,4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564,0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14114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Результат                                 ( "-" дефицит;                     "+" профицит)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-11,2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+1,8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FF99"/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Годовой отчет </a:t>
            </a:r>
            <a:r>
              <a:rPr lang="ru-RU" sz="3200" dirty="0" err="1" smtClean="0"/>
              <a:t>Сернурского</a:t>
            </a:r>
            <a:r>
              <a:rPr lang="ru-RU" sz="3200" dirty="0" smtClean="0"/>
              <a:t> муниципального района за 2020 год: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Проверен и принят Министерством финансов Республики Марий Эл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Проверен Контрольно-счетной комиссией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Сернурского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муниципального района, сформированной  решением Собрания депутатов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Сернурского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муниципального района от 27.03.2020 г. № 62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Рассмотрен на публичных слушаниях и предложен для рассмотрения на сессии Собрания депутатов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Сернурского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1" y="1643050"/>
          <a:ext cx="8640959" cy="49596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57412"/>
                <a:gridCol w="1233816"/>
                <a:gridCol w="1220289"/>
                <a:gridCol w="1227052"/>
                <a:gridCol w="1201195"/>
                <a:gridCol w="1201195"/>
              </a:tblGrid>
              <a:tr h="327990">
                <a:tc rowSpan="4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 1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января 2021 года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Первонач.</a:t>
                      </a:r>
                      <a:r>
                        <a:rPr lang="ru-RU" baseline="0" dirty="0" smtClean="0"/>
                        <a:t> утвержд. план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Уточнен.</a:t>
                      </a:r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Исполнение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млн. рублей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к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785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уточнен. плану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утвержд. плану</a:t>
                      </a:r>
                      <a:endParaRPr lang="ru-RU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534,9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596,9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604,3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101,2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112,9</a:t>
                      </a:r>
                      <a:endParaRPr lang="ru-RU" sz="2000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dirty="0" smtClean="0"/>
                        <a:t>в том числе: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</a:tr>
              <a:tr h="559544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Налоговые и 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176,4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184,9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198,4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107,3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112,5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358,5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412,0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405,9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98,5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113,2</a:t>
                      </a:r>
                      <a:endParaRPr lang="ru-RU" sz="2000" dirty="0"/>
                    </a:p>
                  </a:txBody>
                  <a:tcPr/>
                </a:tc>
              </a:tr>
              <a:tr h="3595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Расходы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534,9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614,7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605,1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113,1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98,4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Дефицит (-),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профицит (+)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-17,8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-0,8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42844" y="214290"/>
            <a:ext cx="8858312" cy="12985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000" kern="10" spc="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28564" y="142852"/>
            <a:ext cx="8572592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14282" y="142852"/>
            <a:ext cx="8715436" cy="13049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108"/>
              </a:avLst>
            </a:prstTxWarp>
          </a:bodyPr>
          <a:lstStyle/>
          <a:p>
            <a:pPr algn="ctr" rtl="0"/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Основные характеристики </a:t>
            </a:r>
          </a:p>
          <a:p>
            <a:pPr algn="ctr" rtl="0"/>
            <a:r>
              <a:rPr lang="ru-RU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к</a:t>
            </a:r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онсолидированного бюджета </a:t>
            </a:r>
            <a:r>
              <a:rPr lang="ru-RU" sz="2800" i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Сернурского</a:t>
            </a:r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 муниципального района</a:t>
            </a:r>
          </a:p>
          <a:p>
            <a:pPr algn="ctr" rtl="0"/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за 2020 год</a:t>
            </a:r>
            <a:endParaRPr lang="ru-RU" sz="28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51521" y="1643050"/>
          <a:ext cx="8640959" cy="49596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57412"/>
                <a:gridCol w="1233816"/>
                <a:gridCol w="1220289"/>
                <a:gridCol w="1227052"/>
                <a:gridCol w="1201195"/>
                <a:gridCol w="1201195"/>
              </a:tblGrid>
              <a:tr h="327990">
                <a:tc rowSpan="4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 1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января 2021 года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Первонач.</a:t>
                      </a:r>
                      <a:r>
                        <a:rPr lang="ru-RU" baseline="0" dirty="0" smtClean="0"/>
                        <a:t> утвержд. план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Уточнен.</a:t>
                      </a:r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Исполнение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млн. рублей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к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785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уточнен. плану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утвержд. плану</a:t>
                      </a:r>
                      <a:endParaRPr lang="ru-RU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502,2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562,2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565,8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100,6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112,7</a:t>
                      </a:r>
                      <a:endParaRPr lang="ru-RU" sz="2000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dirty="0" smtClean="0"/>
                        <a:t>в том числе: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</a:tr>
              <a:tr h="559544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Налоговые и 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150,2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157,5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167,2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106,2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111,3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352,0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404,7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398,6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98,5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113,2</a:t>
                      </a:r>
                      <a:endParaRPr lang="ru-RU" sz="2000" dirty="0"/>
                    </a:p>
                  </a:txBody>
                  <a:tcPr/>
                </a:tc>
              </a:tr>
              <a:tr h="3595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Расходы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502,2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573,4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564,0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98,4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112,3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Дефицит (-),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профицит (+)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-11,2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+1,8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42844" y="214290"/>
            <a:ext cx="8858312" cy="12985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000" kern="10" spc="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28564" y="142852"/>
            <a:ext cx="8572592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14282" y="142852"/>
            <a:ext cx="8715436" cy="13049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108"/>
              </a:avLst>
            </a:prstTxWarp>
          </a:bodyPr>
          <a:lstStyle/>
          <a:p>
            <a:pPr algn="ctr" rtl="0"/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Основные характеристики </a:t>
            </a:r>
          </a:p>
          <a:p>
            <a:pPr algn="ctr" rtl="0"/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бюджета Сернурского муниципального района</a:t>
            </a:r>
          </a:p>
          <a:p>
            <a:pPr algn="ctr" rtl="0"/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за 2020 год</a:t>
            </a:r>
            <a:endParaRPr lang="ru-RU" sz="28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500034" y="142852"/>
          <a:ext cx="8229600" cy="93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071546"/>
          <a:ext cx="8215370" cy="5141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1857388"/>
                <a:gridCol w="1857388"/>
                <a:gridCol w="2000264"/>
              </a:tblGrid>
              <a:tr h="6022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Наименование муниципального образования</a:t>
                      </a:r>
                    </a:p>
                  </a:txBody>
                  <a:tcPr marL="9525" marR="9525" marT="9525" marB="0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Превышение доходов над расходами (дефицит /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профицит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FF99"/>
                    </a:solidFill>
                  </a:tcPr>
                </a:tc>
              </a:tr>
              <a:tr h="4471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/>
                        </a:rPr>
                        <a:t>г/</a:t>
                      </a:r>
                      <a:r>
                        <a:rPr lang="ru-RU" sz="1600" b="0" i="0" u="none" strike="noStrike" dirty="0" err="1">
                          <a:latin typeface="Times New Roman"/>
                        </a:rPr>
                        <a:t>п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 Сернур</a:t>
                      </a: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27507,4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29 971,3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- 2 463,9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</a:tr>
              <a:tr h="3415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err="1">
                          <a:latin typeface="Times New Roman"/>
                        </a:rPr>
                        <a:t>Верхнекугенерское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 с/</a:t>
                      </a:r>
                      <a:r>
                        <a:rPr lang="ru-RU" sz="1600" b="0" i="0" u="none" strike="noStrike" dirty="0" err="1">
                          <a:latin typeface="Times New Roman"/>
                        </a:rPr>
                        <a:t>п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2462,8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   2 575,2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  - 112,4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</a:tr>
              <a:tr h="3608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err="1">
                          <a:latin typeface="Times New Roman"/>
                        </a:rPr>
                        <a:t>Дубниковское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 с/</a:t>
                      </a:r>
                      <a:r>
                        <a:rPr lang="ru-RU" sz="1600" b="0" i="0" u="none" strike="noStrike" dirty="0" err="1">
                          <a:latin typeface="Times New Roman"/>
                        </a:rPr>
                        <a:t>п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2313,6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    2 303,4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    + 10,2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</a:tr>
              <a:tr h="319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err="1">
                          <a:latin typeface="Times New Roman"/>
                        </a:rPr>
                        <a:t>Зашижемское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 с/</a:t>
                      </a:r>
                      <a:r>
                        <a:rPr lang="ru-RU" sz="1600" b="0" i="0" u="none" strike="noStrike" dirty="0" err="1">
                          <a:latin typeface="Times New Roman"/>
                        </a:rPr>
                        <a:t>п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2012,7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   1 785,8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   + 226,9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</a:tr>
              <a:tr h="319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Times New Roman"/>
                        </a:rPr>
                        <a:t>Казанское с/</a:t>
                      </a:r>
                      <a:r>
                        <a:rPr lang="ru-RU" sz="1600" b="0" i="0" u="none" strike="noStrike" dirty="0" err="1">
                          <a:latin typeface="Times New Roman"/>
                        </a:rPr>
                        <a:t>п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2908,5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   2 951,0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    - 42,5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</a:tr>
              <a:tr h="4043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err="1">
                          <a:latin typeface="Times New Roman"/>
                        </a:rPr>
                        <a:t>Кукнурское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 с/</a:t>
                      </a:r>
                      <a:r>
                        <a:rPr lang="ru-RU" sz="1600" b="0" i="0" u="none" strike="noStrike" dirty="0" err="1">
                          <a:latin typeface="Times New Roman"/>
                        </a:rPr>
                        <a:t>п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2836,3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    2 999,3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   - 163,0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</a:tr>
              <a:tr h="319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err="1">
                          <a:latin typeface="Times New Roman"/>
                        </a:rPr>
                        <a:t>Марисолинское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 с/</a:t>
                      </a:r>
                      <a:r>
                        <a:rPr lang="ru-RU" sz="1600" b="0" i="0" u="none" strike="noStrike" dirty="0" err="1">
                          <a:latin typeface="Times New Roman"/>
                        </a:rPr>
                        <a:t>п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4887,1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   4 815,3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   + 71,8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</a:tr>
              <a:tr h="4471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err="1">
                          <a:latin typeface="Times New Roman"/>
                        </a:rPr>
                        <a:t>Сердежское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 с/</a:t>
                      </a:r>
                      <a:r>
                        <a:rPr lang="ru-RU" sz="1600" b="0" i="0" u="none" strike="noStrike" dirty="0" err="1">
                          <a:latin typeface="Times New Roman"/>
                        </a:rPr>
                        <a:t>п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2130,6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    2 250,3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  - 119,7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</a:tr>
              <a:tr h="4471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err="1">
                          <a:latin typeface="Times New Roman"/>
                        </a:rPr>
                        <a:t>Чендемеровское</a:t>
                      </a:r>
                      <a:r>
                        <a:rPr lang="ru-RU" sz="1600" b="0" i="0" u="none" strike="noStrike" dirty="0">
                          <a:latin typeface="Times New Roman"/>
                        </a:rPr>
                        <a:t> с/</a:t>
                      </a:r>
                      <a:r>
                        <a:rPr lang="ru-RU" sz="1600" b="0" i="0" u="none" strike="noStrike" dirty="0" err="1">
                          <a:latin typeface="Times New Roman"/>
                        </a:rPr>
                        <a:t>п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2759,9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    2 749,0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   + 10,9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</a:tr>
              <a:tr h="447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/>
                        </a:rPr>
                        <a:t>Сернурский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565758,7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 563 971,1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+ 1 787,6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</a:tr>
              <a:tr h="319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Times New Roman"/>
                        </a:rPr>
                        <a:t>Консолидированный </a:t>
                      </a:r>
                      <a:r>
                        <a:rPr lang="ru-RU" sz="1600" b="1" i="0" u="none" strike="noStrike" dirty="0">
                          <a:latin typeface="Times New Roman"/>
                        </a:rPr>
                        <a:t>бюджет</a:t>
                      </a:r>
                    </a:p>
                  </a:txBody>
                  <a:tcPr marL="9525" marR="9525" marT="9525" marB="0" anchor="ctr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604302,9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605 097,0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latin typeface="Times New Roman"/>
                        </a:rPr>
                        <a:t>   - 794,1</a:t>
                      </a:r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785786" y="2071655"/>
          <a:ext cx="7753376" cy="478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285720" y="142852"/>
            <a:ext cx="8858280" cy="1500198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Динамика </a:t>
            </a:r>
            <a:r>
              <a:rPr lang="ru-RU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налоговых и неналоговых доходов </a:t>
            </a:r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б</a:t>
            </a:r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юджета </a:t>
            </a:r>
          </a:p>
          <a:p>
            <a:pPr algn="ctr" rtl="0"/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Сернурского муниципального района  Республики Марий Эл</a:t>
            </a:r>
            <a:endParaRPr lang="ru-RU" sz="28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457200" y="188640"/>
            <a:ext cx="8229600" cy="1228998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10800000" scaled="1"/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fromWordArt="1">
            <a:prstTxWarp prst="textPlain">
              <a:avLst>
                <a:gd name="adj" fmla="val 49769"/>
              </a:avLst>
            </a:prstTxWarp>
            <a:normAutofit/>
          </a:bodyPr>
          <a:lstStyle/>
          <a:p>
            <a:pPr algn="ctr" rtl="0"/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Структура доходов </a:t>
            </a:r>
            <a:r>
              <a:rPr lang="ru-RU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б</a:t>
            </a:r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юджета </a:t>
            </a:r>
          </a:p>
          <a:p>
            <a:pPr algn="ctr" rtl="0"/>
            <a:r>
              <a:rPr lang="ru-RU" sz="28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Сернурского муниципального района за 2020 год</a:t>
            </a:r>
            <a:endParaRPr lang="ru-RU" sz="28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39552" y="1397000"/>
          <a:ext cx="7848872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300" b="1" i="1" dirty="0" smtClean="0">
                <a:solidFill>
                  <a:schemeClr val="tx2"/>
                </a:solidFill>
              </a:rPr>
              <a:t>Структура налоговых и неналоговых доходов бюджета </a:t>
            </a:r>
            <a:br>
              <a:rPr lang="ru-RU" sz="2300" b="1" i="1" dirty="0" smtClean="0">
                <a:solidFill>
                  <a:schemeClr val="tx2"/>
                </a:solidFill>
              </a:rPr>
            </a:br>
            <a:r>
              <a:rPr lang="ru-RU" sz="2300" b="1" i="1" dirty="0" smtClean="0">
                <a:solidFill>
                  <a:schemeClr val="tx2"/>
                </a:solidFill>
              </a:rPr>
              <a:t>Сернурского муниципального района </a:t>
            </a:r>
            <a:br>
              <a:rPr lang="ru-RU" sz="2300" b="1" i="1" dirty="0" smtClean="0">
                <a:solidFill>
                  <a:schemeClr val="tx2"/>
                </a:solidFill>
              </a:rPr>
            </a:br>
            <a:r>
              <a:rPr lang="ru-RU" sz="2300" b="1" i="1" dirty="0" smtClean="0">
                <a:solidFill>
                  <a:schemeClr val="tx2"/>
                </a:solidFill>
              </a:rPr>
              <a:t>в 2020 году</a:t>
            </a:r>
            <a:endParaRPr lang="ru-RU" sz="2300" b="1" i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85836"/>
          <a:ext cx="8858312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3" y="1428736"/>
          <a:ext cx="8858316" cy="52225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33013"/>
                <a:gridCol w="1080120"/>
                <a:gridCol w="1008112"/>
                <a:gridCol w="854875"/>
                <a:gridCol w="918641"/>
                <a:gridCol w="774415"/>
                <a:gridCol w="1089140"/>
              </a:tblGrid>
              <a:tr h="343216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Налоги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2019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2020 год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7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Темп роста 2020г.  к 2019г.</a:t>
                      </a:r>
                      <a:r>
                        <a:rPr lang="ru-RU" sz="1400" baseline="0" dirty="0" smtClean="0"/>
                        <a:t>, 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176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выполнение плана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456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тыс.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</a:tr>
              <a:tr h="29844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 на доходы физических лиц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131,1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135,2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144,9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107,0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110,5</a:t>
                      </a:r>
                      <a:endParaRPr lang="ru-RU" sz="1600" dirty="0"/>
                    </a:p>
                  </a:txBody>
                  <a:tcPr/>
                </a:tc>
              </a:tr>
              <a:tr h="29844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Налоги на совокупный доход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102,9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89,6</a:t>
                      </a:r>
                      <a:endParaRPr lang="ru-RU" sz="1600" dirty="0"/>
                    </a:p>
                  </a:txBody>
                  <a:tcPr/>
                </a:tc>
              </a:tr>
              <a:tr h="29844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Государственная пошлина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105,3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117,6</a:t>
                      </a:r>
                      <a:endParaRPr lang="ru-RU" sz="1600" dirty="0"/>
                    </a:p>
                  </a:txBody>
                  <a:tcPr/>
                </a:tc>
              </a:tr>
              <a:tr h="29844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 от использования имущества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109,0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/>
                </a:tc>
              </a:tr>
              <a:tr h="47751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Плата</a:t>
                      </a:r>
                      <a:r>
                        <a:rPr lang="ru-RU" sz="1600" baseline="0" dirty="0" smtClean="0"/>
                        <a:t> за негативное воздействие на окружающую среду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120,0</a:t>
                      </a:r>
                      <a:endParaRPr lang="ru-RU" sz="1600" dirty="0"/>
                    </a:p>
                  </a:txBody>
                  <a:tcPr/>
                </a:tc>
              </a:tr>
              <a:tr h="47751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Акцизы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-0,8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88,9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92,8</a:t>
                      </a:r>
                      <a:endParaRPr lang="ru-RU" sz="1600" dirty="0"/>
                    </a:p>
                  </a:txBody>
                  <a:tcPr/>
                </a:tc>
              </a:tr>
              <a:tr h="98137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</a:t>
                      </a:r>
                      <a:r>
                        <a:rPr lang="ru-RU" sz="1600" baseline="0" dirty="0" smtClean="0"/>
                        <a:t> от продажи материальных и нематериальных активов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425,0</a:t>
                      </a:r>
                      <a:endParaRPr lang="ru-RU" sz="1600" dirty="0"/>
                    </a:p>
                  </a:txBody>
                  <a:tcPr/>
                </a:tc>
              </a:tr>
              <a:tr h="50736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Штрафы, санкции, возмещение ущерба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/>
                        <a:t>14,3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57158" y="142852"/>
            <a:ext cx="8396054" cy="78319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algn="ctr"/>
            <a:r>
              <a:rPr lang="ru-RU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Исполнение налоговых и неналоговых доходов</a:t>
            </a:r>
          </a:p>
          <a:p>
            <a:pPr algn="ctr"/>
            <a:r>
              <a:rPr lang="ru-RU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бюджета  </a:t>
            </a:r>
            <a:r>
              <a:rPr lang="ru-RU" sz="2000" i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Сернурского муниципального района за 2020 </a:t>
            </a:r>
            <a:r>
              <a:rPr lang="ru-RU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год</a:t>
            </a:r>
            <a:endParaRPr lang="ru-RU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1142984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млн. 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EBA443151ADE747B2A2357184BB97A1" ma:contentTypeVersion="3" ma:contentTypeDescription="Создание документа." ma:contentTypeScope="" ma:versionID="5e55784aba460e68bc8f17772c3e9064">
  <xsd:schema xmlns:xsd="http://www.w3.org/2001/XMLSchema" xmlns:xs="http://www.w3.org/2001/XMLSchema" xmlns:p="http://schemas.microsoft.com/office/2006/metadata/properties" xmlns:ns2="57504d04-691e-4fc4-8f09-4f19fdbe90f6" xmlns:ns3="6d7c22ec-c6a4-4777-88aa-bc3c76ac660e" xmlns:ns4="1c21b618-6488-4909-9489-05f383173833" targetNamespace="http://schemas.microsoft.com/office/2006/metadata/properties" ma:root="true" ma:fieldsID="9a9fd4dccad6807d721fc9e76943c226" ns2:_="" ns3:_="" ns4:_="">
    <xsd:import namespace="57504d04-691e-4fc4-8f09-4f19fdbe90f6"/>
    <xsd:import namespace="6d7c22ec-c6a4-4777-88aa-bc3c76ac660e"/>
    <xsd:import namespace="1c21b618-6488-4909-9489-05f3831738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  <xsd:element ref="ns4:_x041f__x0430__x043f__x043a__x0430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04d04-691e-4fc4-8f09-4f19fdbe90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c22ec-c6a4-4777-88aa-bc3c76ac660e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1b618-6488-4909-9489-05f383173833" elementFormDefault="qualified">
    <xsd:import namespace="http://schemas.microsoft.com/office/2006/documentManagement/types"/>
    <xsd:import namespace="http://schemas.microsoft.com/office/infopath/2007/PartnerControls"/>
    <xsd:element name="_x041f__x0430__x043f__x043a__x0430_" ma:index="12" ma:displayName="2020" ma:default="2021 год" ma:format="RadioButtons" ma:internalName="_x041f__x0430__x043f__x043a__x0430_">
      <xsd:simpleType>
        <xsd:restriction base="dms:Choice">
          <xsd:enumeration value="2021 год"/>
          <xsd:enumeration value="2020 год"/>
          <xsd:enumeration value="2019 год"/>
          <xsd:enumeration value="2018 год"/>
          <xsd:enumeration value="2017 год"/>
          <xsd:enumeration value="2016 год"/>
          <xsd:enumeration value="2015 год"/>
          <xsd:enumeration value="2014 год"/>
          <xsd:enumeration value="2013 год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e__x043f__x0438__x0441__x0430__x043d__x0438__x0435_ xmlns="6d7c22ec-c6a4-4777-88aa-bc3c76ac660e" xsi:nil="true"/>
    <_x041f__x0430__x043f__x043a__x0430_ xmlns="1c21b618-6488-4909-9489-05f383173833">2021 год</_x041f__x0430__x043f__x043a__x0430_>
    <_dlc_DocId xmlns="57504d04-691e-4fc4-8f09-4f19fdbe90f6">XXJ7TYMEEKJ2-3173-32</_dlc_DocId>
    <_dlc_DocIdUrl xmlns="57504d04-691e-4fc4-8f09-4f19fdbe90f6">
      <Url>https://vip.gov.mari.ru/sernur/_layouts/DocIdRedir.aspx?ID=XXJ7TYMEEKJ2-3173-32</Url>
      <Description>XXJ7TYMEEKJ2-3173-32</Description>
    </_dlc_DocIdUrl>
  </documentManagement>
</p:properties>
</file>

<file path=customXml/itemProps1.xml><?xml version="1.0" encoding="utf-8"?>
<ds:datastoreItem xmlns:ds="http://schemas.openxmlformats.org/officeDocument/2006/customXml" ds:itemID="{0037E6DB-3C52-482F-AF4C-D9FC510257E0}"/>
</file>

<file path=customXml/itemProps2.xml><?xml version="1.0" encoding="utf-8"?>
<ds:datastoreItem xmlns:ds="http://schemas.openxmlformats.org/officeDocument/2006/customXml" ds:itemID="{A45B39EF-D1FF-47A0-B687-B5185C233496}"/>
</file>

<file path=customXml/itemProps3.xml><?xml version="1.0" encoding="utf-8"?>
<ds:datastoreItem xmlns:ds="http://schemas.openxmlformats.org/officeDocument/2006/customXml" ds:itemID="{A7ED590C-8C7E-4379-9CBE-C52DAA1992CC}"/>
</file>

<file path=customXml/itemProps4.xml><?xml version="1.0" encoding="utf-8"?>
<ds:datastoreItem xmlns:ds="http://schemas.openxmlformats.org/officeDocument/2006/customXml" ds:itemID="{96F18FF2-5346-4D95-A01F-6BC4390A5ABA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7030</TotalTime>
  <Words>1504</Words>
  <Application>Microsoft Office PowerPoint</Application>
  <PresentationFormat>Экран (4:3)</PresentationFormat>
  <Paragraphs>501</Paragraphs>
  <Slides>28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Бюджет  Сернурского муниципального района Республики Марий Эл на  2020 год</vt:lpstr>
      <vt:lpstr>Слайд 3</vt:lpstr>
      <vt:lpstr>Слайд 4</vt:lpstr>
      <vt:lpstr>Слайд 5</vt:lpstr>
      <vt:lpstr>Слайд 6</vt:lpstr>
      <vt:lpstr>Структура доходов бюджета  Сернурского муниципального района за 2020 год</vt:lpstr>
      <vt:lpstr>Структура налоговых и неналоговых доходов бюджета  Сернурского муниципального района  в 2020 году</vt:lpstr>
      <vt:lpstr>Слайд 9</vt:lpstr>
      <vt:lpstr>Исполнение налога на доходы физических лиц за 2020 год</vt:lpstr>
      <vt:lpstr>Исполнение доходов от продажи материальных и нематериальных активов за 2020 год</vt:lpstr>
      <vt:lpstr>Безвозмездные поступления из республиканского бюджета Республики Марий Эл в 2020 году</vt:lpstr>
      <vt:lpstr>Слайд 13</vt:lpstr>
      <vt:lpstr>Слайд 14</vt:lpstr>
      <vt:lpstr>Уточненный бюджет по расходам составил 573,4 млн. рублей, что на 71,2 млн. руб. больше первоначально утвержденного. Увеличение произошло по следующим причинам:</vt:lpstr>
      <vt:lpstr>Межбюджетные трансферты из бюджета Сернурского муниципального района бюджетам поселений  в 2020 году, млн. руб.</vt:lpstr>
      <vt:lpstr> Расходы социальной сферы в 2020 году </vt:lpstr>
      <vt:lpstr>Слайд 18</vt:lpstr>
      <vt:lpstr>Слайд 19</vt:lpstr>
      <vt:lpstr>В 2020 году сформирован Программный бюджет, состоящий из 6 муниципальных программ: </vt:lpstr>
      <vt:lpstr>Расходы на непрограммные  направления деятельности </vt:lpstr>
      <vt:lpstr>Всего в 2020 году Дорожный фонд  составил 65,0 млн. рублей</vt:lpstr>
      <vt:lpstr>Расходы по разделу  «Жилищно–коммунальное хозяйство» составили 41,0 млн. рублей, из них:</vt:lpstr>
      <vt:lpstr>Расходы по разделу «Образование» составили 331,2 млн. рублей или 99,9% к плану года, в том числе  расходы на выполнение муниципального задания -  292,3 млн. рублей.</vt:lpstr>
      <vt:lpstr>Расходы по отрасли Культура в 2020 году составили  45,7 млн. рублей или 100,0% к плану года, в том числе  расходы на выполнение муниципального задания -  36,6млн. рублей.</vt:lpstr>
      <vt:lpstr>По разделу «Социальная политика» расходы составили                    31,4 млн. рублей или 89,5% к годовым назначениям </vt:lpstr>
      <vt:lpstr>Итоги исполнения бюджета Сернурского муниципального района за 2020 год, млн. рублей</vt:lpstr>
      <vt:lpstr>Годовой отчет Сернурского муниципального района за 2020 год:</vt:lpstr>
    </vt:vector>
  </TitlesOfParts>
  <Company>rfo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исполнения бюджета муниципального образования «Сернурский муниципальный район» за 2020 год</dc:title>
  <dc:creator>veronika</dc:creator>
  <cp:lastModifiedBy>masha</cp:lastModifiedBy>
  <cp:revision>760</cp:revision>
  <dcterms:created xsi:type="dcterms:W3CDTF">2013-11-21T12:57:38Z</dcterms:created>
  <dcterms:modified xsi:type="dcterms:W3CDTF">2021-03-25T12:49:08Z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0x0101001EBA443151ADE747B2A2357184BB97A1</vt:lpwstr>
  </property>
  <property fmtid="{D5CDD505-2E9C-101B-9397-08002B2CF9AE}" pid="3" name="_dlc_DocIdItemGuid">
    <vt:lpwstr>e90b200c-a4fc-4dc6-90a5-eb6d8a134db3</vt:lpwstr>
  </property>
</Properties>
</file>