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drawings/drawing2.xml" ContentType="application/vnd.openxmlformats-officedocument.drawingml.chartshapes+xml"/>
  <Override PartName="/ppt/diagrams/data10.xml" ContentType="application/vnd.openxmlformats-officedocument.drawingml.diagramData+xml"/>
  <Override PartName="/ppt/diagrams/data9.xml" ContentType="application/vnd.openxmlformats-officedocument.drawingml.diagramData+xml"/>
  <Override PartName="/ppt/diagrams/data8.xml" ContentType="application/vnd.openxmlformats-officedocument.drawingml.diagramData+xml"/>
  <Override PartName="/ppt/diagrams/data7.xml" ContentType="application/vnd.openxmlformats-officedocument.drawingml.diagramData+xml"/>
  <Override PartName="/ppt/diagrams/data6.xml" ContentType="application/vnd.openxmlformats-officedocument.drawingml.diagramData+xml"/>
  <Override PartName="/ppt/drawings/drawing15.xml" ContentType="application/vnd.openxmlformats-officedocument.drawingml.chartshapes+xml"/>
  <Override PartName="/ppt/drawings/drawing17.xml" ContentType="application/vnd.openxmlformats-officedocument.drawingml.chartshapes+xml"/>
  <Override PartName="/ppt/diagrams/data5.xml" ContentType="application/vnd.openxmlformats-officedocument.drawingml.diagramData+xml"/>
  <Override PartName="/ppt/drawings/drawing16.xml" ContentType="application/vnd.openxmlformats-officedocument.drawingml.chartshapes+xml"/>
  <Override PartName="/ppt/diagrams/data4.xml" ContentType="application/vnd.openxmlformats-officedocument.drawingml.diagramData+xml"/>
  <Override PartName="/ppt/drawings/drawing8.xml" ContentType="application/vnd.openxmlformats-officedocument.drawingml.chartshapes+xml"/>
  <Override PartName="/ppt/drawings/drawing7.xml" ContentType="application/vnd.openxmlformats-officedocument.drawingml.chartshapes+xml"/>
  <Override PartName="/ppt/drawings/drawing6.xml" ContentType="application/vnd.openxmlformats-officedocument.drawingml.chartshapes+xml"/>
  <Override PartName="/ppt/drawings/drawing5.xml" ContentType="application/vnd.openxmlformats-officedocument.drawingml.chartshapes+xml"/>
  <Override PartName="/ppt/drawings/drawing4.xml" ContentType="application/vnd.openxmlformats-officedocument.drawingml.chartshapes+xml"/>
  <Override PartName="/ppt/drawings/drawing9.xml" ContentType="application/vnd.openxmlformats-officedocument.drawingml.chartshapes+xml"/>
  <Override PartName="/ppt/drawings/drawing10.xml" ContentType="application/vnd.openxmlformats-officedocument.drawingml.chartshapes+xml"/>
  <Override PartName="/ppt/drawings/drawing11.xml" ContentType="application/vnd.openxmlformats-officedocument.drawingml.chartshapes+xml"/>
  <Override PartName="/ppt/drawings/drawing13.xml" ContentType="application/vnd.openxmlformats-officedocument.drawingml.chartshapes+xml"/>
  <Override PartName="/ppt/diagrams/data3.xml" ContentType="application/vnd.openxmlformats-officedocument.drawingml.diagramData+xml"/>
  <Override PartName="/ppt/drawings/drawing12.xml" ContentType="application/vnd.openxmlformats-officedocument.drawingml.chartshapes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drawings/drawing14.xml" ContentType="application/vnd.openxmlformats-officedocument.drawingml.chartshapes+xml"/>
  <Override PartName="/ppt/drawings/drawing3.xml" ContentType="application/vnd.openxmlformats-officedocument.drawingml.chartshap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16.xml" ContentType="application/vnd.openxmlformats-officedocument.presentationml.slide+xml"/>
  <Override PartName="/ppt/slides/slide26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drawings/drawing1.xml" ContentType="application/vnd.openxmlformats-officedocument.drawingml.chartshap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quickStyle4.xml" ContentType="application/vnd.openxmlformats-officedocument.drawingml.diagramStyle+xml"/>
  <Override PartName="/ppt/charts/chart9.xml" ContentType="application/vnd.openxmlformats-officedocument.drawingml.chart+xml"/>
  <Override PartName="/ppt/charts/chart8.xml" ContentType="application/vnd.openxmlformats-officedocument.drawingml.chart+xml"/>
  <Override PartName="/ppt/charts/chart1.xml" ContentType="application/vnd.openxmlformats-officedocument.drawingml.chart+xml"/>
  <Override PartName="/ppt/charts/chart7.xml" ContentType="application/vnd.openxmlformats-officedocument.drawingml.chart+xml"/>
  <Override PartName="/ppt/notesMasters/notesMaster1.xml" ContentType="application/vnd.openxmlformats-officedocument.presentationml.notesMaster+xml"/>
  <Override PartName="/ppt/charts/chart11.xml" ContentType="application/vnd.openxmlformats-officedocument.drawingml.chart+xml"/>
  <Override PartName="/ppt/charts/chart10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6.xml" ContentType="application/vnd.openxmlformats-officedocument.drawingml.chart+xml"/>
  <Override PartName="/ppt/charts/chart5.xml" ContentType="application/vnd.openxmlformats-officedocument.drawingml.chart+xml"/>
  <Override PartName="/ppt/charts/chart4.xml" ContentType="application/vnd.openxmlformats-officedocument.drawingml.chart+xml"/>
  <Override PartName="/ppt/diagrams/colors4.xml" ContentType="application/vnd.openxmlformats-officedocument.drawingml.diagramColors+xml"/>
  <Override PartName="/ppt/diagrams/colors7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7.xml" ContentType="application/vnd.openxmlformats-officedocument.drawingml.diagramLayout+xml"/>
  <Override PartName="/ppt/charts/chart13.xml" ContentType="application/vnd.openxmlformats-officedocument.drawingml.chart+xml"/>
  <Override PartName="/ppt/diagrams/colors3.xml" ContentType="application/vnd.openxmlformats-officedocument.drawingml.diagramColors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9.xml" ContentType="application/vnd.openxmlformats-officedocument.drawingml.diagramColors+xml"/>
  <Override PartName="/ppt/diagrams/quickStyle9.xml" ContentType="application/vnd.openxmlformats-officedocument.drawingml.diagramStyle+xml"/>
  <Override PartName="/ppt/diagrams/layout9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8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6.xml" ContentType="application/vnd.openxmlformats-officedocument.drawingml.diagramLayout+xml"/>
  <Override PartName="/ppt/diagrams/layout5.xml" ContentType="application/vnd.openxmlformats-officedocument.drawingml.diagramLayout+xml"/>
  <Override PartName="/ppt/charts/chart15.xml" ContentType="application/vnd.openxmlformats-officedocument.drawingml.chart+xml"/>
  <Override PartName="/ppt/charts/chart14.xml" ContentType="application/vnd.openxmlformats-officedocument.drawingml.char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charts/chart16.xml" ContentType="application/vnd.openxmlformats-officedocument.drawingml.chart+xml"/>
  <Override PartName="/ppt/diagrams/layout3.xml" ContentType="application/vnd.openxmlformats-officedocument.drawingml.diagramLayout+xml"/>
  <Override PartName="/ppt/diagrams/quickStyle10.xml" ContentType="application/vnd.openxmlformats-officedocument.drawingml.diagramStyle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charts/chart12.xml" ContentType="application/vnd.openxmlformats-officedocument.drawingml.chart+xml"/>
  <Override PartName="/ppt/diagrams/layout2.xml" ContentType="application/vnd.openxmlformats-officedocument.drawingml.diagramLayout+xml"/>
  <Override PartName="/ppt/diagrams/colors1.xml" ContentType="application/vnd.openxmlformats-officedocument.drawingml.diagramColors+xml"/>
  <Override PartName="/ppt/diagrams/layout4.xml" ContentType="application/vnd.openxmlformats-officedocument.drawingml.diagramLayout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theme/theme1.xml" ContentType="application/vnd.openxmlformats-officedocument.theme+xml"/>
  <Override PartName="/ppt/diagrams/layout10.xml" ContentType="application/vnd.openxmlformats-officedocument.drawingml.diagramLayout+xml"/>
  <Override PartName="/ppt/diagrams/colors10.xml" ContentType="application/vnd.openxmlformats-officedocument.drawingml.diagramColors+xml"/>
  <Override PartName="/ppt/theme/theme2.xml" ContentType="application/vnd.openxmlformats-officedocument.them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notesMasterIdLst>
    <p:notesMasterId r:id="rId34"/>
  </p:notesMasterIdLst>
  <p:sldIdLst>
    <p:sldId id="256" r:id="rId2"/>
    <p:sldId id="264" r:id="rId3"/>
    <p:sldId id="260" r:id="rId4"/>
    <p:sldId id="313" r:id="rId5"/>
    <p:sldId id="314" r:id="rId6"/>
    <p:sldId id="315" r:id="rId7"/>
    <p:sldId id="316" r:id="rId8"/>
    <p:sldId id="258" r:id="rId9"/>
    <p:sldId id="276" r:id="rId10"/>
    <p:sldId id="272" r:id="rId11"/>
    <p:sldId id="295" r:id="rId12"/>
    <p:sldId id="300" r:id="rId13"/>
    <p:sldId id="296" r:id="rId14"/>
    <p:sldId id="299" r:id="rId15"/>
    <p:sldId id="298" r:id="rId16"/>
    <p:sldId id="283" r:id="rId17"/>
    <p:sldId id="284" r:id="rId18"/>
    <p:sldId id="317" r:id="rId19"/>
    <p:sldId id="334" r:id="rId20"/>
    <p:sldId id="320" r:id="rId21"/>
    <p:sldId id="322" r:id="rId22"/>
    <p:sldId id="321" r:id="rId23"/>
    <p:sldId id="328" r:id="rId24"/>
    <p:sldId id="327" r:id="rId25"/>
    <p:sldId id="326" r:id="rId26"/>
    <p:sldId id="335" r:id="rId27"/>
    <p:sldId id="324" r:id="rId28"/>
    <p:sldId id="323" r:id="rId29"/>
    <p:sldId id="325" r:id="rId30"/>
    <p:sldId id="329" r:id="rId31"/>
    <p:sldId id="265" r:id="rId32"/>
    <p:sldId id="261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32EE7A"/>
    <a:srgbClr val="FFFF00"/>
    <a:srgbClr val="00FF99"/>
    <a:srgbClr val="66FFFF"/>
    <a:srgbClr val="FF33CC"/>
    <a:srgbClr val="FF7C80"/>
    <a:srgbClr val="FF3300"/>
    <a:srgbClr val="FF66FF"/>
    <a:srgbClr val="CC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41" autoAdjust="0"/>
    <p:restoredTop sz="94717" autoAdjust="0"/>
  </p:normalViewPr>
  <p:slideViewPr>
    <p:cSldViewPr>
      <p:cViewPr varScale="1">
        <p:scale>
          <a:sx n="76" d="100"/>
          <a:sy n="76" d="100"/>
        </p:scale>
        <p:origin x="-61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2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42" Type="http://schemas.openxmlformats.org/officeDocument/2006/relationships/customXml" Target="../customXml/item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Office_Excel1.xlsx"/><Relationship Id="rId1" Type="http://schemas.openxmlformats.org/officeDocument/2006/relationships/image" Target="../media/image6.jpeg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7.xml"/><Relationship Id="rId2" Type="http://schemas.openxmlformats.org/officeDocument/2006/relationships/package" Target="../embeddings/_____Microsoft_Office_Excel20.xlsx"/><Relationship Id="rId1" Type="http://schemas.openxmlformats.org/officeDocument/2006/relationships/image" Target="../media/image11.jpeg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_____Microsoft_Office_Excel3.xlsx"/><Relationship Id="rId1" Type="http://schemas.openxmlformats.org/officeDocument/2006/relationships/image" Target="../media/image7.jpeg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package" Target="../embeddings/_____Microsoft_Office_Excel8.xlsx"/><Relationship Id="rId1" Type="http://schemas.openxmlformats.org/officeDocument/2006/relationships/image" Target="../media/image12.jpeg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package" Target="../embeddings/_____Microsoft_Office_Excel9.xlsx"/><Relationship Id="rId1" Type="http://schemas.openxmlformats.org/officeDocument/2006/relationships/image" Target="../media/image13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autoTitleDeleted val="1"/>
    <c:view3D>
      <c:rotX val="10"/>
      <c:rotY val="0"/>
      <c:perspective val="30"/>
    </c:view3D>
    <c:plotArea>
      <c:layout>
        <c:manualLayout>
          <c:layoutTarget val="inner"/>
          <c:xMode val="edge"/>
          <c:yMode val="edge"/>
          <c:x val="4.0760659634527158E-2"/>
          <c:y val="0.11905255659460399"/>
          <c:w val="0.93081761006289365"/>
          <c:h val="0.6478195110803516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dLbls>
            <c:dLbl>
              <c:idx val="0"/>
              <c:layout>
                <c:manualLayout>
                  <c:x val="2.8301886792452831E-2"/>
                  <c:y val="0.1040643478207430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11707239129833587"/>
                </c:manualLayout>
              </c:layout>
              <c:showVal val="1"/>
            </c:dLbl>
            <c:dLbl>
              <c:idx val="2"/>
              <c:layout>
                <c:manualLayout>
                  <c:x val="-9.4339622641509534E-3"/>
                  <c:y val="0.14742449274605351"/>
                </c:manualLayout>
              </c:layout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79338</c:v>
                </c:pt>
                <c:pt idx="1">
                  <c:v>97636</c:v>
                </c:pt>
                <c:pt idx="2">
                  <c:v>113813</c:v>
                </c:pt>
              </c:numCache>
            </c:numRef>
          </c:val>
        </c:ser>
        <c:dLbls>
          <c:showVal val="1"/>
        </c:dLbls>
        <c:gapWidth val="3"/>
        <c:gapDepth val="70"/>
        <c:shape val="cone"/>
        <c:axId val="66350464"/>
        <c:axId val="65713280"/>
        <c:axId val="0"/>
      </c:bar3DChart>
      <c:catAx>
        <c:axId val="66350464"/>
        <c:scaling>
          <c:orientation val="minMax"/>
        </c:scaling>
        <c:axPos val="b"/>
        <c:numFmt formatCode="General" sourceLinked="1"/>
        <c:majorTickMark val="none"/>
        <c:tickLblPos val="nextTo"/>
        <c:crossAx val="65713280"/>
        <c:crosses val="autoZero"/>
        <c:auto val="1"/>
        <c:lblAlgn val="ctr"/>
        <c:lblOffset val="100"/>
      </c:catAx>
      <c:valAx>
        <c:axId val="65713280"/>
        <c:scaling>
          <c:orientation val="minMax"/>
        </c:scaling>
        <c:delete val="1"/>
        <c:axPos val="l"/>
        <c:numFmt formatCode="General" sourceLinked="1"/>
        <c:tickLblPos val="nextTo"/>
        <c:crossAx val="663504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6734689413823342"/>
          <c:y val="1.2993825044979189E-2"/>
          <c:w val="0.61849032759793909"/>
          <c:h val="0.82974164835196462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0000"/>
                    <a:satMod val="160000"/>
                  </a:schemeClr>
                </a:gs>
                <a:gs pos="46000">
                  <a:schemeClr val="accent3">
                    <a:tint val="86000"/>
                    <a:satMod val="160000"/>
                  </a:schemeClr>
                </a:gs>
                <a:gs pos="100000">
                  <a:schemeClr val="accent3">
                    <a:shade val="40000"/>
                    <a:satMod val="160000"/>
                  </a:schemeClr>
                </a:gs>
              </a:gsLst>
              <a:path path="circle">
                <a:fillToRect l="50000" t="155000" r="50000" b="-55000"/>
              </a:path>
            </a:gradFill>
            <a:ln w="9525" cap="flat" cmpd="sng" algn="ctr">
              <a:solidFill>
                <a:schemeClr val="accent3">
                  <a:satMod val="120000"/>
                </a:schemeClr>
              </a:solidFill>
              <a:prstDash val="solid"/>
            </a:ln>
            <a:effectLst>
              <a:outerShdw blurRad="50800" dist="38100" dir="14700000" algn="t" rotWithShape="0">
                <a:srgbClr val="000000">
                  <a:alpha val="60000"/>
                </a:srgbClr>
              </a:outerShdw>
            </a:effectLst>
          </c:spPr>
          <c:dLbls>
            <c:dLbl>
              <c:idx val="0"/>
              <c:layout>
                <c:manualLayout>
                  <c:x val="2.6234567901234612E-2"/>
                  <c:y val="-1.6585909425388023E-2"/>
                </c:manualLayout>
              </c:layout>
              <c:showVal val="1"/>
            </c:dLbl>
            <c:dLbl>
              <c:idx val="1"/>
              <c:layout>
                <c:manualLayout>
                  <c:x val="-0.18518518518518587"/>
                  <c:y val="-2.8060246664724365E-3"/>
                </c:manualLayout>
              </c:layout>
              <c:showVal val="1"/>
            </c:dLbl>
            <c:dLbl>
              <c:idx val="2"/>
              <c:layout>
                <c:manualLayout>
                  <c:x val="-0.27777777777777912"/>
                  <c:y val="-1.0251831943368712E-2"/>
                </c:manualLayout>
              </c:layout>
              <c:showVal val="1"/>
            </c:dLbl>
            <c:dLbl>
              <c:idx val="3"/>
              <c:layout>
                <c:manualLayout>
                  <c:x val="-0.12808641975308638"/>
                  <c:y val="-4.3895440369772385E-3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Иные МБТ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3052</c:v>
                </c:pt>
                <c:pt idx="1">
                  <c:v>130571</c:v>
                </c:pt>
                <c:pt idx="2">
                  <c:v>95220</c:v>
                </c:pt>
                <c:pt idx="3">
                  <c:v>88192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60000"/>
                    <a:satMod val="160000"/>
                  </a:schemeClr>
                </a:gs>
                <a:gs pos="46000">
                  <a:schemeClr val="accent6">
                    <a:tint val="86000"/>
                    <a:satMod val="160000"/>
                  </a:schemeClr>
                </a:gs>
                <a:gs pos="100000">
                  <a:schemeClr val="accent6">
                    <a:shade val="40000"/>
                    <a:satMod val="160000"/>
                  </a:schemeClr>
                </a:gs>
              </a:gsLst>
              <a:path path="circle">
                <a:fillToRect l="50000" t="155000" r="50000" b="-55000"/>
              </a:path>
            </a:gradFill>
            <a:ln w="9525" cap="flat" cmpd="sng" algn="ctr">
              <a:solidFill>
                <a:schemeClr val="accent6">
                  <a:satMod val="120000"/>
                </a:schemeClr>
              </a:solidFill>
              <a:prstDash val="solid"/>
            </a:ln>
            <a:effectLst>
              <a:outerShdw blurRad="50800" dist="38100" dir="14700000" algn="t" rotWithShape="0">
                <a:srgbClr val="000000">
                  <a:alpha val="60000"/>
                </a:srgbClr>
              </a:outerShdw>
            </a:effectLst>
          </c:spPr>
          <c:dLbls>
            <c:dLbl>
              <c:idx val="0"/>
              <c:layout>
                <c:manualLayout>
                  <c:x val="2.0061728395061731E-2"/>
                  <c:y val="-4.0285299624399388E-3"/>
                </c:manualLayout>
              </c:layout>
              <c:showVal val="1"/>
            </c:dLbl>
            <c:dLbl>
              <c:idx val="1"/>
              <c:layout>
                <c:manualLayout>
                  <c:x val="-0.20061728395061734"/>
                  <c:y val="-5.612065321788976E-3"/>
                </c:manualLayout>
              </c:layout>
              <c:showVal val="1"/>
            </c:dLbl>
            <c:dLbl>
              <c:idx val="2"/>
              <c:layout>
                <c:manualLayout>
                  <c:x val="-0.20061728395061729"/>
                  <c:y val="-1.8169428795892846E-2"/>
                </c:manualLayout>
              </c:layout>
              <c:showVal val="1"/>
            </c:dLbl>
            <c:dLbl>
              <c:idx val="3"/>
              <c:layout>
                <c:manualLayout>
                  <c:x val="-0.19753086419753091"/>
                  <c:y val="-1.3168632110931722E-2"/>
                </c:manualLayout>
              </c:layout>
              <c:showVal val="1"/>
            </c:dLbl>
            <c:delete val="1"/>
          </c:dLbls>
          <c:cat>
            <c:strRef>
              <c:f>Лист1!$A$2:$A$5</c:f>
              <c:strCache>
                <c:ptCount val="4"/>
                <c:pt idx="0">
                  <c:v>Иные МБТ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3052</c:v>
                </c:pt>
                <c:pt idx="1">
                  <c:v>130385</c:v>
                </c:pt>
                <c:pt idx="2">
                  <c:v>80350</c:v>
                </c:pt>
                <c:pt idx="3">
                  <c:v>88192</c:v>
                </c:pt>
              </c:numCache>
            </c:numRef>
          </c:val>
        </c:ser>
        <c:gapWidth val="50"/>
        <c:shape val="cylinder"/>
        <c:axId val="86511616"/>
        <c:axId val="86543360"/>
        <c:axId val="0"/>
      </c:bar3DChart>
      <c:catAx>
        <c:axId val="86511616"/>
        <c:scaling>
          <c:orientation val="minMax"/>
        </c:scaling>
        <c:axPos val="l"/>
        <c:tickLblPos val="nextTo"/>
        <c:crossAx val="86543360"/>
        <c:crosses val="autoZero"/>
        <c:auto val="1"/>
        <c:lblAlgn val="ctr"/>
        <c:lblOffset val="100"/>
      </c:catAx>
      <c:valAx>
        <c:axId val="86543360"/>
        <c:scaling>
          <c:orientation val="minMax"/>
        </c:scaling>
        <c:delete val="1"/>
        <c:axPos val="b"/>
        <c:numFmt formatCode="General" sourceLinked="1"/>
        <c:tickLblPos val="none"/>
        <c:crossAx val="865116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6467629046369213E-2"/>
          <c:y val="0.81799584033855366"/>
          <c:w val="0.75459560610479326"/>
          <c:h val="6.7933769584520104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7351973364440643"/>
          <c:y val="1.2993784820403706E-2"/>
          <c:w val="0.61849032759793909"/>
          <c:h val="0.82974164835196462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00FF99"/>
            </a:solidFill>
            <a:ln w="9525" cap="flat" cmpd="sng" algn="ctr">
              <a:solidFill>
                <a:schemeClr val="accent3">
                  <a:satMod val="120000"/>
                </a:schemeClr>
              </a:solidFill>
              <a:prstDash val="solid"/>
            </a:ln>
            <a:effectLst>
              <a:outerShdw blurRad="50800" dist="38100" dir="14700000" algn="t" rotWithShape="0">
                <a:srgbClr val="000000">
                  <a:alpha val="6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2.0061728395061731E-2"/>
                  <c:y val="-1.1907638718005103E-2"/>
                </c:manualLayout>
              </c:layout>
              <c:showVal val="1"/>
            </c:dLbl>
            <c:dLbl>
              <c:idx val="1"/>
              <c:layout>
                <c:manualLayout>
                  <c:x val="2.3148148148148147E-2"/>
                  <c:y val="-2.8060769662615059E-3"/>
                </c:manualLayout>
              </c:layout>
              <c:showVal val="1"/>
            </c:dLbl>
            <c:dLbl>
              <c:idx val="2"/>
              <c:layout>
                <c:manualLayout>
                  <c:x val="-6.7901234567901286E-2"/>
                  <c:y val="1.4440199156869201E-3"/>
                </c:manualLayout>
              </c:layout>
              <c:showVal val="1"/>
            </c:dLbl>
            <c:dLbl>
              <c:idx val="3"/>
              <c:layout>
                <c:manualLayout>
                  <c:x val="-0.22839506172839524"/>
                  <c:y val="-1.6085350417955443E-2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Иные МБТ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Дотации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25</c:v>
                </c:pt>
                <c:pt idx="1">
                  <c:v>785</c:v>
                </c:pt>
                <c:pt idx="2">
                  <c:v>6957</c:v>
                </c:pt>
                <c:pt idx="3">
                  <c:v>56180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FF3300"/>
            </a:solidFill>
            <a:ln w="9525" cap="flat" cmpd="sng" algn="ctr">
              <a:solidFill>
                <a:srgbClr val="626D1D"/>
              </a:solidFill>
              <a:prstDash val="solid"/>
            </a:ln>
            <a:effectLst>
              <a:outerShdw blurRad="50800" dist="38100" dir="14700000" algn="t" rotWithShape="0">
                <a:srgbClr val="000000">
                  <a:alpha val="6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2.0061728395061731E-2"/>
                  <c:y val="-4.0285299624399388E-3"/>
                </c:manualLayout>
              </c:layout>
              <c:showVal val="1"/>
            </c:dLbl>
            <c:dLbl>
              <c:idx val="1"/>
              <c:layout>
                <c:manualLayout>
                  <c:x val="2.2615315446680488E-2"/>
                  <c:y val="-5.6121539325230119E-3"/>
                </c:manualLayout>
              </c:layout>
              <c:showVal val="1"/>
            </c:dLbl>
            <c:dLbl>
              <c:idx val="2"/>
              <c:layout>
                <c:manualLayout>
                  <c:x val="-6.7901234567901286E-2"/>
                  <c:y val="-1.3491087597489763E-2"/>
                </c:manualLayout>
              </c:layout>
              <c:showVal val="1"/>
            </c:dLbl>
            <c:dLbl>
              <c:idx val="3"/>
              <c:layout>
                <c:manualLayout>
                  <c:x val="-0.33796296296296685"/>
                  <c:y val="-2.0186072280564252E-2"/>
                </c:manualLayout>
              </c:layout>
              <c:showVal val="1"/>
            </c:dLbl>
            <c:delete val="1"/>
          </c:dLbls>
          <c:cat>
            <c:strRef>
              <c:f>Лист1!$A$2:$A$5</c:f>
              <c:strCache>
                <c:ptCount val="4"/>
                <c:pt idx="0">
                  <c:v>Иные МБТ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Дотации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25</c:v>
                </c:pt>
                <c:pt idx="1">
                  <c:v>785</c:v>
                </c:pt>
                <c:pt idx="2">
                  <c:v>6957</c:v>
                </c:pt>
                <c:pt idx="3">
                  <c:v>56180</c:v>
                </c:pt>
              </c:numCache>
            </c:numRef>
          </c:val>
        </c:ser>
        <c:gapWidth val="50"/>
        <c:shape val="box"/>
        <c:axId val="86774528"/>
        <c:axId val="86776064"/>
        <c:axId val="0"/>
      </c:bar3DChart>
      <c:catAx>
        <c:axId val="86774528"/>
        <c:scaling>
          <c:orientation val="minMax"/>
        </c:scaling>
        <c:axPos val="l"/>
        <c:tickLblPos val="nextTo"/>
        <c:crossAx val="86776064"/>
        <c:crosses val="autoZero"/>
        <c:auto val="1"/>
        <c:lblAlgn val="ctr"/>
        <c:lblOffset val="100"/>
      </c:catAx>
      <c:valAx>
        <c:axId val="86776064"/>
        <c:scaling>
          <c:orientation val="minMax"/>
        </c:scaling>
        <c:delete val="1"/>
        <c:axPos val="b"/>
        <c:numFmt formatCode="0.0" sourceLinked="1"/>
        <c:tickLblPos val="none"/>
        <c:crossAx val="867745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9554170312044503"/>
          <c:y val="0.81799584033855388"/>
          <c:w val="0.31632400116652293"/>
          <c:h val="6.4923982665867047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1"/>
                <c:pt idx="0">
                  <c:v>Бюджет района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1"/>
                <c:pt idx="0">
                  <c:v>293.39999999999986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1"/>
                <c:pt idx="0">
                  <c:v>Бюджет района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1"/>
                <c:pt idx="0">
                  <c:v>290.39999999999986</c:v>
                </c:pt>
              </c:numCache>
            </c:numRef>
          </c:val>
        </c:ser>
        <c:axId val="88091648"/>
        <c:axId val="88093440"/>
      </c:barChart>
      <c:catAx>
        <c:axId val="8809164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88093440"/>
        <c:crosses val="autoZero"/>
        <c:auto val="1"/>
        <c:lblAlgn val="ctr"/>
        <c:lblOffset val="100"/>
      </c:catAx>
      <c:valAx>
        <c:axId val="88093440"/>
        <c:scaling>
          <c:orientation val="minMax"/>
        </c:scaling>
        <c:axPos val="l"/>
        <c:majorGridlines/>
        <c:numFmt formatCode="General" sourceLinked="1"/>
        <c:tickLblPos val="nextTo"/>
        <c:crossAx val="8809164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spPr>
    <a:gradFill rotWithShape="1">
      <a:gsLst>
        <a:gs pos="0">
          <a:schemeClr val="accent5">
            <a:tint val="10000"/>
            <a:satMod val="300000"/>
          </a:schemeClr>
        </a:gs>
        <a:gs pos="34000">
          <a:schemeClr val="accent5">
            <a:tint val="13500"/>
            <a:satMod val="250000"/>
          </a:schemeClr>
        </a:gs>
        <a:gs pos="100000">
          <a:schemeClr val="accent5">
            <a:tint val="60000"/>
            <a:satMod val="200000"/>
          </a:schemeClr>
        </a:gs>
      </a:gsLst>
      <a:path path="circle">
        <a:fillToRect l="50000" t="155000" r="50000" b="-55000"/>
      </a:path>
    </a:gradFill>
    <a:ln w="9525" cap="flat" cmpd="sng" algn="ctr">
      <a:solidFill>
        <a:schemeClr val="accent5">
          <a:satMod val="120000"/>
        </a:schemeClr>
      </a:solidFill>
      <a:prstDash val="solid"/>
    </a:ln>
    <a:effectLst>
      <a:outerShdw blurRad="63500" dist="25400" dir="14700000" algn="t" rotWithShape="0">
        <a:srgbClr val="000000">
          <a:alpha val="50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2.3902727192951702E-2"/>
          <c:y val="1.5237988585506712E-2"/>
          <c:w val="0.62035517194083323"/>
          <c:h val="0.86773865849707865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расходы</c:v>
                </c:pt>
              </c:strCache>
            </c:strRef>
          </c:tx>
          <c:dLbls>
            <c:dLbl>
              <c:idx val="0"/>
              <c:layout>
                <c:manualLayout>
                  <c:x val="-7.7683863377093015E-2"/>
                  <c:y val="-5.0795295021057252E-3"/>
                </c:manualLayout>
              </c:layout>
              <c:showVal val="1"/>
            </c:dLbl>
            <c:spPr>
              <a:effectLst>
                <a:outerShdw blurRad="50800" dist="50800" dir="5400000" algn="ctr" rotWithShape="0">
                  <a:schemeClr val="accent5">
                    <a:lumMod val="60000"/>
                    <a:lumOff val="40000"/>
                  </a:schemeClr>
                </a:outerShdw>
              </a:effectLst>
            </c:spPr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Бюджет района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423.5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по оплате труда с начислениями</c:v>
                </c:pt>
              </c:strCache>
            </c:strRef>
          </c:tx>
          <c:dLbls>
            <c:dLbl>
              <c:idx val="0"/>
              <c:layout>
                <c:manualLayout>
                  <c:x val="0.10009267012048537"/>
                  <c:y val="-2.5396647642511191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Бюджет района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186.2</c:v>
                </c:pt>
              </c:numCache>
            </c:numRef>
          </c:val>
        </c:ser>
        <c:shape val="cylinder"/>
        <c:axId val="88131072"/>
        <c:axId val="88132608"/>
        <c:axId val="87970688"/>
      </c:bar3DChart>
      <c:catAx>
        <c:axId val="8813107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8132608"/>
        <c:crosses val="autoZero"/>
        <c:auto val="1"/>
        <c:lblAlgn val="ctr"/>
        <c:lblOffset val="100"/>
      </c:catAx>
      <c:valAx>
        <c:axId val="88132608"/>
        <c:scaling>
          <c:orientation val="minMax"/>
        </c:scaling>
        <c:delete val="1"/>
        <c:axPos val="l"/>
        <c:numFmt formatCode="General" sourceLinked="1"/>
        <c:tickLblPos val="nextTo"/>
        <c:crossAx val="88131072"/>
        <c:crosses val="autoZero"/>
        <c:crossBetween val="between"/>
      </c:valAx>
      <c:serAx>
        <c:axId val="87970688"/>
        <c:scaling>
          <c:orientation val="minMax"/>
        </c:scaling>
        <c:delete val="1"/>
        <c:axPos val="b"/>
        <c:tickLblPos val="nextTo"/>
        <c:crossAx val="88132608"/>
        <c:crosses val="autoZero"/>
      </c:serAx>
    </c:plotArea>
    <c:legend>
      <c:legendPos val="r"/>
      <c:legendEntry>
        <c:idx val="0"/>
        <c:txPr>
          <a:bodyPr/>
          <a:lstStyle/>
          <a:p>
            <a:pPr>
              <a:defRPr sz="18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800"/>
            </a:pPr>
            <a:endParaRPr lang="ru-RU"/>
          </a:p>
        </c:txPr>
      </c:legendEntry>
      <c:layout/>
      <c:txPr>
        <a:bodyPr/>
        <a:lstStyle/>
        <a:p>
          <a:pPr>
            <a:defRPr sz="1800"/>
          </a:pPr>
          <a:endParaRPr lang="ru-RU"/>
        </a:p>
      </c:txPr>
    </c:legend>
    <c:plotVisOnly val="1"/>
  </c:chart>
  <c:spPr>
    <a:gradFill rotWithShape="1">
      <a:gsLst>
        <a:gs pos="0">
          <a:schemeClr val="accent1">
            <a:tint val="10000"/>
            <a:satMod val="300000"/>
          </a:schemeClr>
        </a:gs>
        <a:gs pos="34000">
          <a:schemeClr val="accent1">
            <a:tint val="13500"/>
            <a:satMod val="250000"/>
          </a:schemeClr>
        </a:gs>
        <a:gs pos="100000">
          <a:schemeClr val="accent1">
            <a:tint val="60000"/>
            <a:satMod val="200000"/>
          </a:schemeClr>
        </a:gs>
      </a:gsLst>
      <a:path path="circle">
        <a:fillToRect l="50000" t="155000" r="50000" b="-55000"/>
      </a:path>
    </a:gradFill>
    <a:ln w="9525" cap="flat" cmpd="sng" algn="ctr">
      <a:solidFill>
        <a:schemeClr val="accent1">
          <a:satMod val="120000"/>
        </a:schemeClr>
      </a:solidFill>
      <a:prstDash val="solid"/>
    </a:ln>
    <a:effectLst>
      <a:outerShdw blurRad="63500" dist="25400" dir="14700000" algn="t" rotWithShape="0">
        <a:srgbClr val="000000">
          <a:alpha val="50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Образование </c:v>
                </c:pt>
                <c:pt idx="1">
                  <c:v>Национальная экономика</c:v>
                </c:pt>
                <c:pt idx="2">
                  <c:v>ЖКХ</c:v>
                </c:pt>
                <c:pt idx="3">
                  <c:v>Культура</c:v>
                </c:pt>
                <c:pt idx="4">
                  <c:v>Социальная политика</c:v>
                </c:pt>
                <c:pt idx="5">
                  <c:v>Прочие расходы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0.65800000000000025</c:v>
                </c:pt>
                <c:pt idx="1">
                  <c:v>4.8000000000000001E-2</c:v>
                </c:pt>
                <c:pt idx="2">
                  <c:v>6.200000000000002E-2</c:v>
                </c:pt>
                <c:pt idx="3">
                  <c:v>7.0000000000000021E-2</c:v>
                </c:pt>
                <c:pt idx="4">
                  <c:v>7.5000000000000011E-2</c:v>
                </c:pt>
                <c:pt idx="5">
                  <c:v>8.7000000000000022E-2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2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dLbls>
            <c:dLbl>
              <c:idx val="0"/>
              <c:layout>
                <c:manualLayout>
                  <c:x val="1.0802469135802475E-2"/>
                  <c:y val="-0.11785337175756851"/>
                </c:manualLayout>
              </c:layout>
              <c:showVal val="1"/>
            </c:dLbl>
            <c:dLbl>
              <c:idx val="1"/>
              <c:layout>
                <c:manualLayout>
                  <c:x val="9.2592592592592657E-3"/>
                  <c:y val="-0.10662924111399061"/>
                </c:manualLayout>
              </c:layout>
              <c:showVal val="1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 </c:v>
                </c:pt>
                <c:pt idx="1">
                  <c:v>Исполнение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31450</c:v>
                </c:pt>
                <c:pt idx="1">
                  <c:v>31262.6</c:v>
                </c:pt>
              </c:numCache>
            </c:numRef>
          </c:val>
        </c:ser>
        <c:shape val="cylinder"/>
        <c:axId val="89485696"/>
        <c:axId val="89487232"/>
        <c:axId val="0"/>
      </c:bar3DChart>
      <c:catAx>
        <c:axId val="89485696"/>
        <c:scaling>
          <c:orientation val="minMax"/>
        </c:scaling>
        <c:axPos val="l"/>
        <c:tickLblPos val="nextTo"/>
        <c:crossAx val="89487232"/>
        <c:crosses val="autoZero"/>
        <c:auto val="1"/>
        <c:lblAlgn val="ctr"/>
        <c:lblOffset val="100"/>
      </c:catAx>
      <c:valAx>
        <c:axId val="89487232"/>
        <c:scaling>
          <c:orientation val="minMax"/>
        </c:scaling>
        <c:axPos val="b"/>
        <c:majorGridlines/>
        <c:numFmt formatCode="0.0" sourceLinked="1"/>
        <c:tickLblPos val="nextTo"/>
        <c:crossAx val="894856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200" dirty="0" smtClean="0"/>
              <a:t>тыс. рублей</a:t>
            </a:r>
            <a:endParaRPr lang="ru-RU" sz="1200" dirty="0"/>
          </a:p>
        </c:rich>
      </c:tx>
      <c:layout/>
    </c:title>
    <c:view3D>
      <c:rotX val="30"/>
      <c:rotY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9"/>
          <c:dLbls>
            <c:dLbl>
              <c:idx val="1"/>
              <c:layout>
                <c:manualLayout>
                  <c:x val="0"/>
                  <c:y val="-9.3750000000000031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Средства Фонда содействия реформирования ЖКХ</c:v>
                </c:pt>
                <c:pt idx="1">
                  <c:v>Республиканский бюджет</c:v>
                </c:pt>
                <c:pt idx="2">
                  <c:v>Местный бюджет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1326.2</c:v>
                </c:pt>
                <c:pt idx="1">
                  <c:v>407.1</c:v>
                </c:pt>
                <c:pt idx="2">
                  <c:v>420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"/>
                    <a:satMod val="300000"/>
                  </a:schemeClr>
                </a:gs>
                <a:gs pos="34000">
                  <a:schemeClr val="accent2">
                    <a:tint val="13500"/>
                    <a:satMod val="250000"/>
                  </a:schemeClr>
                </a:gs>
                <a:gs pos="100000">
                  <a:schemeClr val="accent2">
                    <a:tint val="60000"/>
                    <a:satMod val="200000"/>
                  </a:schemeClr>
                </a:gs>
              </a:gsLst>
              <a:path path="circle">
                <a:fillToRect l="50000" t="155000" r="50000" b="-55000"/>
              </a:path>
            </a:gradFill>
            <a:ln w="9525" cap="flat" cmpd="sng" algn="ctr">
              <a:solidFill>
                <a:schemeClr val="accent2">
                  <a:satMod val="120000"/>
                </a:schemeClr>
              </a:solidFill>
              <a:prstDash val="solid"/>
            </a:ln>
            <a:effectLst>
              <a:outerShdw blurRad="63500" dist="25400" dir="14700000" algn="t" rotWithShape="0">
                <a:srgbClr val="000000">
                  <a:alpha val="50000"/>
                </a:srgbClr>
              </a:outerShdw>
            </a:effectLst>
          </c:spPr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</c:v>
                </c:pt>
                <c:pt idx="2">
                  <c:v>Охрана семьи и детства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3107.3</c:v>
                </c:pt>
                <c:pt idx="1">
                  <c:v>10273.700000000004</c:v>
                </c:pt>
                <c:pt idx="2">
                  <c:v>13532.2</c:v>
                </c:pt>
              </c:numCache>
            </c:numRef>
          </c:val>
        </c:ser>
        <c:axId val="94155520"/>
        <c:axId val="94157056"/>
      </c:barChart>
      <c:catAx>
        <c:axId val="9415552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4157056"/>
        <c:crosses val="autoZero"/>
        <c:auto val="1"/>
        <c:lblAlgn val="ctr"/>
        <c:lblOffset val="100"/>
      </c:catAx>
      <c:valAx>
        <c:axId val="94157056"/>
        <c:scaling>
          <c:orientation val="minMax"/>
        </c:scaling>
        <c:axPos val="l"/>
        <c:majorGridlines/>
        <c:numFmt formatCode="General" sourceLinked="1"/>
        <c:tickLblPos val="nextTo"/>
        <c:crossAx val="94155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909023524837298"/>
          <c:y val="0.51524658951034208"/>
          <c:w val="0.18165050549236916"/>
          <c:h val="0.15737048667874659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title>
      <c:tx>
        <c:rich>
          <a:bodyPr/>
          <a:lstStyle/>
          <a:p>
            <a:pPr>
              <a:defRPr/>
            </a:pPr>
            <a:r>
              <a:rPr lang="ru-RU" dirty="0"/>
              <a:t>Доходы</a:t>
            </a:r>
          </a:p>
        </c:rich>
      </c:tx>
      <c:layout>
        <c:manualLayout>
          <c:xMode val="edge"/>
          <c:yMode val="edge"/>
          <c:x val="2.7828950626455195E-3"/>
          <c:y val="1.6836195965366965E-2"/>
        </c:manualLayout>
      </c:layout>
    </c:title>
    <c:view3D>
      <c:rotX val="0"/>
      <c:rotY val="30"/>
      <c:perspective val="30"/>
    </c:view3D>
    <c:plotArea>
      <c:layout>
        <c:manualLayout>
          <c:layoutTarget val="inner"/>
          <c:xMode val="edge"/>
          <c:yMode val="edge"/>
          <c:x val="5.6484044106177987E-2"/>
          <c:y val="0.12729578213520634"/>
          <c:w val="0.93081761006289365"/>
          <c:h val="0.63315242388004789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4.1269552419080646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4.1269552419080646E-2"/>
                  <c:y val="8.8888266748789625E-3"/>
                </c:manualLayout>
              </c:layout>
              <c:showVal val="1"/>
            </c:dLbl>
            <c:dLbl>
              <c:idx val="2"/>
              <c:layout>
                <c:manualLayout>
                  <c:x val="4.4444133374394575E-2"/>
                  <c:y val="-8.8888266748789625E-3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410762</c:v>
                </c:pt>
                <c:pt idx="1">
                  <c:v>423981</c:v>
                </c:pt>
                <c:pt idx="2">
                  <c:v>415792</c:v>
                </c:pt>
              </c:numCache>
            </c:numRef>
          </c:val>
        </c:ser>
        <c:dLbls>
          <c:showVal val="1"/>
        </c:dLbls>
        <c:gapWidth val="5"/>
        <c:shape val="cylinder"/>
        <c:axId val="94114944"/>
        <c:axId val="94116480"/>
        <c:axId val="0"/>
      </c:bar3DChart>
      <c:catAx>
        <c:axId val="94114944"/>
        <c:scaling>
          <c:orientation val="minMax"/>
        </c:scaling>
        <c:axPos val="b"/>
        <c:numFmt formatCode="General" sourceLinked="1"/>
        <c:majorTickMark val="none"/>
        <c:tickLblPos val="nextTo"/>
        <c:crossAx val="94116480"/>
        <c:crosses val="autoZero"/>
        <c:auto val="1"/>
        <c:lblAlgn val="ctr"/>
        <c:lblOffset val="100"/>
      </c:catAx>
      <c:valAx>
        <c:axId val="94116480"/>
        <c:scaling>
          <c:orientation val="minMax"/>
        </c:scaling>
        <c:delete val="1"/>
        <c:axPos val="l"/>
        <c:numFmt formatCode="General" sourceLinked="1"/>
        <c:tickLblPos val="none"/>
        <c:crossAx val="94114944"/>
        <c:crosses val="autoZero"/>
        <c:crossBetween val="between"/>
      </c:valAx>
    </c:plotArea>
    <c:plotVisOnly val="1"/>
  </c:chart>
  <c:spPr>
    <a:scene3d>
      <a:camera prst="orthographicFront"/>
      <a:lightRig rig="threePt" dir="t"/>
    </a:scene3d>
    <a:sp3d>
      <a:bevelT prst="relaxedInset"/>
    </a:sp3d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title>
      <c:tx>
        <c:rich>
          <a:bodyPr/>
          <a:lstStyle/>
          <a:p>
            <a:pPr>
              <a:defRPr/>
            </a:pPr>
            <a:r>
              <a:rPr lang="ru-RU" dirty="0"/>
              <a:t>Расходы</a:t>
            </a:r>
          </a:p>
        </c:rich>
      </c:tx>
      <c:layout>
        <c:manualLayout>
          <c:xMode val="edge"/>
          <c:yMode val="edge"/>
          <c:x val="2.7828950626455195E-3"/>
          <c:y val="1.6836195965366927E-2"/>
        </c:manualLayout>
      </c:layout>
    </c:title>
    <c:view3D>
      <c:perspective val="30"/>
    </c:view3D>
    <c:plotArea>
      <c:layout>
        <c:manualLayout>
          <c:layoutTarget val="inner"/>
          <c:xMode val="edge"/>
          <c:yMode val="edge"/>
          <c:x val="6.9062546426979704E-2"/>
          <c:y val="0.14506870534459876"/>
          <c:w val="0.93081761006289365"/>
          <c:h val="0.6478195110803516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66FFFF"/>
            </a:solidFill>
          </c:spPr>
          <c:dLbls>
            <c:dLbl>
              <c:idx val="0"/>
              <c:layout>
                <c:manualLayout>
                  <c:x val="3.1446540880503214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4.0880503144654086E-2"/>
                  <c:y val="-4.3360144925309787E-3"/>
                </c:manualLayout>
              </c:layout>
              <c:showVal val="1"/>
            </c:dLbl>
            <c:dLbl>
              <c:idx val="2"/>
              <c:layout>
                <c:manualLayout>
                  <c:x val="3.1446540880503311E-2"/>
                  <c:y val="-8.6720289850619227E-3"/>
                </c:manualLayout>
              </c:layout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418924</c:v>
                </c:pt>
                <c:pt idx="1">
                  <c:v>418330</c:v>
                </c:pt>
                <c:pt idx="2">
                  <c:v>423496</c:v>
                </c:pt>
              </c:numCache>
            </c:numRef>
          </c:val>
        </c:ser>
        <c:dLbls>
          <c:showVal val="1"/>
        </c:dLbls>
        <c:gapWidth val="5"/>
        <c:gapDepth val="80"/>
        <c:shape val="cylinder"/>
        <c:axId val="94354048"/>
        <c:axId val="94249344"/>
        <c:axId val="0"/>
      </c:bar3DChart>
      <c:catAx>
        <c:axId val="94354048"/>
        <c:scaling>
          <c:orientation val="minMax"/>
        </c:scaling>
        <c:axPos val="b"/>
        <c:numFmt formatCode="General" sourceLinked="1"/>
        <c:majorTickMark val="none"/>
        <c:tickLblPos val="nextTo"/>
        <c:crossAx val="94249344"/>
        <c:crosses val="autoZero"/>
        <c:auto val="1"/>
        <c:lblAlgn val="ctr"/>
        <c:lblOffset val="100"/>
      </c:catAx>
      <c:valAx>
        <c:axId val="94249344"/>
        <c:scaling>
          <c:orientation val="minMax"/>
        </c:scaling>
        <c:delete val="1"/>
        <c:axPos val="l"/>
        <c:numFmt formatCode="General" sourceLinked="1"/>
        <c:tickLblPos val="none"/>
        <c:crossAx val="943540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0.12087312564376315"/>
          <c:y val="0.12609537270875268"/>
          <c:w val="0.8698676727909016"/>
          <c:h val="0.6690789090154476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2012</c:v>
                </c:pt>
              </c:strCache>
            </c:strRef>
          </c:tx>
          <c:spPr>
            <a:gradFill flip="none" rotWithShape="1">
              <a:gsLst>
                <a:gs pos="0">
                  <a:srgbClr val="FF66FF">
                    <a:shade val="30000"/>
                    <a:satMod val="115000"/>
                  </a:srgbClr>
                </a:gs>
                <a:gs pos="50000">
                  <a:srgbClr val="FF66FF">
                    <a:shade val="67500"/>
                    <a:satMod val="115000"/>
                  </a:srgbClr>
                </a:gs>
                <a:gs pos="100000">
                  <a:srgbClr val="FF66FF">
                    <a:shade val="100000"/>
                    <a:satMod val="11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</c:spPr>
          <c:dPt>
            <c:idx val="0"/>
            <c:spPr>
              <a:gradFill flip="none" rotWithShape="1">
                <a:gsLst>
                  <a:gs pos="0">
                    <a:srgbClr val="FF66FF">
                      <a:shade val="30000"/>
                      <a:satMod val="115000"/>
                    </a:srgbClr>
                  </a:gs>
                  <a:gs pos="50000">
                    <a:srgbClr val="FF66FF">
                      <a:shade val="67500"/>
                      <a:satMod val="115000"/>
                    </a:srgbClr>
                  </a:gs>
                  <a:gs pos="100000">
                    <a:srgbClr val="FF66FF">
                      <a:shade val="100000"/>
                      <a:satMod val="115000"/>
                    </a:srgbClr>
                  </a:gs>
                </a:gsLst>
                <a:path path="circle">
                  <a:fillToRect l="100000" b="100000"/>
                </a:path>
                <a:tileRect t="-100000" r="-100000"/>
              </a:gradFill>
              <a:scene3d>
                <a:camera prst="orthographicFront"/>
                <a:lightRig rig="contrasting" dir="t">
                  <a:rot lat="0" lon="0" rev="3600000"/>
                </a:lightRig>
              </a:scene3d>
              <a:sp3d prstMaterial="plastic">
                <a:bevelT w="127000" h="38200" prst="slope"/>
                <a:contourClr>
                  <a:srgbClr val="000000"/>
                </a:contourClr>
              </a:sp3d>
            </c:spPr>
          </c:dPt>
          <c:dLbls>
            <c:showVal val="1"/>
          </c:dLbls>
          <c:cat>
            <c:numRef>
              <c:f>Лист1!$A$2:$A$3</c:f>
              <c:numCache>
                <c:formatCode>General</c:formatCode>
                <c:ptCount val="1"/>
              </c:numCache>
            </c:numRef>
          </c:cat>
          <c:val>
            <c:numRef>
              <c:f>Лист1!$B$2:$B$3</c:f>
              <c:numCache>
                <c:formatCode>0.00%</c:formatCode>
                <c:ptCount val="1"/>
                <c:pt idx="0">
                  <c:v>5.6000000000000001E-2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spPr>
            <a:gradFill flip="none" rotWithShape="1">
              <a:gsLst>
                <a:gs pos="0">
                  <a:srgbClr val="4F81BD">
                    <a:tint val="66000"/>
                    <a:satMod val="160000"/>
                  </a:srgbClr>
                </a:gs>
                <a:gs pos="50000">
                  <a:srgbClr val="4F81BD">
                    <a:tint val="44500"/>
                    <a:satMod val="160000"/>
                  </a:srgbClr>
                </a:gs>
                <a:gs pos="100000">
                  <a:srgbClr val="4F81BD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scene3d>
              <a:camera prst="orthographicFront"/>
              <a:lightRig rig="freezing" dir="t"/>
            </a:scene3d>
            <a:sp3d prstMaterial="dkEdge">
              <a:bevelT w="127000" h="38200" prst="relaxedInset"/>
              <a:contourClr>
                <a:srgbClr val="000000"/>
              </a:contourClr>
            </a:sp3d>
          </c:spPr>
          <c:dLbls>
            <c:showVal val="1"/>
          </c:dLbls>
          <c:cat>
            <c:numRef>
              <c:f>Лист1!$A$2:$A$3</c:f>
              <c:numCache>
                <c:formatCode>General</c:formatCode>
                <c:ptCount val="1"/>
              </c:numCache>
            </c:numRef>
          </c:cat>
          <c:val>
            <c:numRef>
              <c:f>Лист1!$C$2:$C$3</c:f>
              <c:numCache>
                <c:formatCode>0.00%</c:formatCode>
                <c:ptCount val="1"/>
                <c:pt idx="0">
                  <c:v>6.5000000000000002E-2</c:v>
                </c:pt>
              </c:numCache>
            </c:numRef>
          </c:val>
        </c:ser>
        <c:gapWidth val="30"/>
        <c:overlap val="-17"/>
        <c:axId val="60264832"/>
        <c:axId val="60266368"/>
      </c:barChart>
      <c:catAx>
        <c:axId val="60264832"/>
        <c:scaling>
          <c:orientation val="minMax"/>
        </c:scaling>
        <c:axPos val="b"/>
        <c:numFmt formatCode="General" sourceLinked="1"/>
        <c:majorTickMark val="none"/>
        <c:tickLblPos val="nextTo"/>
        <c:crossAx val="60266368"/>
        <c:crosses val="autoZero"/>
        <c:auto val="1"/>
        <c:lblAlgn val="ctr"/>
        <c:lblOffset val="100"/>
      </c:catAx>
      <c:valAx>
        <c:axId val="60266368"/>
        <c:scaling>
          <c:orientation val="minMax"/>
        </c:scaling>
        <c:axPos val="l"/>
        <c:numFmt formatCode="0.00%" sourceLinked="1"/>
        <c:majorTickMark val="none"/>
        <c:tickLblPos val="nextTo"/>
        <c:crossAx val="602648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3337140336042981"/>
          <c:w val="0.98752588110673956"/>
          <c:h val="7.9382399205548335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8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Дефицит(-)</a:t>
            </a:r>
            <a:r>
              <a:rPr lang="ru-RU" baseline="0" dirty="0" smtClean="0"/>
              <a:t> профицит(+)</a:t>
            </a:r>
            <a:endParaRPr lang="ru-RU" dirty="0"/>
          </a:p>
        </c:rich>
      </c:tx>
      <c:layout>
        <c:manualLayout>
          <c:xMode val="edge"/>
          <c:yMode val="edge"/>
          <c:x val="5.0314465408805034E-2"/>
          <c:y val="0.15713782901009141"/>
        </c:manualLayout>
      </c:layout>
    </c:title>
    <c:plotArea>
      <c:layout>
        <c:manualLayout>
          <c:layoutTarget val="inner"/>
          <c:xMode val="edge"/>
          <c:yMode val="edge"/>
          <c:x val="5.6087505571237546E-2"/>
          <c:y val="0.25072608856943818"/>
          <c:w val="0.76781186549794478"/>
          <c:h val="0.34804637156777685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flip="none" rotWithShape="1">
              <a:gsLst>
                <a:gs pos="0">
                  <a:srgbClr val="9966FF">
                    <a:tint val="66000"/>
                    <a:satMod val="160000"/>
                  </a:srgbClr>
                </a:gs>
                <a:gs pos="50000">
                  <a:srgbClr val="9966FF">
                    <a:tint val="44500"/>
                    <a:satMod val="160000"/>
                  </a:srgbClr>
                </a:gs>
                <a:gs pos="100000">
                  <a:srgbClr val="9966FF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effectLst>
              <a:glow rad="228600">
                <a:schemeClr val="accent4">
                  <a:satMod val="175000"/>
                  <a:alpha val="40000"/>
                </a:schemeClr>
              </a:glow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 prst="angle"/>
            </a:sp3d>
          </c:spPr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-8162</c:v>
                </c:pt>
                <c:pt idx="1">
                  <c:v>5651</c:v>
                </c:pt>
                <c:pt idx="2">
                  <c:v>-7704</c:v>
                </c:pt>
              </c:numCache>
            </c:numRef>
          </c:val>
        </c:ser>
        <c:dLbls>
          <c:showVal val="1"/>
        </c:dLbls>
        <c:gapWidth val="40"/>
        <c:overlap val="100"/>
        <c:axId val="94471296"/>
        <c:axId val="94472832"/>
      </c:barChart>
      <c:catAx>
        <c:axId val="94471296"/>
        <c:scaling>
          <c:orientation val="minMax"/>
        </c:scaling>
        <c:axPos val="b"/>
        <c:numFmt formatCode="General" sourceLinked="1"/>
        <c:tickLblPos val="nextTo"/>
        <c:crossAx val="94472832"/>
        <c:crosses val="autoZero"/>
        <c:auto val="1"/>
        <c:lblAlgn val="ctr"/>
        <c:lblOffset val="100"/>
      </c:catAx>
      <c:valAx>
        <c:axId val="94472832"/>
        <c:scaling>
          <c:orientation val="minMax"/>
        </c:scaling>
        <c:delete val="1"/>
        <c:axPos val="l"/>
        <c:numFmt formatCode="General" sourceLinked="1"/>
        <c:tickLblPos val="none"/>
        <c:crossAx val="94471296"/>
        <c:crosses val="autoZero"/>
        <c:crossBetween val="between"/>
      </c:val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plotVisOnly val="1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0.12122812773403333"/>
          <c:y val="5.3286779128770792E-2"/>
          <c:w val="0.8698676727909016"/>
          <c:h val="0.7590587104699089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2012</c:v>
                </c:pt>
              </c:strCache>
            </c:strRef>
          </c:tx>
          <c:spPr>
            <a:gradFill flip="none" rotWithShape="1">
              <a:gsLst>
                <a:gs pos="0">
                  <a:srgbClr val="FF66FF">
                    <a:shade val="30000"/>
                    <a:satMod val="115000"/>
                  </a:srgbClr>
                </a:gs>
                <a:gs pos="50000">
                  <a:srgbClr val="FF66FF">
                    <a:shade val="67500"/>
                    <a:satMod val="115000"/>
                  </a:srgbClr>
                </a:gs>
                <a:gs pos="100000">
                  <a:srgbClr val="FF66FF">
                    <a:shade val="100000"/>
                    <a:satMod val="11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scene3d>
              <a:camera prst="orthographicFront"/>
              <a:lightRig rig="sunset" dir="t"/>
            </a:scene3d>
            <a:sp3d prstMaterial="plastic">
              <a:bevelT w="127000" h="38200" prst="relaxedInset"/>
              <a:contourClr>
                <a:srgbClr val="000000"/>
              </a:contourClr>
            </a:sp3d>
          </c:spPr>
          <c:dLbls>
            <c:showVal val="1"/>
          </c:dLbls>
          <c:cat>
            <c:numRef>
              <c:f>Лист1!$A$2:$A$3</c:f>
              <c:numCache>
                <c:formatCode>General</c:formatCode>
                <c:ptCount val="1"/>
              </c:numCache>
            </c:numRef>
          </c:cat>
          <c:val>
            <c:numRef>
              <c:f>Лист1!$B$2:$B$3</c:f>
              <c:numCache>
                <c:formatCode>0.00%</c:formatCode>
                <c:ptCount val="1"/>
                <c:pt idx="0">
                  <c:v>0.92300000000000004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0FF99"/>
            </a:solidFill>
            <a:scene3d>
              <a:camera prst="orthographicFront"/>
              <a:lightRig rig="twoPt" dir="t"/>
            </a:scene3d>
            <a:sp3d prstMaterial="powder">
              <a:bevelT w="127000" h="38200" prst="relaxedInset"/>
              <a:contourClr>
                <a:srgbClr val="000000"/>
              </a:contourClr>
            </a:sp3d>
          </c:spPr>
          <c:dLbls>
            <c:showVal val="1"/>
          </c:dLbls>
          <c:cat>
            <c:numRef>
              <c:f>Лист1!$A$2:$A$3</c:f>
              <c:numCache>
                <c:formatCode>General</c:formatCode>
                <c:ptCount val="1"/>
              </c:numCache>
            </c:numRef>
          </c:cat>
          <c:val>
            <c:numRef>
              <c:f>Лист1!$C$2:$C$3</c:f>
              <c:numCache>
                <c:formatCode>0.00%</c:formatCode>
                <c:ptCount val="1"/>
                <c:pt idx="0">
                  <c:v>0.90600000000000003</c:v>
                </c:pt>
              </c:numCache>
            </c:numRef>
          </c:val>
        </c:ser>
        <c:dLbls>
          <c:showVal val="1"/>
        </c:dLbls>
        <c:gapWidth val="45"/>
        <c:overlap val="-20"/>
        <c:axId val="75889664"/>
        <c:axId val="75735808"/>
      </c:barChart>
      <c:catAx>
        <c:axId val="75889664"/>
        <c:scaling>
          <c:orientation val="minMax"/>
        </c:scaling>
        <c:axPos val="b"/>
        <c:numFmt formatCode="General" sourceLinked="1"/>
        <c:majorTickMark val="none"/>
        <c:tickLblPos val="nextTo"/>
        <c:crossAx val="75735808"/>
        <c:crosses val="autoZero"/>
        <c:auto val="1"/>
        <c:lblAlgn val="ctr"/>
        <c:lblOffset val="100"/>
      </c:catAx>
      <c:valAx>
        <c:axId val="75735808"/>
        <c:scaling>
          <c:orientation val="minMax"/>
        </c:scaling>
        <c:axPos val="l"/>
        <c:numFmt formatCode="0.00%" sourceLinked="1"/>
        <c:majorTickMark val="none"/>
        <c:tickLblPos val="nextTo"/>
        <c:crossAx val="75889664"/>
        <c:crosses val="autoZero"/>
        <c:crossBetween val="between"/>
      </c:val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legend>
      <c:legendPos val="b"/>
      <c:layout>
        <c:manualLayout>
          <c:xMode val="edge"/>
          <c:yMode val="edge"/>
          <c:x val="6.0172790901137439E-2"/>
          <c:y val="0.84548893078182097"/>
          <c:w val="0.93982720909886264"/>
          <c:h val="6.7264871784156119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40"/>
      <c:rotY val="210"/>
      <c:depthPercent val="17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1"/>
          <c:dPt>
            <c:idx val="0"/>
            <c:spPr>
              <a:solidFill>
                <a:srgbClr val="FFFF00"/>
              </a:solidFill>
              <a:ln w="9525" cap="flat" cmpd="sng" algn="ctr">
                <a:solidFill>
                  <a:schemeClr val="accent6">
                    <a:lumMod val="75000"/>
                  </a:schemeClr>
                </a:solidFill>
                <a:prstDash val="solid"/>
              </a:ln>
              <a:effectLst>
                <a:outerShdw blurRad="63500" dist="25400" dir="14700000" algn="t" rotWithShape="0">
                  <a:srgbClr val="000000">
                    <a:alpha val="50000"/>
                  </a:srgbClr>
                </a:outerShdw>
              </a:effectLst>
              <a:scene3d>
                <a:camera prst="orthographicFront"/>
                <a:lightRig rig="contrasting" dir="t">
                  <a:rot lat="0" lon="0" rev="3600000"/>
                </a:lightRig>
              </a:scene3d>
              <a:sp3d prstMaterial="plastic">
                <a:bevelT w="127000" h="38200" prst="convex"/>
                <a:contourClr>
                  <a:srgbClr val="000000"/>
                </a:contourClr>
              </a:sp3d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63500" dist="25400" dir="14700000" algn="t" rotWithShape="0">
                  <a:srgbClr val="000000">
                    <a:alpha val="50000"/>
                  </a:srgbClr>
                </a:outerShdw>
              </a:effectLst>
            </c:spPr>
          </c:dPt>
          <c:dPt>
            <c:idx val="2"/>
            <c:spPr>
              <a:solidFill>
                <a:srgbClr val="32EE7A"/>
              </a:solidFill>
            </c:spPr>
          </c:dPt>
          <c:dPt>
            <c:idx val="3"/>
            <c:spPr>
              <a:gradFill rotWithShape="1">
                <a:gsLst>
                  <a:gs pos="0">
                    <a:schemeClr val="accent4">
                      <a:tint val="60000"/>
                      <a:satMod val="160000"/>
                    </a:schemeClr>
                  </a:gs>
                  <a:gs pos="46000">
                    <a:schemeClr val="accent4">
                      <a:tint val="86000"/>
                      <a:satMod val="160000"/>
                    </a:schemeClr>
                  </a:gs>
                  <a:gs pos="100000">
                    <a:schemeClr val="accent4">
                      <a:shade val="40000"/>
                      <a:satMod val="160000"/>
                    </a:schemeClr>
                  </a:gs>
                </a:gsLst>
                <a:path path="circle">
                  <a:fillToRect l="50000" t="155000" r="50000" b="-55000"/>
                </a:path>
              </a:gradFill>
              <a:ln>
                <a:noFill/>
              </a:ln>
              <a:effectLst>
                <a:outerShdw blurRad="50800" dist="38100" dir="14700000" algn="t" rotWithShape="0">
                  <a:srgbClr val="000000">
                    <a:alpha val="60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contrasting" dir="t">
                  <a:rot lat="0" lon="0" rev="3600000"/>
                </a:lightRig>
              </a:scene3d>
              <a:sp3d prstMaterial="plastic">
                <a:bevelT w="127000" h="38200" prst="relaxedInset"/>
                <a:contourClr>
                  <a:schemeClr val="accent4"/>
                </a:contourClr>
              </a:sp3d>
            </c:spPr>
          </c:dPt>
          <c:dPt>
            <c:idx val="4"/>
            <c:spPr>
              <a:solidFill>
                <a:srgbClr val="FF0000"/>
              </a:solidFill>
              <a:ln w="9525" cap="flat" cmpd="sng" algn="ctr">
                <a:solidFill>
                  <a:schemeClr val="accent2">
                    <a:satMod val="120000"/>
                  </a:schemeClr>
                </a:solidFill>
                <a:prstDash val="solid"/>
              </a:ln>
              <a:effectLst>
                <a:outerShdw blurRad="50800" dist="38100" dir="14700000" algn="t" rotWithShape="0">
                  <a:srgbClr val="000000">
                    <a:alpha val="60000"/>
                  </a:srgbClr>
                </a:outerShdw>
              </a:effectLst>
            </c:spPr>
          </c:dPt>
          <c:dPt>
            <c:idx val="5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0.22130852920962732"/>
                  <c:y val="5.6979658172300746E-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 на доходы физичеcких лиц; </a:t>
                    </a:r>
                    <a:r>
                      <a:rPr lang="ru-RU" dirty="0" smtClean="0"/>
                      <a:t>85,9%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0.17201544718677894"/>
                  <c:y val="-0.3158451545934397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Единый </a:t>
                    </a:r>
                    <a:r>
                      <a:rPr lang="ru-RU" dirty="0"/>
                      <a:t>налог на вмененный доход; </a:t>
                    </a:r>
                    <a:r>
                      <a:rPr lang="ru-RU" dirty="0" smtClean="0"/>
                      <a:t>5,0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0.25626507623574335"/>
                  <c:y val="-2.302678097773136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Государственная пошлина; </a:t>
                    </a:r>
                    <a:r>
                      <a:rPr lang="ru-RU" dirty="0" smtClean="0"/>
                      <a:t>0,6%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3"/>
              <c:layout>
                <c:manualLayout>
                  <c:x val="3.3801022136045892E-3"/>
                  <c:y val="4.6089813580504745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Иные налоговые доходы; </a:t>
                    </a:r>
                    <a:r>
                      <a:rPr lang="ru-RU" dirty="0" smtClean="0"/>
                      <a:t>0,2%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4"/>
              <c:layout>
                <c:manualLayout>
                  <c:x val="-0.20675282153078378"/>
                  <c:y val="3.4693881946044692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Доходы от использования и продажи имущества; </a:t>
                    </a:r>
                    <a:r>
                      <a:rPr lang="ru-RU" dirty="0" smtClean="0"/>
                      <a:t>6,8%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5"/>
              <c:layout>
                <c:manualLayout>
                  <c:x val="-0.14186715256811921"/>
                  <c:y val="-0.2908602474729760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Иные неналоговые доходы; </a:t>
                    </a:r>
                    <a:r>
                      <a:rPr lang="ru-RU" dirty="0" smtClean="0"/>
                      <a:t>1,5%</a:t>
                    </a:r>
                    <a:endParaRPr lang="ru-RU" dirty="0"/>
                  </a:p>
                </c:rich>
              </c:tx>
              <c:showVal val="1"/>
              <c:showCatName val="1"/>
            </c:dLbl>
            <c:showVal val="1"/>
            <c:showCatName val="1"/>
          </c:dLbls>
          <c:cat>
            <c:strRef>
              <c:f>Лист1!$A$2:$A$7</c:f>
              <c:strCache>
                <c:ptCount val="6"/>
                <c:pt idx="0">
                  <c:v>Налог на доходы физичеcких лиц</c:v>
                </c:pt>
                <c:pt idx="1">
                  <c:v>Единый налог на вмененный доход</c:v>
                </c:pt>
                <c:pt idx="2">
                  <c:v>Государственная пошлина</c:v>
                </c:pt>
                <c:pt idx="3">
                  <c:v>Иные налоговые доходы</c:v>
                </c:pt>
                <c:pt idx="4">
                  <c:v>Доходы от использования и продажи имущества</c:v>
                </c:pt>
                <c:pt idx="5">
                  <c:v>Иные неналоговые доходы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0.85900000000000054</c:v>
                </c:pt>
                <c:pt idx="1">
                  <c:v>0.05</c:v>
                </c:pt>
                <c:pt idx="2">
                  <c:v>6.0000000000000045E-3</c:v>
                </c:pt>
                <c:pt idx="3">
                  <c:v>2.0000000000000022E-3</c:v>
                </c:pt>
                <c:pt idx="4">
                  <c:v>6.8000000000000019E-2</c:v>
                </c:pt>
                <c:pt idx="5">
                  <c:v>1.4999999999999998E-2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на 2013 год</c:v>
                </c:pt>
              </c:strCache>
            </c:strRef>
          </c:tx>
          <c:spPr>
            <a:gradFill flip="none" rotWithShape="1">
              <a:gsLst>
                <a:gs pos="0">
                  <a:srgbClr val="66FFFF">
                    <a:shade val="30000"/>
                    <a:satMod val="115000"/>
                  </a:srgbClr>
                </a:gs>
                <a:gs pos="50000">
                  <a:srgbClr val="66FFFF">
                    <a:shade val="67500"/>
                    <a:satMod val="115000"/>
                  </a:srgbClr>
                </a:gs>
                <a:gs pos="100000">
                  <a:srgbClr val="66FFFF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</c:spPr>
          <c:dLbls>
            <c:dLbl>
              <c:idx val="0"/>
              <c:layout>
                <c:manualLayout>
                  <c:x val="1.6975308641975381E-2"/>
                  <c:y val="-3.3672391930733854E-2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 smtClean="0">
                        <a:solidFill>
                          <a:srgbClr val="FFFF00"/>
                        </a:solidFill>
                      </a:rPr>
                      <a:t>95502</a:t>
                    </a:r>
                    <a:endParaRPr lang="en-US" sz="2400" dirty="0">
                      <a:solidFill>
                        <a:srgbClr val="FFFF00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1.5432098765432148E-2"/>
                  <c:y val="-3.6478424591628346E-2"/>
                </c:manualLayout>
              </c:layout>
              <c:showVal val="1"/>
            </c:dLbl>
            <c:dLbl>
              <c:idx val="2"/>
              <c:layout>
                <c:manualLayout>
                  <c:x val="2.6234567901234612E-2"/>
                  <c:y val="-3.0866359269839376E-2"/>
                </c:manualLayout>
              </c:layout>
              <c:showVal val="1"/>
            </c:dLbl>
            <c:dLbl>
              <c:idx val="3"/>
              <c:layout>
                <c:manualLayout>
                  <c:x val="2.0061728395061731E-2"/>
                  <c:y val="-2.5254293948050392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Налог на доходы физических лиц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95502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на 2013 год</c:v>
                </c:pt>
              </c:strCache>
            </c:strRef>
          </c:tx>
          <c:spPr>
            <a:gradFill flip="none" rotWithShape="1">
              <a:gsLst>
                <a:gs pos="0">
                  <a:srgbClr val="FF66FF">
                    <a:shade val="30000"/>
                    <a:satMod val="115000"/>
                  </a:srgbClr>
                </a:gs>
                <a:gs pos="50000">
                  <a:srgbClr val="FF66FF">
                    <a:shade val="67500"/>
                    <a:satMod val="115000"/>
                  </a:srgbClr>
                </a:gs>
                <a:gs pos="100000">
                  <a:srgbClr val="FF66FF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c:spPr>
          <c:dLbls>
            <c:dLbl>
              <c:idx val="0"/>
              <c:layout>
                <c:manualLayout>
                  <c:x val="3.7037037037037056E-2"/>
                  <c:y val="-3.0866359269839376E-2"/>
                </c:manualLayout>
              </c:layout>
              <c:showVal val="1"/>
            </c:dLbl>
            <c:dLbl>
              <c:idx val="1"/>
              <c:layout>
                <c:manualLayout>
                  <c:x val="2.6234567901234612E-2"/>
                  <c:y val="-3.6478424591628346E-2"/>
                </c:manualLayout>
              </c:layout>
              <c:showVal val="1"/>
            </c:dLbl>
            <c:dLbl>
              <c:idx val="2"/>
              <c:layout>
                <c:manualLayout>
                  <c:x val="2.0061728395061731E-2"/>
                  <c:y val="-3.0866359269839376E-2"/>
                </c:manualLayout>
              </c:layout>
              <c:showVal val="1"/>
            </c:dLbl>
            <c:dLbl>
              <c:idx val="3"/>
              <c:layout>
                <c:manualLayout>
                  <c:x val="3.0864197530864428E-2"/>
                  <c:y val="-3.6478424591628346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Налог на доходы физических лиц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97796</c:v>
                </c:pt>
              </c:numCache>
            </c:numRef>
          </c:val>
        </c:ser>
        <c:gapWidth val="19"/>
        <c:gapDepth val="73"/>
        <c:shape val="box"/>
        <c:axId val="85380096"/>
        <c:axId val="85623552"/>
        <c:axId val="0"/>
      </c:bar3DChart>
      <c:catAx>
        <c:axId val="8538009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85623552"/>
        <c:crosses val="autoZero"/>
        <c:auto val="1"/>
        <c:lblAlgn val="ctr"/>
        <c:lblOffset val="100"/>
      </c:catAx>
      <c:valAx>
        <c:axId val="85623552"/>
        <c:scaling>
          <c:orientation val="minMax"/>
        </c:scaling>
        <c:axPos val="l"/>
        <c:majorGridlines/>
        <c:numFmt formatCode="0.0" sourceLinked="1"/>
        <c:tickLblPos val="nextTo"/>
        <c:crossAx val="853800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2343054340429674"/>
          <c:y val="0.90528181516287265"/>
          <c:w val="0.66733644405560411"/>
          <c:h val="7.7881988871760552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0009516448746802"/>
          <c:y val="2.5042514900853602E-2"/>
          <c:w val="0.90719075901653112"/>
          <c:h val="0.62329141784054121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на 2013 год</c:v>
                </c:pt>
              </c:strCache>
            </c:strRef>
          </c:tx>
          <c:spPr>
            <a:solidFill>
              <a:srgbClr val="00FF99"/>
            </a:solidFill>
          </c:spPr>
          <c:dLbls>
            <c:dLbl>
              <c:idx val="0"/>
              <c:layout>
                <c:manualLayout>
                  <c:x val="1.6029031708798061E-2"/>
                  <c:y val="1.3675117961352181E-2"/>
                </c:manualLayout>
              </c:layout>
              <c:showVal val="1"/>
            </c:dLbl>
            <c:dLbl>
              <c:idx val="1"/>
              <c:layout>
                <c:manualLayout>
                  <c:x val="3.0600878716796294E-2"/>
                  <c:y val="1.5954304288244299E-2"/>
                </c:manualLayout>
              </c:layout>
              <c:showVal val="1"/>
            </c:dLbl>
            <c:dLbl>
              <c:idx val="2"/>
              <c:layout>
                <c:manualLayout>
                  <c:x val="1.6029031708798061E-2"/>
                  <c:y val="1.5954304288244209E-2"/>
                </c:manualLayout>
              </c:layout>
              <c:showVal val="1"/>
            </c:dLbl>
            <c:dLbl>
              <c:idx val="3"/>
              <c:layout>
                <c:manualLayout>
                  <c:x val="1.7486216409597868E-2"/>
                  <c:y val="2.2791863268920413E-2"/>
                </c:manualLayout>
              </c:layout>
              <c:showVal val="1"/>
            </c:dLbl>
            <c:dLbl>
              <c:idx val="4"/>
              <c:layout>
                <c:manualLayout>
                  <c:x val="1.1657477606398623E-2"/>
                  <c:y val="7.9771521441221432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3"/>
                <c:pt idx="0">
                  <c:v>Единый налог на вмененный доход</c:v>
                </c:pt>
                <c:pt idx="1">
                  <c:v>Единый сельхозналог</c:v>
                </c:pt>
                <c:pt idx="2">
                  <c:v>Налог на патент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3"/>
                <c:pt idx="0">
                  <c:v>5627</c:v>
                </c:pt>
                <c:pt idx="1">
                  <c:v>58</c:v>
                </c:pt>
                <c:pt idx="2">
                  <c:v>144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на 2013 год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3.3515248118395916E-2"/>
                  <c:y val="-4.5583726537840631E-3"/>
                </c:manualLayout>
              </c:layout>
              <c:showVal val="1"/>
            </c:dLbl>
            <c:dLbl>
              <c:idx val="1"/>
              <c:layout>
                <c:manualLayout>
                  <c:x val="4.6629910425594286E-2"/>
                  <c:y val="-2.0512676942028268E-2"/>
                </c:manualLayout>
              </c:layout>
              <c:showVal val="1"/>
            </c:dLbl>
            <c:dLbl>
              <c:idx val="2"/>
              <c:layout>
                <c:manualLayout>
                  <c:x val="3.0600878716796415E-2"/>
                  <c:y val="-2.7350235922704445E-2"/>
                </c:manualLayout>
              </c:layout>
              <c:showVal val="1"/>
            </c:dLbl>
            <c:dLbl>
              <c:idx val="3"/>
              <c:layout>
                <c:manualLayout>
                  <c:x val="3.0600878716796415E-2"/>
                  <c:y val="-3.1908608576488418E-2"/>
                </c:manualLayout>
              </c:layout>
              <c:showVal val="1"/>
            </c:dLbl>
            <c:dLbl>
              <c:idx val="4"/>
              <c:layout>
                <c:manualLayout>
                  <c:x val="2.7686509315196631E-2"/>
                  <c:y val="-2.5071049595812446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3"/>
                <c:pt idx="0">
                  <c:v>Единый налог на вмененный доход</c:v>
                </c:pt>
                <c:pt idx="1">
                  <c:v>Единый сельхозналог</c:v>
                </c:pt>
                <c:pt idx="2">
                  <c:v>Налог на патент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3"/>
                <c:pt idx="0">
                  <c:v>5642</c:v>
                </c:pt>
                <c:pt idx="1">
                  <c:v>65</c:v>
                </c:pt>
                <c:pt idx="2">
                  <c:v>144</c:v>
                </c:pt>
              </c:numCache>
            </c:numRef>
          </c:val>
        </c:ser>
        <c:gapWidth val="10"/>
        <c:gapDepth val="10"/>
        <c:shape val="cylinder"/>
        <c:axId val="85715584"/>
        <c:axId val="85664128"/>
        <c:axId val="85069824"/>
      </c:bar3DChart>
      <c:catAx>
        <c:axId val="85715584"/>
        <c:scaling>
          <c:orientation val="minMax"/>
        </c:scaling>
        <c:axPos val="b"/>
        <c:majorTickMark val="none"/>
        <c:tickLblPos val="nextTo"/>
        <c:crossAx val="85664128"/>
        <c:crosses val="autoZero"/>
        <c:auto val="1"/>
        <c:lblAlgn val="ctr"/>
        <c:lblOffset val="100"/>
      </c:catAx>
      <c:valAx>
        <c:axId val="85664128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crossAx val="85715584"/>
        <c:crosses val="autoZero"/>
        <c:crossBetween val="between"/>
      </c:valAx>
      <c:serAx>
        <c:axId val="85069824"/>
        <c:scaling>
          <c:orientation val="minMax"/>
        </c:scaling>
        <c:delete val="1"/>
        <c:axPos val="b"/>
        <c:tickLblPos val="none"/>
        <c:crossAx val="85664128"/>
        <c:crosses val="autoZero"/>
      </c:ser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0756317870959101"/>
          <c:y val="2.7321818906201212E-2"/>
          <c:w val="0.87057905077841435"/>
          <c:h val="0.71509832846985377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на 2013 год</c:v>
                </c:pt>
              </c:strCache>
            </c:strRef>
          </c:tx>
          <c:spPr>
            <a:solidFill>
              <a:srgbClr val="66FFFF"/>
            </a:solidFill>
          </c:spPr>
          <c:dLbls>
            <c:dLbl>
              <c:idx val="0"/>
              <c:layout>
                <c:manualLayout>
                  <c:x val="1.6975308641975384E-2"/>
                  <c:y val="-3.3672391930733854E-2"/>
                </c:manualLayout>
              </c:layout>
              <c:showVal val="1"/>
            </c:dLbl>
            <c:dLbl>
              <c:idx val="1"/>
              <c:layout>
                <c:manualLayout>
                  <c:x val="-2.0542862112692952E-3"/>
                  <c:y val="2.2678898950852012E-3"/>
                </c:manualLayout>
              </c:layout>
              <c:showVal val="1"/>
            </c:dLbl>
            <c:dLbl>
              <c:idx val="2"/>
              <c:layout>
                <c:manualLayout>
                  <c:x val="1.0205570897428483E-2"/>
                  <c:y val="-3.5160638462063197E-3"/>
                </c:manualLayout>
              </c:layout>
              <c:showVal val="1"/>
            </c:dLbl>
            <c:dLbl>
              <c:idx val="3"/>
              <c:layout>
                <c:manualLayout>
                  <c:x val="5.4899146755252324E-3"/>
                  <c:y val="-2.4622496922187868E-3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Доходы от аренды земли до раграничения собственности на землю</c:v>
                </c:pt>
                <c:pt idx="1">
                  <c:v>Доходы от арендной платы за земли, находящиеся в собственности района</c:v>
                </c:pt>
                <c:pt idx="2">
                  <c:v>Доходы от аренды имущества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495</c:v>
                </c:pt>
                <c:pt idx="1">
                  <c:v>1196</c:v>
                </c:pt>
                <c:pt idx="2">
                  <c:v>583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на 2013 год</c:v>
                </c:pt>
              </c:strCache>
            </c:strRef>
          </c:tx>
          <c:spPr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</c:spPr>
          <c:dLbls>
            <c:dLbl>
              <c:idx val="0"/>
              <c:layout>
                <c:manualLayout>
                  <c:x val="3.9951414937818369E-2"/>
                  <c:y val="-2.6308025282925411E-2"/>
                </c:manualLayout>
              </c:layout>
              <c:showVal val="1"/>
            </c:dLbl>
            <c:dLbl>
              <c:idx val="1"/>
              <c:layout>
                <c:manualLayout>
                  <c:x val="4.5177888977671325E-2"/>
                  <c:y val="-2.2905023922586295E-3"/>
                </c:manualLayout>
              </c:layout>
              <c:showVal val="1"/>
            </c:dLbl>
            <c:dLbl>
              <c:idx val="2"/>
              <c:layout>
                <c:manualLayout>
                  <c:x val="5.9405748605118554E-2"/>
                  <c:y val="-5.7952599898782433E-3"/>
                </c:manualLayout>
              </c:layout>
              <c:showVal val="1"/>
            </c:dLbl>
            <c:dLbl>
              <c:idx val="3"/>
              <c:layout>
                <c:manualLayout>
                  <c:x val="5.2721975125512938E-2"/>
                  <c:y val="-4.5696985359304594E-3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 от аренды земли до раграничения собственности на землю</c:v>
                </c:pt>
                <c:pt idx="1">
                  <c:v>Доходы от арендной платы за земли, находящиеся в собственности района</c:v>
                </c:pt>
                <c:pt idx="2">
                  <c:v>Доходы от аренды имущества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502</c:v>
                </c:pt>
                <c:pt idx="1">
                  <c:v>1207</c:v>
                </c:pt>
                <c:pt idx="2">
                  <c:v>618</c:v>
                </c:pt>
              </c:numCache>
            </c:numRef>
          </c:val>
        </c:ser>
        <c:gapWidth val="0"/>
        <c:overlap val="82"/>
        <c:axId val="85908864"/>
        <c:axId val="85984384"/>
      </c:barChart>
      <c:catAx>
        <c:axId val="8590886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5984384"/>
        <c:crosses val="autoZero"/>
        <c:auto val="1"/>
        <c:lblAlgn val="ctr"/>
        <c:lblOffset val="100"/>
      </c:catAx>
      <c:valAx>
        <c:axId val="85984384"/>
        <c:scaling>
          <c:orientation val="minMax"/>
        </c:scaling>
        <c:axPos val="l"/>
        <c:majorGridlines/>
        <c:numFmt formatCode="0.0" sourceLinked="1"/>
        <c:tickLblPos val="nextTo"/>
        <c:crossAx val="8590886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2343054340429674"/>
          <c:y val="0.90528181516287265"/>
          <c:w val="0.5223045639942735"/>
          <c:h val="6.3259537628272078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0009516448746802"/>
          <c:y val="2.5042514900853602E-2"/>
          <c:w val="0.90719075901653112"/>
          <c:h val="0.6232914178405409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на 2013 год</c:v>
                </c:pt>
              </c:strCache>
            </c:strRef>
          </c:tx>
          <c:dLbls>
            <c:dLbl>
              <c:idx val="0"/>
              <c:layout>
                <c:manualLayout>
                  <c:x val="-3.6429617519995593E-2"/>
                  <c:y val="-6.1538030826084812E-2"/>
                </c:manualLayout>
              </c:layout>
              <c:showVal val="1"/>
            </c:dLbl>
            <c:dLbl>
              <c:idx val="1"/>
              <c:layout>
                <c:manualLayout>
                  <c:x val="6.4116126835192244E-2"/>
                  <c:y val="6.8375589806760903E-3"/>
                </c:manualLayout>
              </c:layout>
              <c:showVal val="1"/>
            </c:dLbl>
            <c:dLbl>
              <c:idx val="2"/>
              <c:layout>
                <c:manualLayout>
                  <c:x val="1.6029031708798061E-2"/>
                  <c:y val="6.3817217152977126E-2"/>
                </c:manualLayout>
              </c:layout>
              <c:showVal val="1"/>
            </c:dLbl>
            <c:dLbl>
              <c:idx val="3"/>
              <c:layout>
                <c:manualLayout>
                  <c:x val="1.7486216409597868E-2"/>
                  <c:y val="7.0654776133652925E-2"/>
                </c:manualLayout>
              </c:layout>
              <c:showVal val="1"/>
            </c:dLbl>
            <c:dLbl>
              <c:idx val="4"/>
              <c:layout>
                <c:manualLayout>
                  <c:x val="1.4571847007998219E-2"/>
                  <c:y val="8.8888266748789246E-2"/>
                </c:manualLayout>
              </c:layout>
              <c:showVal val="1"/>
            </c:dLbl>
            <c:dLbl>
              <c:idx val="5"/>
              <c:layout>
                <c:manualLayout>
                  <c:x val="8.7431082047989342E-3"/>
                  <c:y val="5.4700471845409181E-2"/>
                </c:manualLayout>
              </c:layout>
              <c:showVal val="1"/>
            </c:dLbl>
            <c:dLbl>
              <c:idx val="6"/>
              <c:layout>
                <c:manualLayout>
                  <c:x val="7.2859235039991433E-3"/>
                  <c:y val="3.8746167557164646E-2"/>
                </c:manualLayout>
              </c:layout>
              <c:showVal val="1"/>
            </c:dLbl>
            <c:dLbl>
              <c:idx val="7"/>
              <c:layout>
                <c:manualLayout>
                  <c:x val="2.9143694015995392E-3"/>
                  <c:y val="3.8746167557164646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Доходы от продажи земельных участков, государственная собственность на которые не разграничена</c:v>
                </c:pt>
                <c:pt idx="1">
                  <c:v>Доходы от продажи земельных участков, находящихся в муниципальной собственности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34</c:v>
                </c:pt>
                <c:pt idx="1">
                  <c:v>5331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на 2013 год</c:v>
                </c:pt>
              </c:strCache>
            </c:strRef>
          </c:tx>
          <c:dLbls>
            <c:dLbl>
              <c:idx val="0"/>
              <c:layout>
                <c:manualLayout>
                  <c:x val="5.8287388031992876E-2"/>
                  <c:y val="-6.1538030826084812E-2"/>
                </c:manualLayout>
              </c:layout>
              <c:showVal val="1"/>
            </c:dLbl>
            <c:dLbl>
              <c:idx val="1"/>
              <c:layout>
                <c:manualLayout>
                  <c:x val="3.3515248118395916E-2"/>
                  <c:y val="2.0512676942028268E-2"/>
                </c:manualLayout>
              </c:layout>
              <c:showVal val="1"/>
            </c:dLbl>
            <c:dLbl>
              <c:idx val="2"/>
              <c:layout>
                <c:manualLayout>
                  <c:x val="2.0400585811197511E-2"/>
                  <c:y val="3.4187794903380447E-2"/>
                </c:manualLayout>
              </c:layout>
              <c:showVal val="1"/>
            </c:dLbl>
            <c:dLbl>
              <c:idx val="3"/>
              <c:layout>
                <c:manualLayout>
                  <c:x val="1.1657477606398623E-2"/>
                  <c:y val="3.6466981230272477E-2"/>
                </c:manualLayout>
              </c:layout>
              <c:showVal val="1"/>
            </c:dLbl>
            <c:dLbl>
              <c:idx val="4"/>
              <c:layout>
                <c:manualLayout>
                  <c:x val="1.4571847007998219E-2"/>
                  <c:y val="3.8746167557164646E-2"/>
                </c:manualLayout>
              </c:layout>
              <c:showVal val="1"/>
            </c:dLbl>
            <c:dLbl>
              <c:idx val="5"/>
              <c:layout>
                <c:manualLayout>
                  <c:x val="1.4571847007998219E-2"/>
                  <c:y val="3.1908608576488418E-2"/>
                </c:manualLayout>
              </c:layout>
              <c:showVal val="1"/>
            </c:dLbl>
            <c:dLbl>
              <c:idx val="6"/>
              <c:layout>
                <c:manualLayout>
                  <c:x val="1.3114662307198398E-2"/>
                  <c:y val="2.5071049595812446E-2"/>
                </c:manualLayout>
              </c:layout>
              <c:showVal val="1"/>
            </c:dLbl>
            <c:dLbl>
              <c:idx val="7"/>
              <c:layout>
                <c:manualLayout>
                  <c:x val="5.8287388031992892E-3"/>
                  <c:y val="2.0512676942028268E-2"/>
                </c:manualLayout>
              </c:layout>
              <c:showVal val="1"/>
            </c:dLbl>
            <c:txPr>
              <a:bodyPr/>
              <a:lstStyle/>
              <a:p>
                <a:pPr>
                  <a:defRPr sz="17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Доходы от продажи земельных участков, государственная собственность на которые не разграничена</c:v>
                </c:pt>
                <c:pt idx="1">
                  <c:v>Доходы от продажи земельных участков, находящихся в муниципальной собственности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35</c:v>
                </c:pt>
                <c:pt idx="1">
                  <c:v>5331</c:v>
                </c:pt>
              </c:numCache>
            </c:numRef>
          </c:val>
        </c:ser>
        <c:gapWidth val="10"/>
        <c:gapDepth val="10"/>
        <c:shape val="cone"/>
        <c:axId val="85322368"/>
        <c:axId val="86311296"/>
        <c:axId val="0"/>
      </c:bar3DChart>
      <c:catAx>
        <c:axId val="8532236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500"/>
            </a:pPr>
            <a:endParaRPr lang="ru-RU"/>
          </a:p>
        </c:txPr>
        <c:crossAx val="86311296"/>
        <c:crosses val="autoZero"/>
        <c:auto val="1"/>
        <c:lblAlgn val="ctr"/>
        <c:lblOffset val="100"/>
      </c:catAx>
      <c:valAx>
        <c:axId val="86311296"/>
        <c:scaling>
          <c:orientation val="minMax"/>
        </c:scaling>
        <c:axPos val="l"/>
        <c:numFmt formatCode="0.0" sourceLinked="1"/>
        <c:majorTickMark val="none"/>
        <c:tickLblPos val="nextTo"/>
        <c:crossAx val="85322368"/>
        <c:crosses val="autoZero"/>
        <c:crossBetween val="between"/>
      </c:val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9.2809240983468891E-2"/>
          <c:y val="2.6396164354953788E-2"/>
          <c:w val="0.88387580380373465"/>
          <c:h val="0.62322970665169874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на 2013 год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Плата за негативное воздействие на окружающую среду</c:v>
                </c:pt>
                <c:pt idx="1">
                  <c:v>Доходы от оказания платных услуг и компенсации затрат государства</c:v>
                </c:pt>
                <c:pt idx="2">
                  <c:v>Штрафы, санкции, возмещение ущерба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313</c:v>
                </c:pt>
                <c:pt idx="1">
                  <c:v>244</c:v>
                </c:pt>
                <c:pt idx="2">
                  <c:v>1134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на 2013 год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Плата за негативное воздействие на окружающую среду</c:v>
                </c:pt>
                <c:pt idx="1">
                  <c:v>Доходы от оказания платных услуг и компенсации затрат государства</c:v>
                </c:pt>
                <c:pt idx="2">
                  <c:v>Штрафы, санкции, возмещение ущерба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375</c:v>
                </c:pt>
                <c:pt idx="1">
                  <c:v>245</c:v>
                </c:pt>
                <c:pt idx="2">
                  <c:v>1149</c:v>
                </c:pt>
              </c:numCache>
            </c:numRef>
          </c:val>
        </c:ser>
        <c:gapWidth val="28"/>
        <c:overlap val="100"/>
        <c:axId val="86513920"/>
        <c:axId val="86540288"/>
      </c:barChart>
      <c:catAx>
        <c:axId val="8651392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6540288"/>
        <c:crosses val="autoZero"/>
        <c:auto val="1"/>
        <c:lblAlgn val="ctr"/>
        <c:lblOffset val="100"/>
      </c:catAx>
      <c:valAx>
        <c:axId val="86540288"/>
        <c:scaling>
          <c:orientation val="minMax"/>
        </c:scaling>
        <c:axPos val="l"/>
        <c:majorGridlines/>
        <c:numFmt formatCode="0.0" sourceLinked="1"/>
        <c:tickLblPos val="nextTo"/>
        <c:crossAx val="8651392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FFFE0F-88B4-42DB-8490-04BAE1A5DA6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3DDC59-0D3E-4BE3-B777-093AFA205CFE}">
      <dgm:prSet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pPr rtl="0"/>
          <a:r>
            <a:rPr lang="ru-RU" dirty="0" smtClean="0"/>
            <a:t>Исполнение расходной части бюджета  муниципального образования «</a:t>
          </a:r>
          <a:r>
            <a:rPr lang="ru-RU" dirty="0" err="1" smtClean="0"/>
            <a:t>Сернурский</a:t>
          </a:r>
          <a:r>
            <a:rPr lang="ru-RU" dirty="0" smtClean="0"/>
            <a:t> муниципальный район» 2013 год     (тыс. руб.)</a:t>
          </a:r>
          <a:endParaRPr lang="ru-RU" dirty="0"/>
        </a:p>
      </dgm:t>
    </dgm:pt>
    <dgm:pt modelId="{CCEDE751-D7CE-4D4B-A30B-00F4C3B19B46}" type="parTrans" cxnId="{253BA603-2D57-4346-95B0-2C718CF550A5}">
      <dgm:prSet/>
      <dgm:spPr/>
      <dgm:t>
        <a:bodyPr/>
        <a:lstStyle/>
        <a:p>
          <a:endParaRPr lang="ru-RU"/>
        </a:p>
      </dgm:t>
    </dgm:pt>
    <dgm:pt modelId="{8EE4DFAF-A0C6-490F-9A0A-9CF16B0631BD}" type="sibTrans" cxnId="{253BA603-2D57-4346-95B0-2C718CF550A5}">
      <dgm:prSet/>
      <dgm:spPr/>
      <dgm:t>
        <a:bodyPr/>
        <a:lstStyle/>
        <a:p>
          <a:endParaRPr lang="ru-RU"/>
        </a:p>
      </dgm:t>
    </dgm:pt>
    <dgm:pt modelId="{F235560F-1C73-4D41-B4DC-4D14B9A4B22A}" type="pres">
      <dgm:prSet presAssocID="{16FFFE0F-88B4-42DB-8490-04BAE1A5DA6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7EBF60-86B4-4A21-BB70-5458081FB762}" type="pres">
      <dgm:prSet presAssocID="{D43DDC59-0D3E-4BE3-B777-093AFA205CF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A96A70-E9AD-4E4E-8F64-61DC8F9825A1}" type="presOf" srcId="{D43DDC59-0D3E-4BE3-B777-093AFA205CFE}" destId="{5B7EBF60-86B4-4A21-BB70-5458081FB762}" srcOrd="0" destOrd="0" presId="urn:microsoft.com/office/officeart/2005/8/layout/vList2"/>
    <dgm:cxn modelId="{9C74EDA4-061C-4846-AD18-69E556970905}" type="presOf" srcId="{16FFFE0F-88B4-42DB-8490-04BAE1A5DA6F}" destId="{F235560F-1C73-4D41-B4DC-4D14B9A4B22A}" srcOrd="0" destOrd="0" presId="urn:microsoft.com/office/officeart/2005/8/layout/vList2"/>
    <dgm:cxn modelId="{253BA603-2D57-4346-95B0-2C718CF550A5}" srcId="{16FFFE0F-88B4-42DB-8490-04BAE1A5DA6F}" destId="{D43DDC59-0D3E-4BE3-B777-093AFA205CFE}" srcOrd="0" destOrd="0" parTransId="{CCEDE751-D7CE-4D4B-A30B-00F4C3B19B46}" sibTransId="{8EE4DFAF-A0C6-490F-9A0A-9CF16B0631BD}"/>
    <dgm:cxn modelId="{F27E54B9-B896-4D99-B98A-56AB7435E5EC}" type="presParOf" srcId="{F235560F-1C73-4D41-B4DC-4D14B9A4B22A}" destId="{5B7EBF60-86B4-4A21-BB70-5458081FB762}" srcOrd="0" destOrd="0" presId="urn:microsoft.com/office/officeart/2005/8/layout/vList2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3C2A752-ADC1-45E9-9AF2-87EA5DF48A0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214EB1-C086-4136-B311-9E33E9DEF8CF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Реконструкция районного  центра  досуга и культуры – 1985,0 тыс. рублей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210826C-3956-4A3D-85C1-E425447329A9}" type="parTrans" cxnId="{D058AF97-16C3-48A2-8E68-B64BE7B8721D}">
      <dgm:prSet/>
      <dgm:spPr/>
      <dgm:t>
        <a:bodyPr/>
        <a:lstStyle/>
        <a:p>
          <a:endParaRPr lang="ru-RU"/>
        </a:p>
      </dgm:t>
    </dgm:pt>
    <dgm:pt modelId="{4D3499C5-CD49-4220-8E79-045F04FBC5E6}" type="sibTrans" cxnId="{D058AF97-16C3-48A2-8E68-B64BE7B8721D}">
      <dgm:prSet/>
      <dgm:spPr/>
      <dgm:t>
        <a:bodyPr/>
        <a:lstStyle/>
        <a:p>
          <a:endParaRPr lang="ru-RU"/>
        </a:p>
      </dgm:t>
    </dgm:pt>
    <dgm:pt modelId="{E7CE9394-93FD-4CAA-8FB8-5A663B74AE76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Книжные фонды – 99,0 тыс. рублей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158081-78B4-4403-A684-7CA4DB567C7E}" type="parTrans" cxnId="{DF63CBEA-2EBD-4364-9312-23B58FE6A833}">
      <dgm:prSet/>
      <dgm:spPr/>
      <dgm:t>
        <a:bodyPr/>
        <a:lstStyle/>
        <a:p>
          <a:endParaRPr lang="ru-RU"/>
        </a:p>
      </dgm:t>
    </dgm:pt>
    <dgm:pt modelId="{580236F9-369F-46CC-AD9C-3DE6D8D7AEC0}" type="sibTrans" cxnId="{DF63CBEA-2EBD-4364-9312-23B58FE6A833}">
      <dgm:prSet/>
      <dgm:spPr/>
      <dgm:t>
        <a:bodyPr/>
        <a:lstStyle/>
        <a:p>
          <a:endParaRPr lang="ru-RU"/>
        </a:p>
      </dgm:t>
    </dgm:pt>
    <dgm:pt modelId="{51A2813E-EE2F-49A9-8BFC-26E3AF1DDDCF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Строительство парка  - 3974,8 тыс. рублей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97431B3-CDC4-4081-BE5E-84A1A09DDA60}" type="parTrans" cxnId="{F994723E-34E2-4AE5-8623-198836331617}">
      <dgm:prSet/>
      <dgm:spPr/>
      <dgm:t>
        <a:bodyPr/>
        <a:lstStyle/>
        <a:p>
          <a:endParaRPr lang="ru-RU"/>
        </a:p>
      </dgm:t>
    </dgm:pt>
    <dgm:pt modelId="{5CB2FAB3-D3C6-4027-AFCD-503203D24266}" type="sibTrans" cxnId="{F994723E-34E2-4AE5-8623-198836331617}">
      <dgm:prSet/>
      <dgm:spPr/>
      <dgm:t>
        <a:bodyPr/>
        <a:lstStyle/>
        <a:p>
          <a:endParaRPr lang="ru-RU"/>
        </a:p>
      </dgm:t>
    </dgm:pt>
    <dgm:pt modelId="{5CE2CEA2-4C1D-4457-87EB-C6EB23E669CE}">
      <dgm:prSet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Подключение библиотек к интернету   -  23,7 тыс. рублей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35F9D43-6CF4-4867-8851-E74BC2A139BA}" type="parTrans" cxnId="{688B1FD4-9EAF-4829-BB7E-1167377FE7AB}">
      <dgm:prSet/>
      <dgm:spPr/>
    </dgm:pt>
    <dgm:pt modelId="{27937B4D-B0E2-4DDA-B7A8-8F72A09B4EC4}" type="sibTrans" cxnId="{688B1FD4-9EAF-4829-BB7E-1167377FE7AB}">
      <dgm:prSet/>
      <dgm:spPr/>
    </dgm:pt>
    <dgm:pt modelId="{429D4BF2-1688-40AA-AEB5-C15CC1B0992B}" type="pres">
      <dgm:prSet presAssocID="{43C2A752-ADC1-45E9-9AF2-87EA5DF48A0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A5A4CD-DFB6-4EB6-B92C-339899163940}" type="pres">
      <dgm:prSet presAssocID="{E7214EB1-C086-4136-B311-9E33E9DEF8CF}" presName="parentLin" presStyleCnt="0"/>
      <dgm:spPr/>
    </dgm:pt>
    <dgm:pt modelId="{6E1851FF-AC24-4D41-A440-1501D7A0D858}" type="pres">
      <dgm:prSet presAssocID="{E7214EB1-C086-4136-B311-9E33E9DEF8C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891579B-D7DD-46DC-9431-49540BDB1B23}" type="pres">
      <dgm:prSet presAssocID="{E7214EB1-C086-4136-B311-9E33E9DEF8CF}" presName="parentText" presStyleLbl="node1" presStyleIdx="0" presStyleCnt="4" custLinFactNeighborX="-2784" custLinFactNeighborY="1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B209CF-FC0C-46EC-87E8-99E1BC4F5740}" type="pres">
      <dgm:prSet presAssocID="{E7214EB1-C086-4136-B311-9E33E9DEF8CF}" presName="negativeSpace" presStyleCnt="0"/>
      <dgm:spPr/>
    </dgm:pt>
    <dgm:pt modelId="{7D437E8F-9941-4BB9-B008-CB421392AECC}" type="pres">
      <dgm:prSet presAssocID="{E7214EB1-C086-4136-B311-9E33E9DEF8CF}" presName="childText" presStyleLbl="conFgAcc1" presStyleIdx="0" presStyleCnt="4">
        <dgm:presLayoutVars>
          <dgm:bulletEnabled val="1"/>
        </dgm:presLayoutVars>
      </dgm:prSet>
      <dgm:spPr/>
    </dgm:pt>
    <dgm:pt modelId="{7E054561-7F93-4EE2-9CF2-B9F3AAA6FB11}" type="pres">
      <dgm:prSet presAssocID="{4D3499C5-CD49-4220-8E79-045F04FBC5E6}" presName="spaceBetweenRectangles" presStyleCnt="0"/>
      <dgm:spPr/>
    </dgm:pt>
    <dgm:pt modelId="{91402D9B-55DA-4D06-AA05-D7148E2BC2AA}" type="pres">
      <dgm:prSet presAssocID="{E7CE9394-93FD-4CAA-8FB8-5A663B74AE76}" presName="parentLin" presStyleCnt="0"/>
      <dgm:spPr/>
    </dgm:pt>
    <dgm:pt modelId="{B033AFE9-F33C-4547-850C-AA86581D8505}" type="pres">
      <dgm:prSet presAssocID="{E7CE9394-93FD-4CAA-8FB8-5A663B74AE7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ECC5625C-CF88-4527-892F-DDBAEA887D7E}" type="pres">
      <dgm:prSet presAssocID="{E7CE9394-93FD-4CAA-8FB8-5A663B74AE76}" presName="parentText" presStyleLbl="node1" presStyleIdx="1" presStyleCnt="4" custLinFactNeighborX="-2784" custLinFactNeighborY="30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F2E6F6-6BE0-41FF-8555-14747753DC6F}" type="pres">
      <dgm:prSet presAssocID="{E7CE9394-93FD-4CAA-8FB8-5A663B74AE76}" presName="negativeSpace" presStyleCnt="0"/>
      <dgm:spPr/>
    </dgm:pt>
    <dgm:pt modelId="{F6DBFE51-7EB5-4F3F-8D25-A90D98E75CF1}" type="pres">
      <dgm:prSet presAssocID="{E7CE9394-93FD-4CAA-8FB8-5A663B74AE76}" presName="childText" presStyleLbl="conFgAcc1" presStyleIdx="1" presStyleCnt="4">
        <dgm:presLayoutVars>
          <dgm:bulletEnabled val="1"/>
        </dgm:presLayoutVars>
      </dgm:prSet>
      <dgm:spPr/>
    </dgm:pt>
    <dgm:pt modelId="{5FC5979F-0E8D-4FC3-81E7-784AC380D628}" type="pres">
      <dgm:prSet presAssocID="{580236F9-369F-46CC-AD9C-3DE6D8D7AEC0}" presName="spaceBetweenRectangles" presStyleCnt="0"/>
      <dgm:spPr/>
    </dgm:pt>
    <dgm:pt modelId="{CD8186F9-4314-4096-A12F-A250CB72A154}" type="pres">
      <dgm:prSet presAssocID="{51A2813E-EE2F-49A9-8BFC-26E3AF1DDDCF}" presName="parentLin" presStyleCnt="0"/>
      <dgm:spPr/>
    </dgm:pt>
    <dgm:pt modelId="{6C375E4E-EF8D-44E5-BDDC-736E5CC838ED}" type="pres">
      <dgm:prSet presAssocID="{51A2813E-EE2F-49A9-8BFC-26E3AF1DDDCF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0201BD89-9E98-4066-AC2B-4FA8440A8DA2}" type="pres">
      <dgm:prSet presAssocID="{51A2813E-EE2F-49A9-8BFC-26E3AF1DDDC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429A43-8084-4CD8-B2B5-A5F5F7726B80}" type="pres">
      <dgm:prSet presAssocID="{51A2813E-EE2F-49A9-8BFC-26E3AF1DDDCF}" presName="negativeSpace" presStyleCnt="0"/>
      <dgm:spPr/>
    </dgm:pt>
    <dgm:pt modelId="{544D3ECB-A6B2-49AB-AF3E-5C3222D82992}" type="pres">
      <dgm:prSet presAssocID="{51A2813E-EE2F-49A9-8BFC-26E3AF1DDDCF}" presName="childText" presStyleLbl="conFgAcc1" presStyleIdx="2" presStyleCnt="4">
        <dgm:presLayoutVars>
          <dgm:bulletEnabled val="1"/>
        </dgm:presLayoutVars>
      </dgm:prSet>
      <dgm:spPr/>
    </dgm:pt>
    <dgm:pt modelId="{CFA05AE5-FC77-4E45-B06D-31558D4058AB}" type="pres">
      <dgm:prSet presAssocID="{5CB2FAB3-D3C6-4027-AFCD-503203D24266}" presName="spaceBetweenRectangles" presStyleCnt="0"/>
      <dgm:spPr/>
    </dgm:pt>
    <dgm:pt modelId="{1EC392C2-8570-4AE0-8FAE-1F3AA6AE99CE}" type="pres">
      <dgm:prSet presAssocID="{5CE2CEA2-4C1D-4457-87EB-C6EB23E669CE}" presName="parentLin" presStyleCnt="0"/>
      <dgm:spPr/>
    </dgm:pt>
    <dgm:pt modelId="{8D396D70-D3AE-4BE1-91B6-CB833E1B90CB}" type="pres">
      <dgm:prSet presAssocID="{5CE2CEA2-4C1D-4457-87EB-C6EB23E669CE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23199275-3BB2-4FC2-A02F-8FF285E82E70}" type="pres">
      <dgm:prSet presAssocID="{5CE2CEA2-4C1D-4457-87EB-C6EB23E669C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8E4872-1795-4387-9C71-CA3C5D844CBE}" type="pres">
      <dgm:prSet presAssocID="{5CE2CEA2-4C1D-4457-87EB-C6EB23E669CE}" presName="negativeSpace" presStyleCnt="0"/>
      <dgm:spPr/>
    </dgm:pt>
    <dgm:pt modelId="{BC87D58E-4305-493B-8C4C-96F282668E2B}" type="pres">
      <dgm:prSet presAssocID="{5CE2CEA2-4C1D-4457-87EB-C6EB23E669C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058AF97-16C3-48A2-8E68-B64BE7B8721D}" srcId="{43C2A752-ADC1-45E9-9AF2-87EA5DF48A00}" destId="{E7214EB1-C086-4136-B311-9E33E9DEF8CF}" srcOrd="0" destOrd="0" parTransId="{C210826C-3956-4A3D-85C1-E425447329A9}" sibTransId="{4D3499C5-CD49-4220-8E79-045F04FBC5E6}"/>
    <dgm:cxn modelId="{37D7CDDA-0641-480D-8EF6-700C2DDB391D}" type="presOf" srcId="{E7CE9394-93FD-4CAA-8FB8-5A663B74AE76}" destId="{ECC5625C-CF88-4527-892F-DDBAEA887D7E}" srcOrd="1" destOrd="0" presId="urn:microsoft.com/office/officeart/2005/8/layout/list1"/>
    <dgm:cxn modelId="{5DEA9EBE-D9D9-492C-871F-093352BE3368}" type="presOf" srcId="{E7CE9394-93FD-4CAA-8FB8-5A663B74AE76}" destId="{B033AFE9-F33C-4547-850C-AA86581D8505}" srcOrd="0" destOrd="0" presId="urn:microsoft.com/office/officeart/2005/8/layout/list1"/>
    <dgm:cxn modelId="{688B1FD4-9EAF-4829-BB7E-1167377FE7AB}" srcId="{43C2A752-ADC1-45E9-9AF2-87EA5DF48A00}" destId="{5CE2CEA2-4C1D-4457-87EB-C6EB23E669CE}" srcOrd="3" destOrd="0" parTransId="{D35F9D43-6CF4-4867-8851-E74BC2A139BA}" sibTransId="{27937B4D-B0E2-4DDA-B7A8-8F72A09B4EC4}"/>
    <dgm:cxn modelId="{913EC5E1-7B6C-481B-8EE3-F6DEE2E63FC4}" type="presOf" srcId="{5CE2CEA2-4C1D-4457-87EB-C6EB23E669CE}" destId="{8D396D70-D3AE-4BE1-91B6-CB833E1B90CB}" srcOrd="0" destOrd="0" presId="urn:microsoft.com/office/officeart/2005/8/layout/list1"/>
    <dgm:cxn modelId="{E8F0599C-021A-4CB2-BF2B-016873A96F6A}" type="presOf" srcId="{E7214EB1-C086-4136-B311-9E33E9DEF8CF}" destId="{6E1851FF-AC24-4D41-A440-1501D7A0D858}" srcOrd="0" destOrd="0" presId="urn:microsoft.com/office/officeart/2005/8/layout/list1"/>
    <dgm:cxn modelId="{F994723E-34E2-4AE5-8623-198836331617}" srcId="{43C2A752-ADC1-45E9-9AF2-87EA5DF48A00}" destId="{51A2813E-EE2F-49A9-8BFC-26E3AF1DDDCF}" srcOrd="2" destOrd="0" parTransId="{697431B3-CDC4-4081-BE5E-84A1A09DDA60}" sibTransId="{5CB2FAB3-D3C6-4027-AFCD-503203D24266}"/>
    <dgm:cxn modelId="{2E3B09E3-7F06-4E58-ACD1-3523D865153C}" type="presOf" srcId="{43C2A752-ADC1-45E9-9AF2-87EA5DF48A00}" destId="{429D4BF2-1688-40AA-AEB5-C15CC1B0992B}" srcOrd="0" destOrd="0" presId="urn:microsoft.com/office/officeart/2005/8/layout/list1"/>
    <dgm:cxn modelId="{08A139A1-E073-45AE-9153-1BB7FF03BB2E}" type="presOf" srcId="{51A2813E-EE2F-49A9-8BFC-26E3AF1DDDCF}" destId="{0201BD89-9E98-4066-AC2B-4FA8440A8DA2}" srcOrd="1" destOrd="0" presId="urn:microsoft.com/office/officeart/2005/8/layout/list1"/>
    <dgm:cxn modelId="{DF63CBEA-2EBD-4364-9312-23B58FE6A833}" srcId="{43C2A752-ADC1-45E9-9AF2-87EA5DF48A00}" destId="{E7CE9394-93FD-4CAA-8FB8-5A663B74AE76}" srcOrd="1" destOrd="0" parTransId="{E9158081-78B4-4403-A684-7CA4DB567C7E}" sibTransId="{580236F9-369F-46CC-AD9C-3DE6D8D7AEC0}"/>
    <dgm:cxn modelId="{E0C3A513-795E-48BB-9D8B-F2B18FEB1B02}" type="presOf" srcId="{E7214EB1-C086-4136-B311-9E33E9DEF8CF}" destId="{9891579B-D7DD-46DC-9431-49540BDB1B23}" srcOrd="1" destOrd="0" presId="urn:microsoft.com/office/officeart/2005/8/layout/list1"/>
    <dgm:cxn modelId="{448EE69F-8F74-49E9-BBA4-C1A8DCAE1661}" type="presOf" srcId="{51A2813E-EE2F-49A9-8BFC-26E3AF1DDDCF}" destId="{6C375E4E-EF8D-44E5-BDDC-736E5CC838ED}" srcOrd="0" destOrd="0" presId="urn:microsoft.com/office/officeart/2005/8/layout/list1"/>
    <dgm:cxn modelId="{83ACFFD2-510F-4F55-8E24-B530527681B2}" type="presOf" srcId="{5CE2CEA2-4C1D-4457-87EB-C6EB23E669CE}" destId="{23199275-3BB2-4FC2-A02F-8FF285E82E70}" srcOrd="1" destOrd="0" presId="urn:microsoft.com/office/officeart/2005/8/layout/list1"/>
    <dgm:cxn modelId="{CA1A5315-9030-4ED1-83D2-43D8A42CEBAC}" type="presParOf" srcId="{429D4BF2-1688-40AA-AEB5-C15CC1B0992B}" destId="{0EA5A4CD-DFB6-4EB6-B92C-339899163940}" srcOrd="0" destOrd="0" presId="urn:microsoft.com/office/officeart/2005/8/layout/list1"/>
    <dgm:cxn modelId="{47C5DC8A-7B2C-46C0-A224-7BFA6A44A8E2}" type="presParOf" srcId="{0EA5A4CD-DFB6-4EB6-B92C-339899163940}" destId="{6E1851FF-AC24-4D41-A440-1501D7A0D858}" srcOrd="0" destOrd="0" presId="urn:microsoft.com/office/officeart/2005/8/layout/list1"/>
    <dgm:cxn modelId="{523C7C91-75A5-4041-B044-543EC89F194F}" type="presParOf" srcId="{0EA5A4CD-DFB6-4EB6-B92C-339899163940}" destId="{9891579B-D7DD-46DC-9431-49540BDB1B23}" srcOrd="1" destOrd="0" presId="urn:microsoft.com/office/officeart/2005/8/layout/list1"/>
    <dgm:cxn modelId="{30FF9E36-5E05-4AB4-B173-E6F2C793ACB6}" type="presParOf" srcId="{429D4BF2-1688-40AA-AEB5-C15CC1B0992B}" destId="{FCB209CF-FC0C-46EC-87E8-99E1BC4F5740}" srcOrd="1" destOrd="0" presId="urn:microsoft.com/office/officeart/2005/8/layout/list1"/>
    <dgm:cxn modelId="{D6258367-7A00-4F21-B8C3-61C484D2DA99}" type="presParOf" srcId="{429D4BF2-1688-40AA-AEB5-C15CC1B0992B}" destId="{7D437E8F-9941-4BB9-B008-CB421392AECC}" srcOrd="2" destOrd="0" presId="urn:microsoft.com/office/officeart/2005/8/layout/list1"/>
    <dgm:cxn modelId="{3B611D4A-DB0B-430B-BBBB-B72B6E08E671}" type="presParOf" srcId="{429D4BF2-1688-40AA-AEB5-C15CC1B0992B}" destId="{7E054561-7F93-4EE2-9CF2-B9F3AAA6FB11}" srcOrd="3" destOrd="0" presId="urn:microsoft.com/office/officeart/2005/8/layout/list1"/>
    <dgm:cxn modelId="{AFBACBD1-DE1D-41F9-8E43-761849A94BA4}" type="presParOf" srcId="{429D4BF2-1688-40AA-AEB5-C15CC1B0992B}" destId="{91402D9B-55DA-4D06-AA05-D7148E2BC2AA}" srcOrd="4" destOrd="0" presId="urn:microsoft.com/office/officeart/2005/8/layout/list1"/>
    <dgm:cxn modelId="{6D7E11D8-CC4E-46BC-AA17-498EF5F6AD4A}" type="presParOf" srcId="{91402D9B-55DA-4D06-AA05-D7148E2BC2AA}" destId="{B033AFE9-F33C-4547-850C-AA86581D8505}" srcOrd="0" destOrd="0" presId="urn:microsoft.com/office/officeart/2005/8/layout/list1"/>
    <dgm:cxn modelId="{76E4118A-13EA-42FB-A172-B58786FC078F}" type="presParOf" srcId="{91402D9B-55DA-4D06-AA05-D7148E2BC2AA}" destId="{ECC5625C-CF88-4527-892F-DDBAEA887D7E}" srcOrd="1" destOrd="0" presId="urn:microsoft.com/office/officeart/2005/8/layout/list1"/>
    <dgm:cxn modelId="{2C4EEB5B-9686-42B5-BC8F-0C9664BB2EA4}" type="presParOf" srcId="{429D4BF2-1688-40AA-AEB5-C15CC1B0992B}" destId="{5CF2E6F6-6BE0-41FF-8555-14747753DC6F}" srcOrd="5" destOrd="0" presId="urn:microsoft.com/office/officeart/2005/8/layout/list1"/>
    <dgm:cxn modelId="{CFF5B1BF-0D4D-4CE7-8775-E9E5D3E71D63}" type="presParOf" srcId="{429D4BF2-1688-40AA-AEB5-C15CC1B0992B}" destId="{F6DBFE51-7EB5-4F3F-8D25-A90D98E75CF1}" srcOrd="6" destOrd="0" presId="urn:microsoft.com/office/officeart/2005/8/layout/list1"/>
    <dgm:cxn modelId="{7EDE8D3E-8E2B-4D60-BBAF-F9F700A11C76}" type="presParOf" srcId="{429D4BF2-1688-40AA-AEB5-C15CC1B0992B}" destId="{5FC5979F-0E8D-4FC3-81E7-784AC380D628}" srcOrd="7" destOrd="0" presId="urn:microsoft.com/office/officeart/2005/8/layout/list1"/>
    <dgm:cxn modelId="{15E93BDA-AF74-46A3-B3AF-D5171EA6D3C4}" type="presParOf" srcId="{429D4BF2-1688-40AA-AEB5-C15CC1B0992B}" destId="{CD8186F9-4314-4096-A12F-A250CB72A154}" srcOrd="8" destOrd="0" presId="urn:microsoft.com/office/officeart/2005/8/layout/list1"/>
    <dgm:cxn modelId="{57456A6C-B9BC-4909-A2BE-AADF5FB8A634}" type="presParOf" srcId="{CD8186F9-4314-4096-A12F-A250CB72A154}" destId="{6C375E4E-EF8D-44E5-BDDC-736E5CC838ED}" srcOrd="0" destOrd="0" presId="urn:microsoft.com/office/officeart/2005/8/layout/list1"/>
    <dgm:cxn modelId="{55014CC7-2878-49F3-93F9-3C2B9C829A7A}" type="presParOf" srcId="{CD8186F9-4314-4096-A12F-A250CB72A154}" destId="{0201BD89-9E98-4066-AC2B-4FA8440A8DA2}" srcOrd="1" destOrd="0" presId="urn:microsoft.com/office/officeart/2005/8/layout/list1"/>
    <dgm:cxn modelId="{F066F370-3317-4568-9B12-901F059FE0F2}" type="presParOf" srcId="{429D4BF2-1688-40AA-AEB5-C15CC1B0992B}" destId="{17429A43-8084-4CD8-B2B5-A5F5F7726B80}" srcOrd="9" destOrd="0" presId="urn:microsoft.com/office/officeart/2005/8/layout/list1"/>
    <dgm:cxn modelId="{D2DDA2FD-0F94-440D-BD83-3D9362A8A79A}" type="presParOf" srcId="{429D4BF2-1688-40AA-AEB5-C15CC1B0992B}" destId="{544D3ECB-A6B2-49AB-AF3E-5C3222D82992}" srcOrd="10" destOrd="0" presId="urn:microsoft.com/office/officeart/2005/8/layout/list1"/>
    <dgm:cxn modelId="{F8B40BE0-B934-482B-9838-F5A20F9E1ECE}" type="presParOf" srcId="{429D4BF2-1688-40AA-AEB5-C15CC1B0992B}" destId="{CFA05AE5-FC77-4E45-B06D-31558D4058AB}" srcOrd="11" destOrd="0" presId="urn:microsoft.com/office/officeart/2005/8/layout/list1"/>
    <dgm:cxn modelId="{D9449F58-7D8A-48ED-96E6-3EDAE906A1D4}" type="presParOf" srcId="{429D4BF2-1688-40AA-AEB5-C15CC1B0992B}" destId="{1EC392C2-8570-4AE0-8FAE-1F3AA6AE99CE}" srcOrd="12" destOrd="0" presId="urn:microsoft.com/office/officeart/2005/8/layout/list1"/>
    <dgm:cxn modelId="{F483F3A9-A36A-4079-9B02-E7E4E33ADE69}" type="presParOf" srcId="{1EC392C2-8570-4AE0-8FAE-1F3AA6AE99CE}" destId="{8D396D70-D3AE-4BE1-91B6-CB833E1B90CB}" srcOrd="0" destOrd="0" presId="urn:microsoft.com/office/officeart/2005/8/layout/list1"/>
    <dgm:cxn modelId="{C79E3529-2CCF-4C64-8186-C970EEE1D21A}" type="presParOf" srcId="{1EC392C2-8570-4AE0-8FAE-1F3AA6AE99CE}" destId="{23199275-3BB2-4FC2-A02F-8FF285E82E70}" srcOrd="1" destOrd="0" presId="urn:microsoft.com/office/officeart/2005/8/layout/list1"/>
    <dgm:cxn modelId="{5C16CE97-47B0-4AF1-8108-3EFD4754DBDF}" type="presParOf" srcId="{429D4BF2-1688-40AA-AEB5-C15CC1B0992B}" destId="{308E4872-1795-4387-9C71-CA3C5D844CBE}" srcOrd="13" destOrd="0" presId="urn:microsoft.com/office/officeart/2005/8/layout/list1"/>
    <dgm:cxn modelId="{E777EFE6-43EC-4A20-BD17-1D83EE79248A}" type="presParOf" srcId="{429D4BF2-1688-40AA-AEB5-C15CC1B0992B}" destId="{BC87D58E-4305-493B-8C4C-96F282668E2B}" srcOrd="14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22DAD9-6BB6-409D-9CC3-39883C5A347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1565A5-0869-4D26-A641-E50E8DFACCAF}">
      <dgm:prSet phldrT="[Текст]" custT="1"/>
      <dgm:spPr>
        <a:ln>
          <a:solidFill>
            <a:srgbClr val="9966FF"/>
          </a:solidFill>
        </a:ln>
      </dgm:spPr>
      <dgm:t>
        <a:bodyPr/>
        <a:lstStyle/>
        <a:p>
          <a:r>
            <a:rPr lang="ru-RU" sz="2000" dirty="0" smtClean="0"/>
            <a:t>Выделение финансовой помощи из республиканского бюджета </a:t>
          </a:r>
          <a:r>
            <a:rPr lang="ru-RU" sz="2400" dirty="0" smtClean="0"/>
            <a:t>79,7 млн. рублей</a:t>
          </a:r>
          <a:endParaRPr lang="ru-RU" sz="2400" dirty="0"/>
        </a:p>
      </dgm:t>
    </dgm:pt>
    <dgm:pt modelId="{824D0118-B82E-410E-8C88-597A2B4BCD55}" type="parTrans" cxnId="{782F6642-7B6D-4D02-875A-F6B4F750CE20}">
      <dgm:prSet/>
      <dgm:spPr/>
      <dgm:t>
        <a:bodyPr/>
        <a:lstStyle/>
        <a:p>
          <a:endParaRPr lang="ru-RU"/>
        </a:p>
      </dgm:t>
    </dgm:pt>
    <dgm:pt modelId="{4B71E0F6-BB55-4A8E-840E-DA1E3E6976F1}" type="sibTrans" cxnId="{782F6642-7B6D-4D02-875A-F6B4F750CE20}">
      <dgm:prSet/>
      <dgm:spPr/>
      <dgm:t>
        <a:bodyPr/>
        <a:lstStyle/>
        <a:p>
          <a:endParaRPr lang="ru-RU"/>
        </a:p>
      </dgm:t>
    </dgm:pt>
    <dgm:pt modelId="{873703BD-409D-4472-A41A-D0F2A84E9897}">
      <dgm:prSet phldrT="[Текст]" custT="1"/>
      <dgm:spPr/>
      <dgm:t>
        <a:bodyPr/>
        <a:lstStyle/>
        <a:p>
          <a:r>
            <a:rPr lang="ru-RU" sz="2000" dirty="0" smtClean="0"/>
            <a:t>Дотация на сбалансированность 13,1 млн.рублей;</a:t>
          </a:r>
          <a:endParaRPr lang="ru-RU" sz="2000" dirty="0"/>
        </a:p>
      </dgm:t>
    </dgm:pt>
    <dgm:pt modelId="{E8414A7C-C43E-4FFA-8AD7-7BA25591BF46}" type="parTrans" cxnId="{B69EAD52-A292-49EB-A986-3DA7A1D70DE8}">
      <dgm:prSet/>
      <dgm:spPr/>
      <dgm:t>
        <a:bodyPr/>
        <a:lstStyle/>
        <a:p>
          <a:endParaRPr lang="ru-RU"/>
        </a:p>
      </dgm:t>
    </dgm:pt>
    <dgm:pt modelId="{60887812-A7E4-4B0C-864E-18A88A6CBAC8}" type="sibTrans" cxnId="{B69EAD52-A292-49EB-A986-3DA7A1D70DE8}">
      <dgm:prSet/>
      <dgm:spPr/>
      <dgm:t>
        <a:bodyPr/>
        <a:lstStyle/>
        <a:p>
          <a:endParaRPr lang="ru-RU"/>
        </a:p>
      </dgm:t>
    </dgm:pt>
    <dgm:pt modelId="{4F271F6E-ADDC-4B55-B7CD-C9FA48B13ED2}">
      <dgm:prSet phldrT="[Текст]" custT="1"/>
      <dgm:spPr/>
      <dgm:t>
        <a:bodyPr/>
        <a:lstStyle/>
        <a:p>
          <a:r>
            <a:rPr lang="ru-RU" sz="2000" dirty="0" smtClean="0"/>
            <a:t>Бюджетные инвестиции в кап. строительство 26,0 млн. рублей;</a:t>
          </a:r>
          <a:endParaRPr lang="ru-RU" sz="2000" dirty="0"/>
        </a:p>
      </dgm:t>
    </dgm:pt>
    <dgm:pt modelId="{F763A90A-590A-4C2C-B39E-C9B8CF176702}" type="parTrans" cxnId="{BEC47320-943F-490F-87F5-3CCB3EC58785}">
      <dgm:prSet/>
      <dgm:spPr/>
      <dgm:t>
        <a:bodyPr/>
        <a:lstStyle/>
        <a:p>
          <a:endParaRPr lang="ru-RU"/>
        </a:p>
      </dgm:t>
    </dgm:pt>
    <dgm:pt modelId="{E8AB0A1F-ACA4-4B6F-A588-FCD9DAAAF6C0}" type="sibTrans" cxnId="{BEC47320-943F-490F-87F5-3CCB3EC58785}">
      <dgm:prSet/>
      <dgm:spPr/>
      <dgm:t>
        <a:bodyPr/>
        <a:lstStyle/>
        <a:p>
          <a:endParaRPr lang="ru-RU"/>
        </a:p>
      </dgm:t>
    </dgm:pt>
    <dgm:pt modelId="{E15E554B-6C36-40BD-A708-59FDB9E2FB34}">
      <dgm:prSet phldrT="[Текст]" custT="1"/>
      <dgm:spPr>
        <a:ln>
          <a:solidFill>
            <a:srgbClr val="9966FF"/>
          </a:solidFill>
        </a:ln>
      </dgm:spPr>
      <dgm:t>
        <a:bodyPr/>
        <a:lstStyle/>
        <a:p>
          <a:r>
            <a:rPr lang="ru-RU" sz="2000" dirty="0" smtClean="0"/>
            <a:t>Уменьшение финансовой помощи из республиканского бюджета </a:t>
          </a:r>
          <a:r>
            <a:rPr lang="ru-RU" sz="2200" dirty="0" smtClean="0"/>
            <a:t>   </a:t>
          </a:r>
          <a:endParaRPr lang="ru-RU" sz="2200" dirty="0"/>
        </a:p>
      </dgm:t>
    </dgm:pt>
    <dgm:pt modelId="{BBAB5606-7AFF-45B5-9055-AB6DE93B98A4}" type="parTrans" cxnId="{79C98185-A085-4506-9C96-5F82F503EF23}">
      <dgm:prSet/>
      <dgm:spPr/>
      <dgm:t>
        <a:bodyPr/>
        <a:lstStyle/>
        <a:p>
          <a:endParaRPr lang="ru-RU"/>
        </a:p>
      </dgm:t>
    </dgm:pt>
    <dgm:pt modelId="{A7CFC953-E2C9-4557-BF82-1E895639D536}" type="sibTrans" cxnId="{79C98185-A085-4506-9C96-5F82F503EF23}">
      <dgm:prSet/>
      <dgm:spPr/>
      <dgm:t>
        <a:bodyPr/>
        <a:lstStyle/>
        <a:p>
          <a:endParaRPr lang="ru-RU"/>
        </a:p>
      </dgm:t>
    </dgm:pt>
    <dgm:pt modelId="{CF9F9A85-F8FD-4DC2-8D98-6B35D94B5034}">
      <dgm:prSet phldrT="[Текст]" custT="1"/>
      <dgm:spPr/>
      <dgm:t>
        <a:bodyPr/>
        <a:lstStyle/>
        <a:p>
          <a:r>
            <a:rPr lang="ru-RU" sz="2400" dirty="0" smtClean="0"/>
            <a:t>в сумме 2,5 млн. рублей</a:t>
          </a:r>
          <a:endParaRPr lang="ru-RU" sz="2400" dirty="0"/>
        </a:p>
      </dgm:t>
    </dgm:pt>
    <dgm:pt modelId="{0616049E-5260-470A-8331-8730DA97F110}" type="parTrans" cxnId="{F68A65B4-DB20-4912-81DD-58F4D52E8447}">
      <dgm:prSet/>
      <dgm:spPr/>
      <dgm:t>
        <a:bodyPr/>
        <a:lstStyle/>
        <a:p>
          <a:endParaRPr lang="ru-RU"/>
        </a:p>
      </dgm:t>
    </dgm:pt>
    <dgm:pt modelId="{B276EF18-62A6-4415-AA33-9AD924C8AEEE}" type="sibTrans" cxnId="{F68A65B4-DB20-4912-81DD-58F4D52E8447}">
      <dgm:prSet/>
      <dgm:spPr/>
      <dgm:t>
        <a:bodyPr/>
        <a:lstStyle/>
        <a:p>
          <a:endParaRPr lang="ru-RU"/>
        </a:p>
      </dgm:t>
    </dgm:pt>
    <dgm:pt modelId="{1CC2A1D2-A8CA-480A-84F5-32B84BAC29DF}">
      <dgm:prSet phldrT="[Текст]" custT="1"/>
      <dgm:spPr>
        <a:ln>
          <a:solidFill>
            <a:srgbClr val="9966FF"/>
          </a:solidFill>
        </a:ln>
      </dgm:spPr>
      <dgm:t>
        <a:bodyPr/>
        <a:lstStyle/>
        <a:p>
          <a:r>
            <a:rPr lang="ru-RU" sz="2000" dirty="0" smtClean="0"/>
            <a:t>За счет увеличения дефицита бюджета</a:t>
          </a:r>
          <a:endParaRPr lang="ru-RU" sz="2000" dirty="0"/>
        </a:p>
      </dgm:t>
    </dgm:pt>
    <dgm:pt modelId="{16B77960-9A36-4C50-9CE6-BF7AC8ADB1F1}" type="parTrans" cxnId="{2B89097F-997C-4623-9FC1-98B37FCD46A6}">
      <dgm:prSet/>
      <dgm:spPr/>
      <dgm:t>
        <a:bodyPr/>
        <a:lstStyle/>
        <a:p>
          <a:endParaRPr lang="ru-RU"/>
        </a:p>
      </dgm:t>
    </dgm:pt>
    <dgm:pt modelId="{4C92F5F6-5D58-4111-B72A-1DCE85F9E4D8}" type="sibTrans" cxnId="{2B89097F-997C-4623-9FC1-98B37FCD46A6}">
      <dgm:prSet/>
      <dgm:spPr/>
      <dgm:t>
        <a:bodyPr/>
        <a:lstStyle/>
        <a:p>
          <a:endParaRPr lang="ru-RU"/>
        </a:p>
      </dgm:t>
    </dgm:pt>
    <dgm:pt modelId="{3344AF8C-4025-4B8A-AB75-895BE089775E}">
      <dgm:prSet phldrT="[Текст]" custT="1"/>
      <dgm:spPr/>
      <dgm:t>
        <a:bodyPr/>
        <a:lstStyle/>
        <a:p>
          <a:r>
            <a:rPr lang="ru-RU" sz="2400" dirty="0" smtClean="0"/>
            <a:t>в сумме 9,7 млн. рублей</a:t>
          </a:r>
          <a:endParaRPr lang="ru-RU" sz="2400" dirty="0"/>
        </a:p>
      </dgm:t>
    </dgm:pt>
    <dgm:pt modelId="{058881E1-AC6F-48C1-A71C-545FEFE7366D}" type="parTrans" cxnId="{059669A2-C8FA-4E6A-8044-437B968751E9}">
      <dgm:prSet/>
      <dgm:spPr/>
      <dgm:t>
        <a:bodyPr/>
        <a:lstStyle/>
        <a:p>
          <a:endParaRPr lang="ru-RU"/>
        </a:p>
      </dgm:t>
    </dgm:pt>
    <dgm:pt modelId="{0EA39F02-85BA-4E46-AEA8-5D46A4ABEFD2}" type="sibTrans" cxnId="{059669A2-C8FA-4E6A-8044-437B968751E9}">
      <dgm:prSet/>
      <dgm:spPr/>
      <dgm:t>
        <a:bodyPr/>
        <a:lstStyle/>
        <a:p>
          <a:endParaRPr lang="ru-RU"/>
        </a:p>
      </dgm:t>
    </dgm:pt>
    <dgm:pt modelId="{97AD5439-F0E1-4E45-BE43-943C51E0B56F}">
      <dgm:prSet custT="1"/>
      <dgm:spPr/>
      <dgm:t>
        <a:bodyPr/>
        <a:lstStyle/>
        <a:p>
          <a:r>
            <a:rPr lang="ru-RU" sz="2000" dirty="0" smtClean="0"/>
            <a:t>За счет увеличения плана собственных доходов </a:t>
          </a:r>
          <a:endParaRPr lang="ru-RU" sz="2000" dirty="0"/>
        </a:p>
      </dgm:t>
    </dgm:pt>
    <dgm:pt modelId="{DD816F77-DD7A-424A-9823-87CD97B8B0C1}" type="parTrans" cxnId="{FC1051E4-8D56-490D-95B4-3A1760BC9DBE}">
      <dgm:prSet/>
      <dgm:spPr/>
      <dgm:t>
        <a:bodyPr/>
        <a:lstStyle/>
        <a:p>
          <a:endParaRPr lang="ru-RU"/>
        </a:p>
      </dgm:t>
    </dgm:pt>
    <dgm:pt modelId="{10A78C0A-34B6-4C65-B9E2-26F060ED69FA}" type="sibTrans" cxnId="{FC1051E4-8D56-490D-95B4-3A1760BC9DBE}">
      <dgm:prSet/>
      <dgm:spPr/>
      <dgm:t>
        <a:bodyPr/>
        <a:lstStyle/>
        <a:p>
          <a:endParaRPr lang="ru-RU"/>
        </a:p>
      </dgm:t>
    </dgm:pt>
    <dgm:pt modelId="{7E9CD60F-0D01-47B5-A7B5-73895885A97A}">
      <dgm:prSet custT="1"/>
      <dgm:spPr/>
      <dgm:t>
        <a:bodyPr/>
        <a:lstStyle/>
        <a:p>
          <a:r>
            <a:rPr lang="ru-RU" sz="2400" b="0" dirty="0" smtClean="0"/>
            <a:t>в сумме 18 млн. рублей</a:t>
          </a:r>
          <a:endParaRPr lang="ru-RU" sz="2400" b="0" dirty="0"/>
        </a:p>
      </dgm:t>
    </dgm:pt>
    <dgm:pt modelId="{91C48778-A6DE-4A6F-9226-7D13987F0B09}" type="parTrans" cxnId="{58768E88-9CB4-47A3-91C1-5172D63DF14B}">
      <dgm:prSet/>
      <dgm:spPr/>
      <dgm:t>
        <a:bodyPr/>
        <a:lstStyle/>
        <a:p>
          <a:endParaRPr lang="ru-RU"/>
        </a:p>
      </dgm:t>
    </dgm:pt>
    <dgm:pt modelId="{98A6545C-49C0-4C4F-9DBB-E57A3313217B}" type="sibTrans" cxnId="{58768E88-9CB4-47A3-91C1-5172D63DF14B}">
      <dgm:prSet/>
      <dgm:spPr/>
      <dgm:t>
        <a:bodyPr/>
        <a:lstStyle/>
        <a:p>
          <a:endParaRPr lang="ru-RU"/>
        </a:p>
      </dgm:t>
    </dgm:pt>
    <dgm:pt modelId="{B0870A6D-F4D6-474A-8E26-55562761636D}">
      <dgm:prSet phldrT="[Текст]" custT="1"/>
      <dgm:spPr/>
      <dgm:t>
        <a:bodyPr/>
        <a:lstStyle/>
        <a:p>
          <a:endParaRPr lang="ru-RU" sz="2000" dirty="0"/>
        </a:p>
      </dgm:t>
    </dgm:pt>
    <dgm:pt modelId="{3B799088-0818-4262-8093-19185FEA7308}" type="parTrans" cxnId="{F265E88A-585F-4411-AB79-F874CA9165FE}">
      <dgm:prSet/>
      <dgm:spPr/>
      <dgm:t>
        <a:bodyPr/>
        <a:lstStyle/>
        <a:p>
          <a:endParaRPr lang="ru-RU"/>
        </a:p>
      </dgm:t>
    </dgm:pt>
    <dgm:pt modelId="{E778AAD6-4F3E-442D-85E2-5BABCBE77844}" type="sibTrans" cxnId="{F265E88A-585F-4411-AB79-F874CA9165FE}">
      <dgm:prSet/>
      <dgm:spPr/>
      <dgm:t>
        <a:bodyPr/>
        <a:lstStyle/>
        <a:p>
          <a:endParaRPr lang="ru-RU"/>
        </a:p>
      </dgm:t>
    </dgm:pt>
    <dgm:pt modelId="{4A5D195E-FA73-43B8-A3DB-0079B25C0B44}">
      <dgm:prSet phldrT="[Текст]" custT="1"/>
      <dgm:spPr/>
      <dgm:t>
        <a:bodyPr/>
        <a:lstStyle/>
        <a:p>
          <a:r>
            <a:rPr lang="ru-RU" sz="2000" dirty="0" smtClean="0"/>
            <a:t>Обеспечение жильем молодых семей 11,7 млн. рублей;</a:t>
          </a:r>
          <a:endParaRPr lang="ru-RU" sz="2000" dirty="0"/>
        </a:p>
      </dgm:t>
    </dgm:pt>
    <dgm:pt modelId="{EC4BBB81-C5DA-4500-98DB-509CA5C558AF}" type="parTrans" cxnId="{CE2F5790-0FDF-4A92-A801-0327E7934230}">
      <dgm:prSet/>
      <dgm:spPr/>
      <dgm:t>
        <a:bodyPr/>
        <a:lstStyle/>
        <a:p>
          <a:endParaRPr lang="ru-RU"/>
        </a:p>
      </dgm:t>
    </dgm:pt>
    <dgm:pt modelId="{04D3000D-3FBD-4BD2-8D95-C7BC13AED88F}" type="sibTrans" cxnId="{CE2F5790-0FDF-4A92-A801-0327E7934230}">
      <dgm:prSet/>
      <dgm:spPr/>
      <dgm:t>
        <a:bodyPr/>
        <a:lstStyle/>
        <a:p>
          <a:endParaRPr lang="ru-RU"/>
        </a:p>
      </dgm:t>
    </dgm:pt>
    <dgm:pt modelId="{080B35E0-E876-4BF2-9E22-A3F857BCC434}">
      <dgm:prSet phldrT="[Текст]" custT="1"/>
      <dgm:spPr/>
      <dgm:t>
        <a:bodyPr/>
        <a:lstStyle/>
        <a:p>
          <a:r>
            <a:rPr lang="ru-RU" sz="2000" dirty="0" smtClean="0"/>
            <a:t> </a:t>
          </a:r>
          <a:r>
            <a:rPr lang="ru-RU" sz="2000" dirty="0" err="1" smtClean="0"/>
            <a:t>капит</a:t>
          </a:r>
          <a:r>
            <a:rPr lang="ru-RU" sz="2000" dirty="0" smtClean="0"/>
            <a:t>. ремонт </a:t>
          </a:r>
          <a:r>
            <a:rPr lang="ru-RU" sz="2000" dirty="0" err="1" smtClean="0"/>
            <a:t>многокв</a:t>
          </a:r>
          <a:r>
            <a:rPr lang="ru-RU" sz="2000" dirty="0" smtClean="0"/>
            <a:t>. домов 1,7 млн. рублей и т.д.</a:t>
          </a:r>
          <a:endParaRPr lang="ru-RU" sz="2000" dirty="0"/>
        </a:p>
      </dgm:t>
    </dgm:pt>
    <dgm:pt modelId="{44048E34-7B14-4283-9CEE-415A8203CBD8}" type="parTrans" cxnId="{027FE633-E1C6-4D96-9D3B-2AB20136E9CC}">
      <dgm:prSet/>
      <dgm:spPr/>
      <dgm:t>
        <a:bodyPr/>
        <a:lstStyle/>
        <a:p>
          <a:endParaRPr lang="ru-RU"/>
        </a:p>
      </dgm:t>
    </dgm:pt>
    <dgm:pt modelId="{CDB290CC-31C8-452B-BBE0-E1AED5200D61}" type="sibTrans" cxnId="{027FE633-E1C6-4D96-9D3B-2AB20136E9CC}">
      <dgm:prSet/>
      <dgm:spPr/>
      <dgm:t>
        <a:bodyPr/>
        <a:lstStyle/>
        <a:p>
          <a:endParaRPr lang="ru-RU"/>
        </a:p>
      </dgm:t>
    </dgm:pt>
    <dgm:pt modelId="{3DF1FC16-E781-47F7-A2CF-1635BAAD5848}" type="pres">
      <dgm:prSet presAssocID="{EF22DAD9-6BB6-409D-9CC3-39883C5A347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43E56CE-BC31-4CF6-9823-206D8653CF6B}" type="pres">
      <dgm:prSet presAssocID="{4C1565A5-0869-4D26-A641-E50E8DFACCAF}" presName="linNode" presStyleCnt="0"/>
      <dgm:spPr/>
    </dgm:pt>
    <dgm:pt modelId="{867D85D0-167E-41D8-8B60-9AE590631179}" type="pres">
      <dgm:prSet presAssocID="{4C1565A5-0869-4D26-A641-E50E8DFACCAF}" presName="parentShp" presStyleLbl="node1" presStyleIdx="0" presStyleCnt="4" custScaleY="1252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13E0F-66E5-4EF9-81ED-15D97D3EC542}" type="pres">
      <dgm:prSet presAssocID="{4C1565A5-0869-4D26-A641-E50E8DFACCAF}" presName="childShp" presStyleLbl="bgAccFollowNode1" presStyleIdx="0" presStyleCnt="4" custScaleY="1735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F75E48-8DCA-47B8-B9B9-DC2E32C6D01F}" type="pres">
      <dgm:prSet presAssocID="{4B71E0F6-BB55-4A8E-840E-DA1E3E6976F1}" presName="spacing" presStyleCnt="0"/>
      <dgm:spPr/>
    </dgm:pt>
    <dgm:pt modelId="{DF081D40-E133-4E64-83D1-608D1589FAD8}" type="pres">
      <dgm:prSet presAssocID="{E15E554B-6C36-40BD-A708-59FDB9E2FB34}" presName="linNode" presStyleCnt="0"/>
      <dgm:spPr/>
    </dgm:pt>
    <dgm:pt modelId="{C7BA81FB-4234-4E1D-BFC1-A5CE329C2020}" type="pres">
      <dgm:prSet presAssocID="{E15E554B-6C36-40BD-A708-59FDB9E2FB34}" presName="parentShp" presStyleLbl="node1" presStyleIdx="1" presStyleCnt="4" custScaleY="597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4B61C6-D0CD-4597-A803-BAE384A14969}" type="pres">
      <dgm:prSet presAssocID="{E15E554B-6C36-40BD-A708-59FDB9E2FB34}" presName="childShp" presStyleLbl="bgAccFollowNode1" presStyleIdx="1" presStyleCnt="4" custScaleY="225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B64FB2-420F-4B2D-B9FB-82CA55CA4EE1}" type="pres">
      <dgm:prSet presAssocID="{A7CFC953-E2C9-4557-BF82-1E895639D536}" presName="spacing" presStyleCnt="0"/>
      <dgm:spPr/>
    </dgm:pt>
    <dgm:pt modelId="{EEDC786D-A48A-4FAB-9B29-1EB179DE0CBE}" type="pres">
      <dgm:prSet presAssocID="{97AD5439-F0E1-4E45-BE43-943C51E0B56F}" presName="linNode" presStyleCnt="0"/>
      <dgm:spPr/>
    </dgm:pt>
    <dgm:pt modelId="{E360029F-1E03-492E-BCCB-0B0978E9E763}" type="pres">
      <dgm:prSet presAssocID="{97AD5439-F0E1-4E45-BE43-943C51E0B56F}" presName="parentShp" presStyleLbl="node1" presStyleIdx="2" presStyleCnt="4" custAng="0" custScaleY="348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BDAFE-8A08-4D0B-8D3C-037331E9822D}" type="pres">
      <dgm:prSet presAssocID="{97AD5439-F0E1-4E45-BE43-943C51E0B56F}" presName="childShp" presStyleLbl="bgAccFollowNode1" presStyleIdx="2" presStyleCnt="4" custScaleY="214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EC0CF7-5A54-442D-A015-C18D8F6CE409}" type="pres">
      <dgm:prSet presAssocID="{10A78C0A-34B6-4C65-B9E2-26F060ED69FA}" presName="spacing" presStyleCnt="0"/>
      <dgm:spPr/>
    </dgm:pt>
    <dgm:pt modelId="{CB8C6028-6068-4244-BC83-4460949EDDDE}" type="pres">
      <dgm:prSet presAssocID="{1CC2A1D2-A8CA-480A-84F5-32B84BAC29DF}" presName="linNode" presStyleCnt="0"/>
      <dgm:spPr/>
    </dgm:pt>
    <dgm:pt modelId="{E5961E82-CB46-496A-9E6C-F742F46CAA3A}" type="pres">
      <dgm:prSet presAssocID="{1CC2A1D2-A8CA-480A-84F5-32B84BAC29DF}" presName="parentShp" presStyleLbl="node1" presStyleIdx="3" presStyleCnt="4" custScaleY="318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745CE0-76B5-497E-990C-153D31AE8A00}" type="pres">
      <dgm:prSet presAssocID="{1CC2A1D2-A8CA-480A-84F5-32B84BAC29DF}" presName="childShp" presStyleLbl="bgAccFollowNode1" presStyleIdx="3" presStyleCnt="4" custScaleY="218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C47320-943F-490F-87F5-3CCB3EC58785}" srcId="{4C1565A5-0869-4D26-A641-E50E8DFACCAF}" destId="{4F271F6E-ADDC-4B55-B7CD-C9FA48B13ED2}" srcOrd="1" destOrd="0" parTransId="{F763A90A-590A-4C2C-B39E-C9B8CF176702}" sibTransId="{E8AB0A1F-ACA4-4B6F-A588-FCD9DAAAF6C0}"/>
    <dgm:cxn modelId="{CFD94277-63B3-4597-97CF-32185EA321F5}" type="presOf" srcId="{873703BD-409D-4472-A41A-D0F2A84E9897}" destId="{58D13E0F-66E5-4EF9-81ED-15D97D3EC542}" srcOrd="0" destOrd="0" presId="urn:microsoft.com/office/officeart/2005/8/layout/vList6"/>
    <dgm:cxn modelId="{55798F78-9161-4C3C-A90E-6DC28147ED7A}" type="presOf" srcId="{4F271F6E-ADDC-4B55-B7CD-C9FA48B13ED2}" destId="{58D13E0F-66E5-4EF9-81ED-15D97D3EC542}" srcOrd="0" destOrd="1" presId="urn:microsoft.com/office/officeart/2005/8/layout/vList6"/>
    <dgm:cxn modelId="{58768E88-9CB4-47A3-91C1-5172D63DF14B}" srcId="{97AD5439-F0E1-4E45-BE43-943C51E0B56F}" destId="{7E9CD60F-0D01-47B5-A7B5-73895885A97A}" srcOrd="0" destOrd="0" parTransId="{91C48778-A6DE-4A6F-9226-7D13987F0B09}" sibTransId="{98A6545C-49C0-4C4F-9DBB-E57A3313217B}"/>
    <dgm:cxn modelId="{79C98185-A085-4506-9C96-5F82F503EF23}" srcId="{EF22DAD9-6BB6-409D-9CC3-39883C5A3473}" destId="{E15E554B-6C36-40BD-A708-59FDB9E2FB34}" srcOrd="1" destOrd="0" parTransId="{BBAB5606-7AFF-45B5-9055-AB6DE93B98A4}" sibTransId="{A7CFC953-E2C9-4557-BF82-1E895639D536}"/>
    <dgm:cxn modelId="{2B89097F-997C-4623-9FC1-98B37FCD46A6}" srcId="{EF22DAD9-6BB6-409D-9CC3-39883C5A3473}" destId="{1CC2A1D2-A8CA-480A-84F5-32B84BAC29DF}" srcOrd="3" destOrd="0" parTransId="{16B77960-9A36-4C50-9CE6-BF7AC8ADB1F1}" sibTransId="{4C92F5F6-5D58-4111-B72A-1DCE85F9E4D8}"/>
    <dgm:cxn modelId="{E1BBAACA-AD95-4933-B6C4-FA513896F2D5}" type="presOf" srcId="{E15E554B-6C36-40BD-A708-59FDB9E2FB34}" destId="{C7BA81FB-4234-4E1D-BFC1-A5CE329C2020}" srcOrd="0" destOrd="0" presId="urn:microsoft.com/office/officeart/2005/8/layout/vList6"/>
    <dgm:cxn modelId="{FBECC5E9-18A8-471D-BEBD-C46863596DB2}" type="presOf" srcId="{B0870A6D-F4D6-474A-8E26-55562761636D}" destId="{58D13E0F-66E5-4EF9-81ED-15D97D3EC542}" srcOrd="0" destOrd="4" presId="urn:microsoft.com/office/officeart/2005/8/layout/vList6"/>
    <dgm:cxn modelId="{ECFCA15F-2D42-4BFA-AB6A-924A7DD97E5E}" type="presOf" srcId="{4C1565A5-0869-4D26-A641-E50E8DFACCAF}" destId="{867D85D0-167E-41D8-8B60-9AE590631179}" srcOrd="0" destOrd="0" presId="urn:microsoft.com/office/officeart/2005/8/layout/vList6"/>
    <dgm:cxn modelId="{059669A2-C8FA-4E6A-8044-437B968751E9}" srcId="{1CC2A1D2-A8CA-480A-84F5-32B84BAC29DF}" destId="{3344AF8C-4025-4B8A-AB75-895BE089775E}" srcOrd="0" destOrd="0" parTransId="{058881E1-AC6F-48C1-A71C-545FEFE7366D}" sibTransId="{0EA39F02-85BA-4E46-AEA8-5D46A4ABEFD2}"/>
    <dgm:cxn modelId="{AC82D08E-3BA7-454C-8FCB-556C646D593B}" type="presOf" srcId="{4A5D195E-FA73-43B8-A3DB-0079B25C0B44}" destId="{58D13E0F-66E5-4EF9-81ED-15D97D3EC542}" srcOrd="0" destOrd="2" presId="urn:microsoft.com/office/officeart/2005/8/layout/vList6"/>
    <dgm:cxn modelId="{249E21F5-D680-4E23-8E7D-9EC8DB9CB718}" type="presOf" srcId="{EF22DAD9-6BB6-409D-9CC3-39883C5A3473}" destId="{3DF1FC16-E781-47F7-A2CF-1635BAAD5848}" srcOrd="0" destOrd="0" presId="urn:microsoft.com/office/officeart/2005/8/layout/vList6"/>
    <dgm:cxn modelId="{B69EAD52-A292-49EB-A986-3DA7A1D70DE8}" srcId="{4C1565A5-0869-4D26-A641-E50E8DFACCAF}" destId="{873703BD-409D-4472-A41A-D0F2A84E9897}" srcOrd="0" destOrd="0" parTransId="{E8414A7C-C43E-4FFA-8AD7-7BA25591BF46}" sibTransId="{60887812-A7E4-4B0C-864E-18A88A6CBAC8}"/>
    <dgm:cxn modelId="{F68A65B4-DB20-4912-81DD-58F4D52E8447}" srcId="{E15E554B-6C36-40BD-A708-59FDB9E2FB34}" destId="{CF9F9A85-F8FD-4DC2-8D98-6B35D94B5034}" srcOrd="0" destOrd="0" parTransId="{0616049E-5260-470A-8331-8730DA97F110}" sibTransId="{B276EF18-62A6-4415-AA33-9AD924C8AEEE}"/>
    <dgm:cxn modelId="{449A186D-6C0F-4822-845C-549D4A4F2A7D}" type="presOf" srcId="{1CC2A1D2-A8CA-480A-84F5-32B84BAC29DF}" destId="{E5961E82-CB46-496A-9E6C-F742F46CAA3A}" srcOrd="0" destOrd="0" presId="urn:microsoft.com/office/officeart/2005/8/layout/vList6"/>
    <dgm:cxn modelId="{FC1051E4-8D56-490D-95B4-3A1760BC9DBE}" srcId="{EF22DAD9-6BB6-409D-9CC3-39883C5A3473}" destId="{97AD5439-F0E1-4E45-BE43-943C51E0B56F}" srcOrd="2" destOrd="0" parTransId="{DD816F77-DD7A-424A-9823-87CD97B8B0C1}" sibTransId="{10A78C0A-34B6-4C65-B9E2-26F060ED69FA}"/>
    <dgm:cxn modelId="{F265E88A-585F-4411-AB79-F874CA9165FE}" srcId="{4C1565A5-0869-4D26-A641-E50E8DFACCAF}" destId="{B0870A6D-F4D6-474A-8E26-55562761636D}" srcOrd="4" destOrd="0" parTransId="{3B799088-0818-4262-8093-19185FEA7308}" sibTransId="{E778AAD6-4F3E-442D-85E2-5BABCBE77844}"/>
    <dgm:cxn modelId="{CE2F5790-0FDF-4A92-A801-0327E7934230}" srcId="{4C1565A5-0869-4D26-A641-E50E8DFACCAF}" destId="{4A5D195E-FA73-43B8-A3DB-0079B25C0B44}" srcOrd="2" destOrd="0" parTransId="{EC4BBB81-C5DA-4500-98DB-509CA5C558AF}" sibTransId="{04D3000D-3FBD-4BD2-8D95-C7BC13AED88F}"/>
    <dgm:cxn modelId="{BDBFEA56-79BB-4617-B93B-CDF46FD45CB5}" type="presOf" srcId="{3344AF8C-4025-4B8A-AB75-895BE089775E}" destId="{46745CE0-76B5-497E-990C-153D31AE8A00}" srcOrd="0" destOrd="0" presId="urn:microsoft.com/office/officeart/2005/8/layout/vList6"/>
    <dgm:cxn modelId="{A7764C0D-8C82-437E-B2C1-5F38D7382935}" type="presOf" srcId="{080B35E0-E876-4BF2-9E22-A3F857BCC434}" destId="{58D13E0F-66E5-4EF9-81ED-15D97D3EC542}" srcOrd="0" destOrd="3" presId="urn:microsoft.com/office/officeart/2005/8/layout/vList6"/>
    <dgm:cxn modelId="{4BA55658-54EB-478D-9412-0A314A6DA4CA}" type="presOf" srcId="{7E9CD60F-0D01-47B5-A7B5-73895885A97A}" destId="{9A9BDAFE-8A08-4D0B-8D3C-037331E9822D}" srcOrd="0" destOrd="0" presId="urn:microsoft.com/office/officeart/2005/8/layout/vList6"/>
    <dgm:cxn modelId="{98240C21-8CB0-4AEE-9013-7612F840E82F}" type="presOf" srcId="{97AD5439-F0E1-4E45-BE43-943C51E0B56F}" destId="{E360029F-1E03-492E-BCCB-0B0978E9E763}" srcOrd="0" destOrd="0" presId="urn:microsoft.com/office/officeart/2005/8/layout/vList6"/>
    <dgm:cxn modelId="{027FE633-E1C6-4D96-9D3B-2AB20136E9CC}" srcId="{4C1565A5-0869-4D26-A641-E50E8DFACCAF}" destId="{080B35E0-E876-4BF2-9E22-A3F857BCC434}" srcOrd="3" destOrd="0" parTransId="{44048E34-7B14-4283-9CEE-415A8203CBD8}" sibTransId="{CDB290CC-31C8-452B-BBE0-E1AED5200D61}"/>
    <dgm:cxn modelId="{7FC502DC-5BF0-40FD-A429-59BB178770F2}" type="presOf" srcId="{CF9F9A85-F8FD-4DC2-8D98-6B35D94B5034}" destId="{3F4B61C6-D0CD-4597-A803-BAE384A14969}" srcOrd="0" destOrd="0" presId="urn:microsoft.com/office/officeart/2005/8/layout/vList6"/>
    <dgm:cxn modelId="{782F6642-7B6D-4D02-875A-F6B4F750CE20}" srcId="{EF22DAD9-6BB6-409D-9CC3-39883C5A3473}" destId="{4C1565A5-0869-4D26-A641-E50E8DFACCAF}" srcOrd="0" destOrd="0" parTransId="{824D0118-B82E-410E-8C88-597A2B4BCD55}" sibTransId="{4B71E0F6-BB55-4A8E-840E-DA1E3E6976F1}"/>
    <dgm:cxn modelId="{DDB34719-FAFE-40A6-9673-60BFAB22B48F}" type="presParOf" srcId="{3DF1FC16-E781-47F7-A2CF-1635BAAD5848}" destId="{B43E56CE-BC31-4CF6-9823-206D8653CF6B}" srcOrd="0" destOrd="0" presId="urn:microsoft.com/office/officeart/2005/8/layout/vList6"/>
    <dgm:cxn modelId="{097AE577-091E-4197-996E-6CECC82B459E}" type="presParOf" srcId="{B43E56CE-BC31-4CF6-9823-206D8653CF6B}" destId="{867D85D0-167E-41D8-8B60-9AE590631179}" srcOrd="0" destOrd="0" presId="urn:microsoft.com/office/officeart/2005/8/layout/vList6"/>
    <dgm:cxn modelId="{4EFCB9EC-1876-4B8D-AAC6-6D1979A68C9C}" type="presParOf" srcId="{B43E56CE-BC31-4CF6-9823-206D8653CF6B}" destId="{58D13E0F-66E5-4EF9-81ED-15D97D3EC542}" srcOrd="1" destOrd="0" presId="urn:microsoft.com/office/officeart/2005/8/layout/vList6"/>
    <dgm:cxn modelId="{B1690E1D-B290-461E-A991-09C07A2AAD0A}" type="presParOf" srcId="{3DF1FC16-E781-47F7-A2CF-1635BAAD5848}" destId="{D9F75E48-8DCA-47B8-B9B9-DC2E32C6D01F}" srcOrd="1" destOrd="0" presId="urn:microsoft.com/office/officeart/2005/8/layout/vList6"/>
    <dgm:cxn modelId="{1694E52B-173C-4C55-9D2F-EB5F00D85818}" type="presParOf" srcId="{3DF1FC16-E781-47F7-A2CF-1635BAAD5848}" destId="{DF081D40-E133-4E64-83D1-608D1589FAD8}" srcOrd="2" destOrd="0" presId="urn:microsoft.com/office/officeart/2005/8/layout/vList6"/>
    <dgm:cxn modelId="{FB3E132C-F1B3-469D-83FF-D6F47D77642B}" type="presParOf" srcId="{DF081D40-E133-4E64-83D1-608D1589FAD8}" destId="{C7BA81FB-4234-4E1D-BFC1-A5CE329C2020}" srcOrd="0" destOrd="0" presId="urn:microsoft.com/office/officeart/2005/8/layout/vList6"/>
    <dgm:cxn modelId="{4DDF4B9A-7330-4B96-894A-E1144F7DDF34}" type="presParOf" srcId="{DF081D40-E133-4E64-83D1-608D1589FAD8}" destId="{3F4B61C6-D0CD-4597-A803-BAE384A14969}" srcOrd="1" destOrd="0" presId="urn:microsoft.com/office/officeart/2005/8/layout/vList6"/>
    <dgm:cxn modelId="{23E27A0A-E095-4432-A477-4C51BFDA4494}" type="presParOf" srcId="{3DF1FC16-E781-47F7-A2CF-1635BAAD5848}" destId="{15B64FB2-420F-4B2D-B9FB-82CA55CA4EE1}" srcOrd="3" destOrd="0" presId="urn:microsoft.com/office/officeart/2005/8/layout/vList6"/>
    <dgm:cxn modelId="{36757496-74A0-494B-9E2A-D766BD834071}" type="presParOf" srcId="{3DF1FC16-E781-47F7-A2CF-1635BAAD5848}" destId="{EEDC786D-A48A-4FAB-9B29-1EB179DE0CBE}" srcOrd="4" destOrd="0" presId="urn:microsoft.com/office/officeart/2005/8/layout/vList6"/>
    <dgm:cxn modelId="{AA3853F8-1322-4785-8E4A-70A75C5284EE}" type="presParOf" srcId="{EEDC786D-A48A-4FAB-9B29-1EB179DE0CBE}" destId="{E360029F-1E03-492E-BCCB-0B0978E9E763}" srcOrd="0" destOrd="0" presId="urn:microsoft.com/office/officeart/2005/8/layout/vList6"/>
    <dgm:cxn modelId="{727532F6-7235-4F34-AF01-67E1BF5B1513}" type="presParOf" srcId="{EEDC786D-A48A-4FAB-9B29-1EB179DE0CBE}" destId="{9A9BDAFE-8A08-4D0B-8D3C-037331E9822D}" srcOrd="1" destOrd="0" presId="urn:microsoft.com/office/officeart/2005/8/layout/vList6"/>
    <dgm:cxn modelId="{AE5FB546-247C-4757-AC34-DE28C0E4DC14}" type="presParOf" srcId="{3DF1FC16-E781-47F7-A2CF-1635BAAD5848}" destId="{D7EC0CF7-5A54-442D-A015-C18D8F6CE409}" srcOrd="5" destOrd="0" presId="urn:microsoft.com/office/officeart/2005/8/layout/vList6"/>
    <dgm:cxn modelId="{337D11D6-C5D7-4E23-B25F-993B84870F98}" type="presParOf" srcId="{3DF1FC16-E781-47F7-A2CF-1635BAAD5848}" destId="{CB8C6028-6068-4244-BC83-4460949EDDDE}" srcOrd="6" destOrd="0" presId="urn:microsoft.com/office/officeart/2005/8/layout/vList6"/>
    <dgm:cxn modelId="{946FA222-D43B-4F88-95B4-0AA1919B61B1}" type="presParOf" srcId="{CB8C6028-6068-4244-BC83-4460949EDDDE}" destId="{E5961E82-CB46-496A-9E6C-F742F46CAA3A}" srcOrd="0" destOrd="0" presId="urn:microsoft.com/office/officeart/2005/8/layout/vList6"/>
    <dgm:cxn modelId="{8161A6CC-DD53-4154-B5CA-20E1A4A5E41A}" type="presParOf" srcId="{CB8C6028-6068-4244-BC83-4460949EDDDE}" destId="{46745CE0-76B5-497E-990C-153D31AE8A00}" srcOrd="1" destOrd="0" presId="urn:microsoft.com/office/officeart/2005/8/layout/v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AF9BBF-64B2-4B6B-960B-AA11B2E7F7B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667F8A-F201-441C-9E5B-74D05584DB69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dirty="0" smtClean="0"/>
            <a:t>Расходы по заработной плате в общем объеме расходов за 2013 г.</a:t>
          </a:r>
          <a:endParaRPr lang="ru-RU" dirty="0"/>
        </a:p>
      </dgm:t>
    </dgm:pt>
    <dgm:pt modelId="{9A3BFB49-9FBA-411E-8FD6-290F36591912}" type="parTrans" cxnId="{0B32579A-F1A2-4AB3-B483-675CCD7A68F4}">
      <dgm:prSet/>
      <dgm:spPr/>
      <dgm:t>
        <a:bodyPr/>
        <a:lstStyle/>
        <a:p>
          <a:endParaRPr lang="ru-RU"/>
        </a:p>
      </dgm:t>
    </dgm:pt>
    <dgm:pt modelId="{1DB8FD0F-18B3-4182-AE5D-5C15119F7DFD}" type="sibTrans" cxnId="{0B32579A-F1A2-4AB3-B483-675CCD7A68F4}">
      <dgm:prSet/>
      <dgm:spPr/>
      <dgm:t>
        <a:bodyPr/>
        <a:lstStyle/>
        <a:p>
          <a:endParaRPr lang="ru-RU"/>
        </a:p>
      </dgm:t>
    </dgm:pt>
    <dgm:pt modelId="{5A8B6CE6-9C2B-4772-ABF1-CB3A038B0A5E}" type="pres">
      <dgm:prSet presAssocID="{D7AF9BBF-64B2-4B6B-960B-AA11B2E7F7B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10AEDF-B2A7-4C66-8254-5DD058B016E1}" type="pres">
      <dgm:prSet presAssocID="{77667F8A-F201-441C-9E5B-74D05584DB69}" presName="circle1" presStyleLbl="node1" presStyleIdx="0" presStyleCnt="1"/>
      <dgm:spPr/>
    </dgm:pt>
    <dgm:pt modelId="{D13D782D-EF01-40B4-B8F8-BA6159629242}" type="pres">
      <dgm:prSet presAssocID="{77667F8A-F201-441C-9E5B-74D05584DB69}" presName="space" presStyleCnt="0"/>
      <dgm:spPr/>
    </dgm:pt>
    <dgm:pt modelId="{917EB33E-7365-4F4D-BB64-95509C66B061}" type="pres">
      <dgm:prSet presAssocID="{77667F8A-F201-441C-9E5B-74D05584DB69}" presName="rect1" presStyleLbl="alignAcc1" presStyleIdx="0" presStyleCnt="1"/>
      <dgm:spPr/>
      <dgm:t>
        <a:bodyPr/>
        <a:lstStyle/>
        <a:p>
          <a:endParaRPr lang="ru-RU"/>
        </a:p>
      </dgm:t>
    </dgm:pt>
    <dgm:pt modelId="{A19CF2E3-637A-4B2E-B52E-6C98AF8E9D32}" type="pres">
      <dgm:prSet presAssocID="{77667F8A-F201-441C-9E5B-74D05584DB69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A51E61-9076-4119-A527-B859E489C86C}" type="presOf" srcId="{77667F8A-F201-441C-9E5B-74D05584DB69}" destId="{A19CF2E3-637A-4B2E-B52E-6C98AF8E9D32}" srcOrd="1" destOrd="0" presId="urn:microsoft.com/office/officeart/2005/8/layout/target3"/>
    <dgm:cxn modelId="{27C2B896-1EC8-49ED-85BA-9AA6E0DC499A}" type="presOf" srcId="{77667F8A-F201-441C-9E5B-74D05584DB69}" destId="{917EB33E-7365-4F4D-BB64-95509C66B061}" srcOrd="0" destOrd="0" presId="urn:microsoft.com/office/officeart/2005/8/layout/target3"/>
    <dgm:cxn modelId="{E62D6B6E-0763-4741-8C91-07B640675B79}" type="presOf" srcId="{D7AF9BBF-64B2-4B6B-960B-AA11B2E7F7B5}" destId="{5A8B6CE6-9C2B-4772-ABF1-CB3A038B0A5E}" srcOrd="0" destOrd="0" presId="urn:microsoft.com/office/officeart/2005/8/layout/target3"/>
    <dgm:cxn modelId="{0B32579A-F1A2-4AB3-B483-675CCD7A68F4}" srcId="{D7AF9BBF-64B2-4B6B-960B-AA11B2E7F7B5}" destId="{77667F8A-F201-441C-9E5B-74D05584DB69}" srcOrd="0" destOrd="0" parTransId="{9A3BFB49-9FBA-411E-8FD6-290F36591912}" sibTransId="{1DB8FD0F-18B3-4182-AE5D-5C15119F7DFD}"/>
    <dgm:cxn modelId="{071170F3-E776-4EEB-97CC-4257D9D9873C}" type="presParOf" srcId="{5A8B6CE6-9C2B-4772-ABF1-CB3A038B0A5E}" destId="{F010AEDF-B2A7-4C66-8254-5DD058B016E1}" srcOrd="0" destOrd="0" presId="urn:microsoft.com/office/officeart/2005/8/layout/target3"/>
    <dgm:cxn modelId="{CECEA8A9-7D45-4821-B1B4-972F7BB43A3F}" type="presParOf" srcId="{5A8B6CE6-9C2B-4772-ABF1-CB3A038B0A5E}" destId="{D13D782D-EF01-40B4-B8F8-BA6159629242}" srcOrd="1" destOrd="0" presId="urn:microsoft.com/office/officeart/2005/8/layout/target3"/>
    <dgm:cxn modelId="{2500489C-A1E9-41C6-9F31-724E25056201}" type="presParOf" srcId="{5A8B6CE6-9C2B-4772-ABF1-CB3A038B0A5E}" destId="{917EB33E-7365-4F4D-BB64-95509C66B061}" srcOrd="2" destOrd="0" presId="urn:microsoft.com/office/officeart/2005/8/layout/target3"/>
    <dgm:cxn modelId="{F5CAF2E6-B814-4388-AE17-DF4484922591}" type="presParOf" srcId="{5A8B6CE6-9C2B-4772-ABF1-CB3A038B0A5E}" destId="{A19CF2E3-637A-4B2E-B52E-6C98AF8E9D32}" srcOrd="3" destOrd="0" presId="urn:microsoft.com/office/officeart/2005/8/layout/target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3C0F86-CA68-4108-AA7A-828DD908BC8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93E686-5BA8-492D-A5CD-CC7DD0099D81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Структура расходов бюджета (без учета МБТ)</a:t>
          </a:r>
        </a:p>
        <a:p>
          <a:pPr algn="ctr" rtl="0"/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муниципального образования </a:t>
          </a:r>
        </a:p>
        <a:p>
          <a:pPr algn="ctr" rtl="0"/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</a:t>
          </a:r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Сернурский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муниципальный район» за 2013 год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4F083C1-30BE-4D2D-B366-CB321D16979C}" type="parTrans" cxnId="{8DA2DB85-5781-4CD1-8D09-4BB01C8E132F}">
      <dgm:prSet/>
      <dgm:spPr/>
      <dgm:t>
        <a:bodyPr/>
        <a:lstStyle/>
        <a:p>
          <a:endParaRPr lang="ru-RU"/>
        </a:p>
      </dgm:t>
    </dgm:pt>
    <dgm:pt modelId="{63639B8B-51EC-4C49-8319-33C98CB562E2}" type="sibTrans" cxnId="{8DA2DB85-5781-4CD1-8D09-4BB01C8E132F}">
      <dgm:prSet/>
      <dgm:spPr/>
      <dgm:t>
        <a:bodyPr/>
        <a:lstStyle/>
        <a:p>
          <a:endParaRPr lang="ru-RU"/>
        </a:p>
      </dgm:t>
    </dgm:pt>
    <dgm:pt modelId="{E9735B6F-9299-4D03-926A-88BFE955665B}" type="pres">
      <dgm:prSet presAssocID="{4A3C0F86-CA68-4108-AA7A-828DD908BC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70F5B8-58C8-4900-ABF5-35FC0A7E98CC}" type="pres">
      <dgm:prSet presAssocID="{0E93E686-5BA8-492D-A5CD-CC7DD0099D81}" presName="parentText" presStyleLbl="node1" presStyleIdx="0" presStyleCnt="1" custScaleY="233821" custLinFactNeighborX="-348" custLinFactNeighborY="17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DAC5EB-EF62-485D-B55C-2D4DE81EB0BA}" type="presOf" srcId="{4A3C0F86-CA68-4108-AA7A-828DD908BC80}" destId="{E9735B6F-9299-4D03-926A-88BFE955665B}" srcOrd="0" destOrd="0" presId="urn:microsoft.com/office/officeart/2005/8/layout/vList2"/>
    <dgm:cxn modelId="{8DA2DB85-5781-4CD1-8D09-4BB01C8E132F}" srcId="{4A3C0F86-CA68-4108-AA7A-828DD908BC80}" destId="{0E93E686-5BA8-492D-A5CD-CC7DD0099D81}" srcOrd="0" destOrd="0" parTransId="{34F083C1-30BE-4D2D-B366-CB321D16979C}" sibTransId="{63639B8B-51EC-4C49-8319-33C98CB562E2}"/>
    <dgm:cxn modelId="{931958A4-5A4F-47CC-8FA8-D04213704B3C}" type="presOf" srcId="{0E93E686-5BA8-492D-A5CD-CC7DD0099D81}" destId="{E870F5B8-58C8-4900-ABF5-35FC0A7E98CC}" srcOrd="0" destOrd="0" presId="urn:microsoft.com/office/officeart/2005/8/layout/vList2"/>
    <dgm:cxn modelId="{BEA3EA29-17C4-432F-A875-BE3820DEC8F8}" type="presParOf" srcId="{E9735B6F-9299-4D03-926A-88BFE955665B}" destId="{E870F5B8-58C8-4900-ABF5-35FC0A7E98CC}" srcOrd="0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7FECC3D-4BBE-439A-BDC0-B198EE514B2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EB7A72-B098-4288-B2BB-E560BF7CDE64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Бюджет муниципального района – Реализация мероприятий подпрограммы «Автомобильные дороги»</a:t>
          </a:r>
          <a:r>
            <a: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2800" dirty="0" smtClean="0">
              <a:solidFill>
                <a:srgbClr val="00FF99"/>
              </a:solidFill>
              <a:latin typeface="Times New Roman" pitchFamily="18" charset="0"/>
              <a:cs typeface="Times New Roman" pitchFamily="18" charset="0"/>
            </a:rPr>
            <a:t>11 034,3</a:t>
          </a:r>
          <a:r>
            <a:rPr lang="ru-RU" sz="2000" dirty="0" smtClean="0">
              <a:solidFill>
                <a:srgbClr val="00FF99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000" dirty="0">
            <a:solidFill>
              <a:srgbClr val="00FF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E0BA1C-0A38-4A53-A6B1-14341B5B86B8}" type="parTrans" cxnId="{8194F5D3-BD67-4E86-B77A-A8CAC5507BC9}">
      <dgm:prSet/>
      <dgm:spPr/>
      <dgm:t>
        <a:bodyPr/>
        <a:lstStyle/>
        <a:p>
          <a:endParaRPr lang="ru-RU"/>
        </a:p>
      </dgm:t>
    </dgm:pt>
    <dgm:pt modelId="{9523AE4D-7BA3-4D6F-A993-C8A032BE2240}" type="sibTrans" cxnId="{8194F5D3-BD67-4E86-B77A-A8CAC5507BC9}">
      <dgm:prSet/>
      <dgm:spPr/>
      <dgm:t>
        <a:bodyPr/>
        <a:lstStyle/>
        <a:p>
          <a:endParaRPr lang="ru-RU"/>
        </a:p>
      </dgm:t>
    </dgm:pt>
    <dgm:pt modelId="{D570E10B-E1FC-4D64-A11A-B7AA50944DA7}">
      <dgm:prSet phldrT="[Текст]" custT="1"/>
      <dgm:spPr/>
      <dgm:t>
        <a:bodyPr/>
        <a:lstStyle/>
        <a:p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Федер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. бюджет – 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3 680,0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тыс. рублей;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341F24D5-E55D-446E-8345-C0AF9615339C}" type="parTrans" cxnId="{5213CCAB-DAEF-4B63-9513-C85C3AFF7E41}">
      <dgm:prSet/>
      <dgm:spPr/>
      <dgm:t>
        <a:bodyPr/>
        <a:lstStyle/>
        <a:p>
          <a:endParaRPr lang="ru-RU"/>
        </a:p>
      </dgm:t>
    </dgm:pt>
    <dgm:pt modelId="{EC60F908-AEEC-4CF2-AAFD-9B8B57C43277}" type="sibTrans" cxnId="{5213CCAB-DAEF-4B63-9513-C85C3AFF7E41}">
      <dgm:prSet/>
      <dgm:spPr/>
      <dgm:t>
        <a:bodyPr/>
        <a:lstStyle/>
        <a:p>
          <a:endParaRPr lang="ru-RU"/>
        </a:p>
      </dgm:t>
    </dgm:pt>
    <dgm:pt modelId="{A8636B2C-6DDD-49AF-8EEB-719B87863F44}">
      <dgm:prSet phldrT="[Текст]" custT="1"/>
      <dgm:spPr/>
      <dgm:t>
        <a:bodyPr/>
        <a:lstStyle/>
        <a:p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Респуб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. бюджет – 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7 132,5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тыс. рублей;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A948D63B-B6AF-4CF9-AB17-8F2C01D1953A}" type="parTrans" cxnId="{87199548-0287-415B-8308-F0770AD8BEB6}">
      <dgm:prSet/>
      <dgm:spPr/>
      <dgm:t>
        <a:bodyPr/>
        <a:lstStyle/>
        <a:p>
          <a:endParaRPr lang="ru-RU"/>
        </a:p>
      </dgm:t>
    </dgm:pt>
    <dgm:pt modelId="{F85EB22D-455D-4B4A-A93C-7B6CBA654EDF}" type="sibTrans" cxnId="{87199548-0287-415B-8308-F0770AD8BEB6}">
      <dgm:prSet/>
      <dgm:spPr/>
      <dgm:t>
        <a:bodyPr/>
        <a:lstStyle/>
        <a:p>
          <a:endParaRPr lang="ru-RU"/>
        </a:p>
      </dgm:t>
    </dgm:pt>
    <dgm:pt modelId="{CB29A8CA-3EB3-4CFB-AAD1-D7A6CDC9261E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Местный бюджет – 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221,8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тыс. рублей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091BF7A5-4E7C-4C30-AE31-BACF902B7611}" type="parTrans" cxnId="{8908424D-F67A-45EB-851B-5930E3DE2149}">
      <dgm:prSet/>
      <dgm:spPr/>
      <dgm:t>
        <a:bodyPr/>
        <a:lstStyle/>
        <a:p>
          <a:endParaRPr lang="ru-RU"/>
        </a:p>
      </dgm:t>
    </dgm:pt>
    <dgm:pt modelId="{C4BB1718-5B58-44A8-B99D-57A55F844623}" type="sibTrans" cxnId="{8908424D-F67A-45EB-851B-5930E3DE2149}">
      <dgm:prSet/>
      <dgm:spPr/>
      <dgm:t>
        <a:bodyPr/>
        <a:lstStyle/>
        <a:p>
          <a:endParaRPr lang="ru-RU"/>
        </a:p>
      </dgm:t>
    </dgm:pt>
    <dgm:pt modelId="{FD2F16BF-E01D-41BC-B0AE-6128D9E32267}">
      <dgm:prSet phldrT="[Текст]" custT="1"/>
      <dgm:spPr/>
      <dgm:t>
        <a:bodyPr/>
        <a:lstStyle/>
        <a:p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Респуб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. бюджет –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4 729,8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тыс. рублей – капитальный ремонт  и ремонт дорог общего пользования , ремонт дворовых территорий многоквартирных домов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08CF1006-767B-4F72-A59A-430DA00A25FD}" type="sibTrans" cxnId="{B58C63B5-F94F-481F-9CF0-44044C4CA342}">
      <dgm:prSet/>
      <dgm:spPr/>
      <dgm:t>
        <a:bodyPr/>
        <a:lstStyle/>
        <a:p>
          <a:endParaRPr lang="ru-RU"/>
        </a:p>
      </dgm:t>
    </dgm:pt>
    <dgm:pt modelId="{EFFC8807-4B6F-4657-A636-197AC2F1968A}" type="parTrans" cxnId="{B58C63B5-F94F-481F-9CF0-44044C4CA342}">
      <dgm:prSet/>
      <dgm:spPr/>
      <dgm:t>
        <a:bodyPr/>
        <a:lstStyle/>
        <a:p>
          <a:endParaRPr lang="ru-RU"/>
        </a:p>
      </dgm:t>
    </dgm:pt>
    <dgm:pt modelId="{F0E96B43-84A0-4830-B66E-6E35EBF2722C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МБТ в поселения – Реализация мероприятий подпрограммы «Автомобильные дороги»  </a:t>
          </a:r>
        </a:p>
        <a:p>
          <a:r>
            <a:rPr lang="ru-RU" sz="2800" dirty="0" smtClean="0">
              <a:solidFill>
                <a:srgbClr val="00FF99"/>
              </a:solidFill>
              <a:latin typeface="Times New Roman" pitchFamily="18" charset="0"/>
              <a:cs typeface="Times New Roman" pitchFamily="18" charset="0"/>
            </a:rPr>
            <a:t>4 729,8 </a:t>
          </a:r>
          <a:r>
            <a:rPr lang="ru-RU" sz="2000" dirty="0" smtClean="0">
              <a:solidFill>
                <a:srgbClr val="00FF99"/>
              </a:solidFill>
              <a:latin typeface="Times New Roman" pitchFamily="18" charset="0"/>
              <a:cs typeface="Times New Roman" pitchFamily="18" charset="0"/>
            </a:rPr>
            <a:t>тыс. рублей </a:t>
          </a:r>
          <a:endParaRPr lang="ru-RU" sz="2000" dirty="0">
            <a:solidFill>
              <a:srgbClr val="00FF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34D5EEA8-7951-46FB-BA5F-2F903A03D3A5}" type="sibTrans" cxnId="{A449C809-9F2E-4AC0-8518-FFFB11350BD4}">
      <dgm:prSet/>
      <dgm:spPr/>
      <dgm:t>
        <a:bodyPr/>
        <a:lstStyle/>
        <a:p>
          <a:endParaRPr lang="ru-RU"/>
        </a:p>
      </dgm:t>
    </dgm:pt>
    <dgm:pt modelId="{38566448-64B3-4DF4-BB6F-5A795A782A21}" type="parTrans" cxnId="{A449C809-9F2E-4AC0-8518-FFFB11350BD4}">
      <dgm:prSet/>
      <dgm:spPr/>
      <dgm:t>
        <a:bodyPr/>
        <a:lstStyle/>
        <a:p>
          <a:endParaRPr lang="ru-RU"/>
        </a:p>
      </dgm:t>
    </dgm:pt>
    <dgm:pt modelId="{C7D0542B-71CE-40C0-889F-B25776F2E6EF}" type="pres">
      <dgm:prSet presAssocID="{57FECC3D-4BBE-439A-BDC0-B198EE514B2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F09E60-B111-4D6D-8DD5-508C37517EF9}" type="pres">
      <dgm:prSet presAssocID="{31EB7A72-B098-4288-B2BB-E560BF7CDE64}" presName="composite" presStyleCnt="0"/>
      <dgm:spPr/>
    </dgm:pt>
    <dgm:pt modelId="{65FBC206-7362-4292-9EF2-07F73396197F}" type="pres">
      <dgm:prSet presAssocID="{31EB7A72-B098-4288-B2BB-E560BF7CDE64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F59716-8A66-49E8-8430-3370A69E6F30}" type="pres">
      <dgm:prSet presAssocID="{31EB7A72-B098-4288-B2BB-E560BF7CDE64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2963CD-2C3B-49C0-BE07-D580EB439263}" type="pres">
      <dgm:prSet presAssocID="{9523AE4D-7BA3-4D6F-A993-C8A032BE2240}" presName="space" presStyleCnt="0"/>
      <dgm:spPr/>
    </dgm:pt>
    <dgm:pt modelId="{C90BC7E4-4209-4C00-8BB8-691BF1B6FA38}" type="pres">
      <dgm:prSet presAssocID="{F0E96B43-84A0-4830-B66E-6E35EBF2722C}" presName="composite" presStyleCnt="0"/>
      <dgm:spPr/>
    </dgm:pt>
    <dgm:pt modelId="{F4E5E49F-5113-4724-A0A7-0612316E5B2E}" type="pres">
      <dgm:prSet presAssocID="{F0E96B43-84A0-4830-B66E-6E35EBF2722C}" presName="parTx" presStyleLbl="alignNode1" presStyleIdx="1" presStyleCnt="2" custLinFactNeighborX="431" custLinFactNeighborY="-15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79A499-64BA-44DA-97F4-FCA083CBBCF9}" type="pres">
      <dgm:prSet presAssocID="{F0E96B43-84A0-4830-B66E-6E35EBF2722C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A4A8C6-7614-4232-A711-46268497B5A0}" type="presOf" srcId="{FD2F16BF-E01D-41BC-B0AE-6128D9E32267}" destId="{5A79A499-64BA-44DA-97F4-FCA083CBBCF9}" srcOrd="0" destOrd="0" presId="urn:microsoft.com/office/officeart/2005/8/layout/hList1"/>
    <dgm:cxn modelId="{B58C63B5-F94F-481F-9CF0-44044C4CA342}" srcId="{F0E96B43-84A0-4830-B66E-6E35EBF2722C}" destId="{FD2F16BF-E01D-41BC-B0AE-6128D9E32267}" srcOrd="0" destOrd="0" parTransId="{EFFC8807-4B6F-4657-A636-197AC2F1968A}" sibTransId="{08CF1006-767B-4F72-A59A-430DA00A25FD}"/>
    <dgm:cxn modelId="{270A4D95-0C1F-4B92-A30F-C251358059D9}" type="presOf" srcId="{F0E96B43-84A0-4830-B66E-6E35EBF2722C}" destId="{F4E5E49F-5113-4724-A0A7-0612316E5B2E}" srcOrd="0" destOrd="0" presId="urn:microsoft.com/office/officeart/2005/8/layout/hList1"/>
    <dgm:cxn modelId="{43844C77-D1B5-4C25-A14C-F58D3C2C2193}" type="presOf" srcId="{31EB7A72-B098-4288-B2BB-E560BF7CDE64}" destId="{65FBC206-7362-4292-9EF2-07F73396197F}" srcOrd="0" destOrd="0" presId="urn:microsoft.com/office/officeart/2005/8/layout/hList1"/>
    <dgm:cxn modelId="{8194F5D3-BD67-4E86-B77A-A8CAC5507BC9}" srcId="{57FECC3D-4BBE-439A-BDC0-B198EE514B27}" destId="{31EB7A72-B098-4288-B2BB-E560BF7CDE64}" srcOrd="0" destOrd="0" parTransId="{5EE0BA1C-0A38-4A53-A6B1-14341B5B86B8}" sibTransId="{9523AE4D-7BA3-4D6F-A993-C8A032BE2240}"/>
    <dgm:cxn modelId="{45BC247A-CA41-4D12-9915-7539DC7FD951}" type="presOf" srcId="{57FECC3D-4BBE-439A-BDC0-B198EE514B27}" destId="{C7D0542B-71CE-40C0-889F-B25776F2E6EF}" srcOrd="0" destOrd="0" presId="urn:microsoft.com/office/officeart/2005/8/layout/hList1"/>
    <dgm:cxn modelId="{A449C809-9F2E-4AC0-8518-FFFB11350BD4}" srcId="{57FECC3D-4BBE-439A-BDC0-B198EE514B27}" destId="{F0E96B43-84A0-4830-B66E-6E35EBF2722C}" srcOrd="1" destOrd="0" parTransId="{38566448-64B3-4DF4-BB6F-5A795A782A21}" sibTransId="{34D5EEA8-7951-46FB-BA5F-2F903A03D3A5}"/>
    <dgm:cxn modelId="{03805DFA-C34B-4D93-8082-5BEFEA1B0AFD}" type="presOf" srcId="{A8636B2C-6DDD-49AF-8EEB-719B87863F44}" destId="{28F59716-8A66-49E8-8430-3370A69E6F30}" srcOrd="0" destOrd="1" presId="urn:microsoft.com/office/officeart/2005/8/layout/hList1"/>
    <dgm:cxn modelId="{9349EF36-906E-4653-B3C0-DA9E8AF84C72}" type="presOf" srcId="{D570E10B-E1FC-4D64-A11A-B7AA50944DA7}" destId="{28F59716-8A66-49E8-8430-3370A69E6F30}" srcOrd="0" destOrd="0" presId="urn:microsoft.com/office/officeart/2005/8/layout/hList1"/>
    <dgm:cxn modelId="{5213CCAB-DAEF-4B63-9513-C85C3AFF7E41}" srcId="{31EB7A72-B098-4288-B2BB-E560BF7CDE64}" destId="{D570E10B-E1FC-4D64-A11A-B7AA50944DA7}" srcOrd="0" destOrd="0" parTransId="{341F24D5-E55D-446E-8345-C0AF9615339C}" sibTransId="{EC60F908-AEEC-4CF2-AAFD-9B8B57C43277}"/>
    <dgm:cxn modelId="{72831995-270B-44A7-AA1A-8DE3AEC1B700}" type="presOf" srcId="{CB29A8CA-3EB3-4CFB-AAD1-D7A6CDC9261E}" destId="{28F59716-8A66-49E8-8430-3370A69E6F30}" srcOrd="0" destOrd="2" presId="urn:microsoft.com/office/officeart/2005/8/layout/hList1"/>
    <dgm:cxn modelId="{87199548-0287-415B-8308-F0770AD8BEB6}" srcId="{31EB7A72-B098-4288-B2BB-E560BF7CDE64}" destId="{A8636B2C-6DDD-49AF-8EEB-719B87863F44}" srcOrd="1" destOrd="0" parTransId="{A948D63B-B6AF-4CF9-AB17-8F2C01D1953A}" sibTransId="{F85EB22D-455D-4B4A-A93C-7B6CBA654EDF}"/>
    <dgm:cxn modelId="{8908424D-F67A-45EB-851B-5930E3DE2149}" srcId="{31EB7A72-B098-4288-B2BB-E560BF7CDE64}" destId="{CB29A8CA-3EB3-4CFB-AAD1-D7A6CDC9261E}" srcOrd="2" destOrd="0" parTransId="{091BF7A5-4E7C-4C30-AE31-BACF902B7611}" sibTransId="{C4BB1718-5B58-44A8-B99D-57A55F844623}"/>
    <dgm:cxn modelId="{11FEA24D-B5EA-4F03-AAB9-A0A96DB5F59C}" type="presParOf" srcId="{C7D0542B-71CE-40C0-889F-B25776F2E6EF}" destId="{FFF09E60-B111-4D6D-8DD5-508C37517EF9}" srcOrd="0" destOrd="0" presId="urn:microsoft.com/office/officeart/2005/8/layout/hList1"/>
    <dgm:cxn modelId="{519BE9A7-C41F-4F1A-8B9B-8E890570E1B5}" type="presParOf" srcId="{FFF09E60-B111-4D6D-8DD5-508C37517EF9}" destId="{65FBC206-7362-4292-9EF2-07F73396197F}" srcOrd="0" destOrd="0" presId="urn:microsoft.com/office/officeart/2005/8/layout/hList1"/>
    <dgm:cxn modelId="{38C46AF8-E25F-4FB6-9EC7-31136725F043}" type="presParOf" srcId="{FFF09E60-B111-4D6D-8DD5-508C37517EF9}" destId="{28F59716-8A66-49E8-8430-3370A69E6F30}" srcOrd="1" destOrd="0" presId="urn:microsoft.com/office/officeart/2005/8/layout/hList1"/>
    <dgm:cxn modelId="{8AB70B45-4830-4E13-A337-25061AEA658B}" type="presParOf" srcId="{C7D0542B-71CE-40C0-889F-B25776F2E6EF}" destId="{6B2963CD-2C3B-49C0-BE07-D580EB439263}" srcOrd="1" destOrd="0" presId="urn:microsoft.com/office/officeart/2005/8/layout/hList1"/>
    <dgm:cxn modelId="{DBE8F6B8-5677-47A4-BF3A-CEE4316AB7EE}" type="presParOf" srcId="{C7D0542B-71CE-40C0-889F-B25776F2E6EF}" destId="{C90BC7E4-4209-4C00-8BB8-691BF1B6FA38}" srcOrd="2" destOrd="0" presId="urn:microsoft.com/office/officeart/2005/8/layout/hList1"/>
    <dgm:cxn modelId="{9ACB5E34-38DC-4A5D-A02F-86061090A33D}" type="presParOf" srcId="{C90BC7E4-4209-4C00-8BB8-691BF1B6FA38}" destId="{F4E5E49F-5113-4724-A0A7-0612316E5B2E}" srcOrd="0" destOrd="0" presId="urn:microsoft.com/office/officeart/2005/8/layout/hList1"/>
    <dgm:cxn modelId="{7093984C-53CE-4BF8-B326-0800B6243EB9}" type="presParOf" srcId="{C90BC7E4-4209-4C00-8BB8-691BF1B6FA38}" destId="{5A79A499-64BA-44DA-97F4-FCA083CBBCF9}" srcOrd="1" destOrd="0" presId="urn:microsoft.com/office/officeart/2005/8/layout/hLis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946A964-58B1-42F3-BC9F-EC13C728F7A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EDAA85-B9C6-4643-A3B6-2ED2F4852875}">
      <dgm:prSet custT="1"/>
      <dgm:spPr/>
      <dgm:t>
        <a:bodyPr/>
        <a:lstStyle/>
        <a:p>
          <a:r>
            <a:rPr lang="ru-RU" sz="1800" b="0" dirty="0" smtClean="0">
              <a:solidFill>
                <a:schemeClr val="tx1"/>
              </a:solidFill>
            </a:rPr>
            <a:t>в том числе, Модернизация  систем дошкольного образования </a:t>
          </a:r>
        </a:p>
        <a:p>
          <a:r>
            <a:rPr lang="ru-RU" sz="1800" b="0" dirty="0" smtClean="0">
              <a:solidFill>
                <a:schemeClr val="tx1"/>
              </a:solidFill>
            </a:rPr>
            <a:t>710,540 тыс. рублей </a:t>
          </a:r>
          <a:endParaRPr lang="ru-RU" sz="1800" b="0" dirty="0">
            <a:solidFill>
              <a:schemeClr val="tx1"/>
            </a:solidFill>
          </a:endParaRPr>
        </a:p>
      </dgm:t>
    </dgm:pt>
    <dgm:pt modelId="{09C3CAD4-F62D-4FF1-8F99-3BB10FB10F0A}" type="parTrans" cxnId="{F440ED53-25B2-4641-A9BF-CAD2FC4D4142}">
      <dgm:prSet/>
      <dgm:spPr/>
      <dgm:t>
        <a:bodyPr/>
        <a:lstStyle/>
        <a:p>
          <a:endParaRPr lang="ru-RU"/>
        </a:p>
      </dgm:t>
    </dgm:pt>
    <dgm:pt modelId="{4857DF60-FF03-43D0-A8FD-05AE03A7F3DE}" type="sibTrans" cxnId="{F440ED53-25B2-4641-A9BF-CAD2FC4D4142}">
      <dgm:prSet/>
      <dgm:spPr/>
      <dgm:t>
        <a:bodyPr/>
        <a:lstStyle/>
        <a:p>
          <a:endParaRPr lang="ru-RU"/>
        </a:p>
      </dgm:t>
    </dgm:pt>
    <dgm:pt modelId="{CFB11DA1-FAEA-4662-90A8-8F88AA3F2FC3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составили </a:t>
          </a:r>
        </a:p>
        <a:p>
          <a:r>
            <a:rPr lang="ru-RU" sz="2800" dirty="0" smtClean="0">
              <a:solidFill>
                <a:schemeClr val="tx1"/>
              </a:solidFill>
            </a:rPr>
            <a:t>50 683,7 тыс. рублей</a:t>
          </a:r>
          <a:endParaRPr lang="ru-RU" sz="2800" dirty="0">
            <a:solidFill>
              <a:schemeClr val="tx1"/>
            </a:solidFill>
          </a:endParaRPr>
        </a:p>
      </dgm:t>
    </dgm:pt>
    <dgm:pt modelId="{4FC5DEDF-F4D6-4F8A-9BB4-7E1B1A0AD7F9}" type="sibTrans" cxnId="{63928927-4D81-4C65-92BE-CB6215B5FFCB}">
      <dgm:prSet/>
      <dgm:spPr/>
      <dgm:t>
        <a:bodyPr/>
        <a:lstStyle/>
        <a:p>
          <a:endParaRPr lang="ru-RU"/>
        </a:p>
      </dgm:t>
    </dgm:pt>
    <dgm:pt modelId="{8F345D0D-5EB6-4E43-B92F-3D5AF23E4534}" type="parTrans" cxnId="{63928927-4D81-4C65-92BE-CB6215B5FFCB}">
      <dgm:prSet/>
      <dgm:spPr/>
      <dgm:t>
        <a:bodyPr/>
        <a:lstStyle/>
        <a:p>
          <a:endParaRPr lang="ru-RU"/>
        </a:p>
      </dgm:t>
    </dgm:pt>
    <dgm:pt modelId="{C456A296-2E4D-4598-BA87-69F27E921C39}" type="pres">
      <dgm:prSet presAssocID="{4946A964-58B1-42F3-BC9F-EC13C728F7A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78B7F5-56B9-4A51-9FFD-412AD5452EFE}" type="pres">
      <dgm:prSet presAssocID="{CFB11DA1-FAEA-4662-90A8-8F88AA3F2FC3}" presName="node" presStyleLbl="node1" presStyleIdx="0" presStyleCnt="2" custAng="0" custScaleX="150835" custScaleY="144109" custLinFactNeighborX="-19" custLinFactNeighborY="-32656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ru-RU"/>
        </a:p>
      </dgm:t>
    </dgm:pt>
    <dgm:pt modelId="{D401610B-0166-4C62-98EC-12A85013C49F}" type="pres">
      <dgm:prSet presAssocID="{4FC5DEDF-F4D6-4F8A-9BB4-7E1B1A0AD7F9}" presName="sibTrans" presStyleCnt="0"/>
      <dgm:spPr/>
    </dgm:pt>
    <dgm:pt modelId="{6BD903F0-4F59-40F1-BC69-4516C6A46500}" type="pres">
      <dgm:prSet presAssocID="{3EEDAA85-B9C6-4643-A3B6-2ED2F4852875}" presName="node" presStyleLbl="node1" presStyleIdx="1" presStyleCnt="2" custAng="0" custScaleX="138981" custScaleY="102968" custLinFactNeighborX="21201" custLinFactNeighborY="15704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ru-RU"/>
        </a:p>
      </dgm:t>
    </dgm:pt>
  </dgm:ptLst>
  <dgm:cxnLst>
    <dgm:cxn modelId="{06DF9318-21FC-4213-885C-9142A0C76B5C}" type="presOf" srcId="{4946A964-58B1-42F3-BC9F-EC13C728F7A0}" destId="{C456A296-2E4D-4598-BA87-69F27E921C39}" srcOrd="0" destOrd="0" presId="urn:microsoft.com/office/officeart/2005/8/layout/default"/>
    <dgm:cxn modelId="{4E4D800C-D857-405F-AAD9-2FC9C6B7D378}" type="presOf" srcId="{CFB11DA1-FAEA-4662-90A8-8F88AA3F2FC3}" destId="{3D78B7F5-56B9-4A51-9FFD-412AD5452EFE}" srcOrd="0" destOrd="0" presId="urn:microsoft.com/office/officeart/2005/8/layout/default"/>
    <dgm:cxn modelId="{F440ED53-25B2-4641-A9BF-CAD2FC4D4142}" srcId="{4946A964-58B1-42F3-BC9F-EC13C728F7A0}" destId="{3EEDAA85-B9C6-4643-A3B6-2ED2F4852875}" srcOrd="1" destOrd="0" parTransId="{09C3CAD4-F62D-4FF1-8F99-3BB10FB10F0A}" sibTransId="{4857DF60-FF03-43D0-A8FD-05AE03A7F3DE}"/>
    <dgm:cxn modelId="{0B8E86D2-0208-43D9-A76D-78F0AFE12B42}" type="presOf" srcId="{3EEDAA85-B9C6-4643-A3B6-2ED2F4852875}" destId="{6BD903F0-4F59-40F1-BC69-4516C6A46500}" srcOrd="0" destOrd="0" presId="urn:microsoft.com/office/officeart/2005/8/layout/default"/>
    <dgm:cxn modelId="{63928927-4D81-4C65-92BE-CB6215B5FFCB}" srcId="{4946A964-58B1-42F3-BC9F-EC13C728F7A0}" destId="{CFB11DA1-FAEA-4662-90A8-8F88AA3F2FC3}" srcOrd="0" destOrd="0" parTransId="{8F345D0D-5EB6-4E43-B92F-3D5AF23E4534}" sibTransId="{4FC5DEDF-F4D6-4F8A-9BB4-7E1B1A0AD7F9}"/>
    <dgm:cxn modelId="{5063D2BE-DA2B-4138-A116-8D88CD86508E}" type="presParOf" srcId="{C456A296-2E4D-4598-BA87-69F27E921C39}" destId="{3D78B7F5-56B9-4A51-9FFD-412AD5452EFE}" srcOrd="0" destOrd="0" presId="urn:microsoft.com/office/officeart/2005/8/layout/default"/>
    <dgm:cxn modelId="{8D689A28-2924-4D86-BB9B-92AEDE559D45}" type="presParOf" srcId="{C456A296-2E4D-4598-BA87-69F27E921C39}" destId="{D401610B-0166-4C62-98EC-12A85013C49F}" srcOrd="1" destOrd="0" presId="urn:microsoft.com/office/officeart/2005/8/layout/default"/>
    <dgm:cxn modelId="{5DF28D2E-F915-4E0E-8967-1045A3518853}" type="presParOf" srcId="{C456A296-2E4D-4598-BA87-69F27E921C39}" destId="{6BD903F0-4F59-40F1-BC69-4516C6A46500}" srcOrd="2" destOrd="0" presId="urn:microsoft.com/office/officeart/2005/8/layout/default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946A964-58B1-42F3-BC9F-EC13C728F7A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B11DA1-FAEA-4662-90A8-8F88AA3F2FC3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900" dirty="0" smtClean="0">
              <a:solidFill>
                <a:schemeClr val="tx1"/>
              </a:solidFill>
            </a:rPr>
            <a:t>Модернизация</a:t>
          </a:r>
        </a:p>
        <a:p>
          <a:r>
            <a:rPr lang="ru-RU" sz="1900" dirty="0" smtClean="0">
              <a:solidFill>
                <a:schemeClr val="tx1"/>
              </a:solidFill>
            </a:rPr>
            <a:t>муниципальных  систем общего образования</a:t>
          </a:r>
        </a:p>
        <a:p>
          <a:r>
            <a:rPr lang="ru-RU" sz="1900" dirty="0" smtClean="0">
              <a:solidFill>
                <a:schemeClr val="tx1"/>
              </a:solidFill>
            </a:rPr>
            <a:t> 10222,0 </a:t>
          </a:r>
          <a:endParaRPr lang="ru-RU" sz="1900" dirty="0">
            <a:solidFill>
              <a:schemeClr val="tx1"/>
            </a:solidFill>
          </a:endParaRPr>
        </a:p>
      </dgm:t>
    </dgm:pt>
    <dgm:pt modelId="{8F345D0D-5EB6-4E43-B92F-3D5AF23E4534}" type="parTrans" cxnId="{63928927-4D81-4C65-92BE-CB6215B5FFCB}">
      <dgm:prSet/>
      <dgm:spPr/>
      <dgm:t>
        <a:bodyPr/>
        <a:lstStyle/>
        <a:p>
          <a:endParaRPr lang="ru-RU"/>
        </a:p>
      </dgm:t>
    </dgm:pt>
    <dgm:pt modelId="{4FC5DEDF-F4D6-4F8A-9BB4-7E1B1A0AD7F9}" type="sibTrans" cxnId="{63928927-4D81-4C65-92BE-CB6215B5FFCB}">
      <dgm:prSet/>
      <dgm:spPr/>
      <dgm:t>
        <a:bodyPr/>
        <a:lstStyle/>
        <a:p>
          <a:endParaRPr lang="ru-RU"/>
        </a:p>
      </dgm:t>
    </dgm:pt>
    <dgm:pt modelId="{AE1BBB1D-F313-4431-A92C-83F772259CA2}">
      <dgm:prSet custT="1"/>
      <dgm:spPr>
        <a:solidFill>
          <a:srgbClr val="92D050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Ежемесячное денежное вознаграждение за классное руководство  1762,1</a:t>
          </a:r>
          <a:endParaRPr lang="ru-RU" sz="2000" dirty="0">
            <a:solidFill>
              <a:schemeClr val="tx1"/>
            </a:solidFill>
          </a:endParaRPr>
        </a:p>
      </dgm:t>
    </dgm:pt>
    <dgm:pt modelId="{C9BCFF35-7E58-402B-8B44-F0649A4DF414}" type="parTrans" cxnId="{498C2A30-8530-4604-91E1-97EDE3CACFD1}">
      <dgm:prSet/>
      <dgm:spPr/>
      <dgm:t>
        <a:bodyPr/>
        <a:lstStyle/>
        <a:p>
          <a:endParaRPr lang="ru-RU"/>
        </a:p>
      </dgm:t>
    </dgm:pt>
    <dgm:pt modelId="{7046D80F-AC74-40AA-A743-3DFFECB22709}" type="sibTrans" cxnId="{498C2A30-8530-4604-91E1-97EDE3CACFD1}">
      <dgm:prSet/>
      <dgm:spPr/>
      <dgm:t>
        <a:bodyPr/>
        <a:lstStyle/>
        <a:p>
          <a:endParaRPr lang="ru-RU"/>
        </a:p>
      </dgm:t>
    </dgm:pt>
    <dgm:pt modelId="{0DC63994-6622-4D5A-B989-98E41DF4F380}">
      <dgm:prSet custT="1"/>
      <dgm:spPr>
        <a:solidFill>
          <a:srgbClr val="92D050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Обучение детей инвалидов дома</a:t>
          </a:r>
        </a:p>
        <a:p>
          <a:r>
            <a:rPr lang="ru-RU" sz="2000" dirty="0" smtClean="0">
              <a:solidFill>
                <a:schemeClr val="tx1"/>
              </a:solidFill>
            </a:rPr>
            <a:t>426,6</a:t>
          </a:r>
          <a:endParaRPr lang="ru-RU" sz="2000" dirty="0">
            <a:solidFill>
              <a:schemeClr val="tx1"/>
            </a:solidFill>
          </a:endParaRPr>
        </a:p>
      </dgm:t>
    </dgm:pt>
    <dgm:pt modelId="{DB67AE16-D5FF-44CD-B018-970E0D2C2637}" type="parTrans" cxnId="{7884F8E7-D902-4BC4-805B-D645FC241DED}">
      <dgm:prSet/>
      <dgm:spPr/>
      <dgm:t>
        <a:bodyPr/>
        <a:lstStyle/>
        <a:p>
          <a:endParaRPr lang="ru-RU"/>
        </a:p>
      </dgm:t>
    </dgm:pt>
    <dgm:pt modelId="{DD63F089-E018-4FF1-9F3B-88E6650AFB5F}" type="sibTrans" cxnId="{7884F8E7-D902-4BC4-805B-D645FC241DED}">
      <dgm:prSet/>
      <dgm:spPr/>
      <dgm:t>
        <a:bodyPr/>
        <a:lstStyle/>
        <a:p>
          <a:endParaRPr lang="ru-RU"/>
        </a:p>
      </dgm:t>
    </dgm:pt>
    <dgm:pt modelId="{C456A296-2E4D-4598-BA87-69F27E921C39}" type="pres">
      <dgm:prSet presAssocID="{4946A964-58B1-42F3-BC9F-EC13C728F7A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78B7F5-56B9-4A51-9FFD-412AD5452EFE}" type="pres">
      <dgm:prSet presAssocID="{CFB11DA1-FAEA-4662-90A8-8F88AA3F2FC3}" presName="node" presStyleLbl="node1" presStyleIdx="0" presStyleCnt="3" custAng="0" custScaleX="184930" custScaleY="269223" custLinFactNeighborX="-28498" custLinFactNeighborY="-59">
        <dgm:presLayoutVars>
          <dgm:bulletEnabled val="1"/>
        </dgm:presLayoutVars>
      </dgm:prSet>
      <dgm:spPr>
        <a:prstGeom prst="flowChartMagneticTape">
          <a:avLst/>
        </a:prstGeom>
      </dgm:spPr>
      <dgm:t>
        <a:bodyPr/>
        <a:lstStyle/>
        <a:p>
          <a:endParaRPr lang="ru-RU"/>
        </a:p>
      </dgm:t>
    </dgm:pt>
    <dgm:pt modelId="{D401610B-0166-4C62-98EC-12A85013C49F}" type="pres">
      <dgm:prSet presAssocID="{4FC5DEDF-F4D6-4F8A-9BB4-7E1B1A0AD7F9}" presName="sibTrans" presStyleCnt="0"/>
      <dgm:spPr/>
    </dgm:pt>
    <dgm:pt modelId="{32D3FFA6-FE59-406B-A34D-1B89BD2DDC84}" type="pres">
      <dgm:prSet presAssocID="{0DC63994-6622-4D5A-B989-98E41DF4F380}" presName="node" presStyleLbl="node1" presStyleIdx="1" presStyleCnt="3" custAng="10800000" custFlipVert="1" custScaleX="143813" custScaleY="233254" custLinFactNeighborX="5400" custLinFactNeighborY="-22947">
        <dgm:presLayoutVars>
          <dgm:bulletEnabled val="1"/>
        </dgm:presLayoutVars>
      </dgm:prSet>
      <dgm:spPr>
        <a:prstGeom prst="flowChartMagneticTape">
          <a:avLst/>
        </a:prstGeom>
      </dgm:spPr>
      <dgm:t>
        <a:bodyPr/>
        <a:lstStyle/>
        <a:p>
          <a:endParaRPr lang="ru-RU"/>
        </a:p>
      </dgm:t>
    </dgm:pt>
    <dgm:pt modelId="{EB0EFE1F-75F2-4CF4-9353-2B23BBC43561}" type="pres">
      <dgm:prSet presAssocID="{DD63F089-E018-4FF1-9F3B-88E6650AFB5F}" presName="sibTrans" presStyleCnt="0"/>
      <dgm:spPr/>
    </dgm:pt>
    <dgm:pt modelId="{EF1F661C-9F38-4F1C-B8B8-67E222C9EB62}" type="pres">
      <dgm:prSet presAssocID="{AE1BBB1D-F313-4431-A92C-83F772259CA2}" presName="node" presStyleLbl="node1" presStyleIdx="2" presStyleCnt="3" custScaleX="210397" custScaleY="300423" custLinFactNeighborX="-2445" custLinFactNeighborY="16331">
        <dgm:presLayoutVars>
          <dgm:bulletEnabled val="1"/>
        </dgm:presLayoutVars>
      </dgm:prSet>
      <dgm:spPr>
        <a:prstGeom prst="flowChartMagneticTape">
          <a:avLst/>
        </a:prstGeom>
      </dgm:spPr>
      <dgm:t>
        <a:bodyPr/>
        <a:lstStyle/>
        <a:p>
          <a:endParaRPr lang="ru-RU"/>
        </a:p>
      </dgm:t>
    </dgm:pt>
  </dgm:ptLst>
  <dgm:cxnLst>
    <dgm:cxn modelId="{498C2A30-8530-4604-91E1-97EDE3CACFD1}" srcId="{4946A964-58B1-42F3-BC9F-EC13C728F7A0}" destId="{AE1BBB1D-F313-4431-A92C-83F772259CA2}" srcOrd="2" destOrd="0" parTransId="{C9BCFF35-7E58-402B-8B44-F0649A4DF414}" sibTransId="{7046D80F-AC74-40AA-A743-3DFFECB22709}"/>
    <dgm:cxn modelId="{144844C9-8AA7-4699-9BD8-77C3C0BFD8A5}" type="presOf" srcId="{AE1BBB1D-F313-4431-A92C-83F772259CA2}" destId="{EF1F661C-9F38-4F1C-B8B8-67E222C9EB62}" srcOrd="0" destOrd="0" presId="urn:microsoft.com/office/officeart/2005/8/layout/default"/>
    <dgm:cxn modelId="{14376ADF-879F-4B75-9244-18A7133C10B2}" type="presOf" srcId="{CFB11DA1-FAEA-4662-90A8-8F88AA3F2FC3}" destId="{3D78B7F5-56B9-4A51-9FFD-412AD5452EFE}" srcOrd="0" destOrd="0" presId="urn:microsoft.com/office/officeart/2005/8/layout/default"/>
    <dgm:cxn modelId="{B7727A7A-D37F-427A-B97C-D4DABE9E90CD}" type="presOf" srcId="{4946A964-58B1-42F3-BC9F-EC13C728F7A0}" destId="{C456A296-2E4D-4598-BA87-69F27E921C39}" srcOrd="0" destOrd="0" presId="urn:microsoft.com/office/officeart/2005/8/layout/default"/>
    <dgm:cxn modelId="{716FA491-4C03-448C-9133-F25CDAC92969}" type="presOf" srcId="{0DC63994-6622-4D5A-B989-98E41DF4F380}" destId="{32D3FFA6-FE59-406B-A34D-1B89BD2DDC84}" srcOrd="0" destOrd="0" presId="urn:microsoft.com/office/officeart/2005/8/layout/default"/>
    <dgm:cxn modelId="{7884F8E7-D902-4BC4-805B-D645FC241DED}" srcId="{4946A964-58B1-42F3-BC9F-EC13C728F7A0}" destId="{0DC63994-6622-4D5A-B989-98E41DF4F380}" srcOrd="1" destOrd="0" parTransId="{DB67AE16-D5FF-44CD-B018-970E0D2C2637}" sibTransId="{DD63F089-E018-4FF1-9F3B-88E6650AFB5F}"/>
    <dgm:cxn modelId="{63928927-4D81-4C65-92BE-CB6215B5FFCB}" srcId="{4946A964-58B1-42F3-BC9F-EC13C728F7A0}" destId="{CFB11DA1-FAEA-4662-90A8-8F88AA3F2FC3}" srcOrd="0" destOrd="0" parTransId="{8F345D0D-5EB6-4E43-B92F-3D5AF23E4534}" sibTransId="{4FC5DEDF-F4D6-4F8A-9BB4-7E1B1A0AD7F9}"/>
    <dgm:cxn modelId="{142F6E19-EB80-4238-8E25-E550E8D4DE7C}" type="presParOf" srcId="{C456A296-2E4D-4598-BA87-69F27E921C39}" destId="{3D78B7F5-56B9-4A51-9FFD-412AD5452EFE}" srcOrd="0" destOrd="0" presId="urn:microsoft.com/office/officeart/2005/8/layout/default"/>
    <dgm:cxn modelId="{0DA328F0-D732-45E0-BF0E-5DFB442D967A}" type="presParOf" srcId="{C456A296-2E4D-4598-BA87-69F27E921C39}" destId="{D401610B-0166-4C62-98EC-12A85013C49F}" srcOrd="1" destOrd="0" presId="urn:microsoft.com/office/officeart/2005/8/layout/default"/>
    <dgm:cxn modelId="{8E45CC50-8AB1-403B-A73E-6BEB23DC72A9}" type="presParOf" srcId="{C456A296-2E4D-4598-BA87-69F27E921C39}" destId="{32D3FFA6-FE59-406B-A34D-1B89BD2DDC84}" srcOrd="2" destOrd="0" presId="urn:microsoft.com/office/officeart/2005/8/layout/default"/>
    <dgm:cxn modelId="{91C5B72D-4CD0-45BC-804D-60896B87C9E1}" type="presParOf" srcId="{C456A296-2E4D-4598-BA87-69F27E921C39}" destId="{EB0EFE1F-75F2-4CF4-9353-2B23BBC43561}" srcOrd="3" destOrd="0" presId="urn:microsoft.com/office/officeart/2005/8/layout/default"/>
    <dgm:cxn modelId="{EBA0C183-AB4E-4C11-B7B2-B40391B5AC1A}" type="presParOf" srcId="{C456A296-2E4D-4598-BA87-69F27E921C39}" destId="{EF1F661C-9F38-4F1C-B8B8-67E222C9EB62}" srcOrd="4" destOrd="0" presId="urn:microsoft.com/office/officeart/2005/8/layout/default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AADF36C-A9BC-4F7C-9435-071FFD8C58A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0A01F7-C10B-4E98-89FC-5C8C938BE1BB}">
      <dgm:prSet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dirty="0" smtClean="0"/>
            <a:t>Расходы на оздоровление детей в 2013 году</a:t>
          </a:r>
          <a:endParaRPr lang="ru-RU" dirty="0"/>
        </a:p>
      </dgm:t>
    </dgm:pt>
    <dgm:pt modelId="{5B7377FA-1EE1-4E72-A353-2F7DE6DBB982}" type="parTrans" cxnId="{8BBB691B-009E-4ACF-8324-D4A8581C5804}">
      <dgm:prSet/>
      <dgm:spPr/>
      <dgm:t>
        <a:bodyPr/>
        <a:lstStyle/>
        <a:p>
          <a:endParaRPr lang="ru-RU"/>
        </a:p>
      </dgm:t>
    </dgm:pt>
    <dgm:pt modelId="{7247089D-487B-44FA-A83F-54DD11820BD0}" type="sibTrans" cxnId="{8BBB691B-009E-4ACF-8324-D4A8581C5804}">
      <dgm:prSet/>
      <dgm:spPr/>
      <dgm:t>
        <a:bodyPr/>
        <a:lstStyle/>
        <a:p>
          <a:endParaRPr lang="ru-RU"/>
        </a:p>
      </dgm:t>
    </dgm:pt>
    <dgm:pt modelId="{442A1CCE-0A71-4263-A421-2BD239C19C15}" type="pres">
      <dgm:prSet presAssocID="{BAADF36C-A9BC-4F7C-9435-071FFD8C58A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0D0D5D-4C23-48F9-B34A-8D08892BC178}" type="pres">
      <dgm:prSet presAssocID="{A70A01F7-C10B-4E98-89FC-5C8C938BE1B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BB691B-009E-4ACF-8324-D4A8581C5804}" srcId="{BAADF36C-A9BC-4F7C-9435-071FFD8C58A8}" destId="{A70A01F7-C10B-4E98-89FC-5C8C938BE1BB}" srcOrd="0" destOrd="0" parTransId="{5B7377FA-1EE1-4E72-A353-2F7DE6DBB982}" sibTransId="{7247089D-487B-44FA-A83F-54DD11820BD0}"/>
    <dgm:cxn modelId="{A8DEAF5A-C586-43BD-B165-994E2A3A9A7C}" type="presOf" srcId="{A70A01F7-C10B-4E98-89FC-5C8C938BE1BB}" destId="{5A0D0D5D-4C23-48F9-B34A-8D08892BC178}" srcOrd="0" destOrd="0" presId="urn:microsoft.com/office/officeart/2005/8/layout/vList2"/>
    <dgm:cxn modelId="{96FB301A-45DD-4452-8DAA-9A581FEBDD5E}" type="presOf" srcId="{BAADF36C-A9BC-4F7C-9435-071FFD8C58A8}" destId="{442A1CCE-0A71-4263-A421-2BD239C19C15}" srcOrd="0" destOrd="0" presId="urn:microsoft.com/office/officeart/2005/8/layout/vList2"/>
    <dgm:cxn modelId="{51196CC6-4EAC-4802-9AED-7BB837D0A393}" type="presParOf" srcId="{442A1CCE-0A71-4263-A421-2BD239C19C15}" destId="{5A0D0D5D-4C23-48F9-B34A-8D08892BC178}" srcOrd="0" destOrd="0" presId="urn:microsoft.com/office/officeart/2005/8/layout/vList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55AC690-7919-470D-9991-4DD20DFA73D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CC4A4E-1371-4BB9-AC4E-C42A07CFE9AC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i="1" dirty="0" smtClean="0"/>
            <a:t>Расходы на организацию отдыха и оздоровления детей</a:t>
          </a:r>
          <a:endParaRPr lang="ru-RU" sz="2000" i="1" dirty="0"/>
        </a:p>
      </dgm:t>
    </dgm:pt>
    <dgm:pt modelId="{00012D38-A2DB-423D-BAB5-E8908BC8023F}" type="parTrans" cxnId="{EF5296B9-00C1-4A19-8A02-7119952F7F35}">
      <dgm:prSet/>
      <dgm:spPr/>
      <dgm:t>
        <a:bodyPr/>
        <a:lstStyle/>
        <a:p>
          <a:endParaRPr lang="ru-RU"/>
        </a:p>
      </dgm:t>
    </dgm:pt>
    <dgm:pt modelId="{9A0B6FF6-4C80-48E5-8C2D-4CB06B2E8457}" type="sibTrans" cxnId="{EF5296B9-00C1-4A19-8A02-7119952F7F35}">
      <dgm:prSet/>
      <dgm:spPr/>
      <dgm:t>
        <a:bodyPr/>
        <a:lstStyle/>
        <a:p>
          <a:endParaRPr lang="ru-RU"/>
        </a:p>
      </dgm:t>
    </dgm:pt>
    <dgm:pt modelId="{792AD9FB-D344-4F5A-8FE7-1476610BFD10}">
      <dgm:prSet phldrT="[Текст]" phldr="1"/>
      <dgm:spPr/>
      <dgm:t>
        <a:bodyPr/>
        <a:lstStyle/>
        <a:p>
          <a:endParaRPr lang="ru-RU" dirty="0"/>
        </a:p>
      </dgm:t>
    </dgm:pt>
    <dgm:pt modelId="{47BA563C-1CBA-40AC-B4EA-59C025F191F7}" type="parTrans" cxnId="{927C99BD-981B-4B42-9D2F-86D1A96A6EF4}">
      <dgm:prSet/>
      <dgm:spPr/>
      <dgm:t>
        <a:bodyPr/>
        <a:lstStyle/>
        <a:p>
          <a:endParaRPr lang="ru-RU"/>
        </a:p>
      </dgm:t>
    </dgm:pt>
    <dgm:pt modelId="{3DD41FAC-6EB6-4DF8-B22B-20BD98303C79}" type="sibTrans" cxnId="{927C99BD-981B-4B42-9D2F-86D1A96A6EF4}">
      <dgm:prSet/>
      <dgm:spPr/>
      <dgm:t>
        <a:bodyPr/>
        <a:lstStyle/>
        <a:p>
          <a:endParaRPr lang="ru-RU"/>
        </a:p>
      </dgm:t>
    </dgm:pt>
    <dgm:pt modelId="{F8A952E2-B5CB-43A8-B4CE-DE66B70CB3DD}">
      <dgm:prSet phldrT="[Текст]" phldr="1"/>
      <dgm:spPr/>
      <dgm:t>
        <a:bodyPr/>
        <a:lstStyle/>
        <a:p>
          <a:endParaRPr lang="ru-RU" dirty="0"/>
        </a:p>
      </dgm:t>
    </dgm:pt>
    <dgm:pt modelId="{FF0A4B1C-AE26-4112-B444-010F37762DC3}" type="parTrans" cxnId="{A2D57425-7E56-4059-A859-E582635B72AB}">
      <dgm:prSet/>
      <dgm:spPr/>
      <dgm:t>
        <a:bodyPr/>
        <a:lstStyle/>
        <a:p>
          <a:endParaRPr lang="ru-RU"/>
        </a:p>
      </dgm:t>
    </dgm:pt>
    <dgm:pt modelId="{B66D3EA1-4A97-4FC4-82BF-26AB29B1C696}" type="sibTrans" cxnId="{A2D57425-7E56-4059-A859-E582635B72AB}">
      <dgm:prSet/>
      <dgm:spPr/>
      <dgm:t>
        <a:bodyPr/>
        <a:lstStyle/>
        <a:p>
          <a:endParaRPr lang="ru-RU"/>
        </a:p>
      </dgm:t>
    </dgm:pt>
    <dgm:pt modelId="{14444F85-71E2-4958-B9C3-2EFB0E48A6A7}">
      <dgm:prSet phldrT="[Текст]"/>
      <dgm:spPr/>
      <dgm:t>
        <a:bodyPr/>
        <a:lstStyle/>
        <a:p>
          <a:endParaRPr lang="ru-RU" dirty="0"/>
        </a:p>
      </dgm:t>
    </dgm:pt>
    <dgm:pt modelId="{8C5FE8C9-DE38-4548-A485-7F6B054189F6}" type="parTrans" cxnId="{67D0971F-726B-4036-AEC2-586E6DD03E76}">
      <dgm:prSet/>
      <dgm:spPr/>
    </dgm:pt>
    <dgm:pt modelId="{57F89C25-47CA-4ABC-971B-DB0A37051C0B}" type="sibTrans" cxnId="{67D0971F-726B-4036-AEC2-586E6DD03E76}">
      <dgm:prSet/>
      <dgm:spPr/>
    </dgm:pt>
    <dgm:pt modelId="{D4CC4F7B-A283-48FE-9B73-07805C38A7A1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/>
            <a:t>План </a:t>
          </a:r>
        </a:p>
        <a:p>
          <a:r>
            <a:rPr lang="ru-RU" sz="2400" dirty="0" smtClean="0"/>
            <a:t>2790,0</a:t>
          </a:r>
          <a:endParaRPr lang="ru-RU" sz="2400" dirty="0"/>
        </a:p>
      </dgm:t>
    </dgm:pt>
    <dgm:pt modelId="{B3EE6C80-DE05-4E9E-A6F4-EB8CB025A59C}" type="parTrans" cxnId="{E2549F30-81AD-497E-AEBE-63DAD8C37D31}">
      <dgm:prSet/>
      <dgm:spPr/>
    </dgm:pt>
    <dgm:pt modelId="{6873FD26-782E-44CB-838C-D126444FA9D7}" type="sibTrans" cxnId="{E2549F30-81AD-497E-AEBE-63DAD8C37D31}">
      <dgm:prSet/>
      <dgm:spPr/>
    </dgm:pt>
    <dgm:pt modelId="{911E403A-0A52-4C2D-A12F-D3D256A3278F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/>
            <a:t>из них средства республиканского бюджета</a:t>
          </a:r>
        </a:p>
        <a:p>
          <a:r>
            <a:rPr lang="ru-RU" sz="2400" dirty="0" smtClean="0"/>
            <a:t>2778,7</a:t>
          </a:r>
          <a:endParaRPr lang="ru-RU" sz="2400" dirty="0"/>
        </a:p>
      </dgm:t>
    </dgm:pt>
    <dgm:pt modelId="{8606C937-E49A-4831-A4DF-A78855EE6CB9}" type="parTrans" cxnId="{2384B6D3-D291-4229-8128-BC18B051847F}">
      <dgm:prSet/>
      <dgm:spPr/>
    </dgm:pt>
    <dgm:pt modelId="{C5D76E4B-D5DB-4C92-A7DD-DD5409F0DA7B}" type="sibTrans" cxnId="{2384B6D3-D291-4229-8128-BC18B051847F}">
      <dgm:prSet/>
      <dgm:spPr/>
    </dgm:pt>
    <dgm:pt modelId="{C60418B2-24F8-44DF-A97A-872FF99E799E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Исполнение</a:t>
          </a:r>
        </a:p>
        <a:p>
          <a:r>
            <a:rPr lang="ru-RU" sz="2400" dirty="0" smtClean="0">
              <a:solidFill>
                <a:schemeClr val="tx1"/>
              </a:solidFill>
            </a:rPr>
            <a:t>2766,1</a:t>
          </a:r>
          <a:endParaRPr lang="ru-RU" sz="2400" dirty="0">
            <a:solidFill>
              <a:schemeClr val="tx1"/>
            </a:solidFill>
          </a:endParaRPr>
        </a:p>
      </dgm:t>
    </dgm:pt>
    <dgm:pt modelId="{3BFAA201-29DF-4593-957E-0B8CD4EA6C38}" type="parTrans" cxnId="{2AB523E4-1F1E-4109-9344-86DED8BBD67A}">
      <dgm:prSet/>
      <dgm:spPr/>
    </dgm:pt>
    <dgm:pt modelId="{1AABEC43-D002-4125-8389-A6D35FE6A18B}" type="sibTrans" cxnId="{2AB523E4-1F1E-4109-9344-86DED8BBD67A}">
      <dgm:prSet/>
      <dgm:spPr/>
    </dgm:pt>
    <dgm:pt modelId="{5FF4282B-3CAD-4C5A-85AB-3FC9D7973D01}">
      <dgm:prSet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из них средства республиканского бюджета</a:t>
          </a:r>
        </a:p>
        <a:p>
          <a:r>
            <a:rPr lang="ru-RU" sz="2400" dirty="0" smtClean="0">
              <a:solidFill>
                <a:schemeClr val="tx1"/>
              </a:solidFill>
            </a:rPr>
            <a:t>2754,8</a:t>
          </a:r>
          <a:endParaRPr lang="ru-RU" sz="2400" dirty="0">
            <a:solidFill>
              <a:schemeClr val="tx1"/>
            </a:solidFill>
          </a:endParaRPr>
        </a:p>
      </dgm:t>
    </dgm:pt>
    <dgm:pt modelId="{DEBE0D16-0095-41F7-A37C-C0E3BBC4101C}" type="parTrans" cxnId="{08DAFF66-17D7-4D3D-A7FB-218E4644CB94}">
      <dgm:prSet/>
      <dgm:spPr/>
    </dgm:pt>
    <dgm:pt modelId="{6AB52C7B-4E3B-4840-ADAC-24C734DCC5BE}" type="sibTrans" cxnId="{08DAFF66-17D7-4D3D-A7FB-218E4644CB94}">
      <dgm:prSet/>
      <dgm:spPr/>
    </dgm:pt>
    <dgm:pt modelId="{2A351537-0CC0-4B36-8F30-BF8A099E8D54}" type="pres">
      <dgm:prSet presAssocID="{B55AC690-7919-470D-9991-4DD20DFA73D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1F0F070-966E-4172-9AB8-0593C8359F05}" type="pres">
      <dgm:prSet presAssocID="{B55AC690-7919-470D-9991-4DD20DFA73DD}" presName="matrix" presStyleCnt="0"/>
      <dgm:spPr/>
    </dgm:pt>
    <dgm:pt modelId="{7499103C-61A5-42AB-87FA-EDF11FFA0549}" type="pres">
      <dgm:prSet presAssocID="{B55AC690-7919-470D-9991-4DD20DFA73DD}" presName="tile1" presStyleLbl="node1" presStyleIdx="0" presStyleCnt="4"/>
      <dgm:spPr/>
      <dgm:t>
        <a:bodyPr/>
        <a:lstStyle/>
        <a:p>
          <a:endParaRPr lang="ru-RU"/>
        </a:p>
      </dgm:t>
    </dgm:pt>
    <dgm:pt modelId="{D6D12CE0-2F50-4E23-B84D-813E20F9B39D}" type="pres">
      <dgm:prSet presAssocID="{B55AC690-7919-470D-9991-4DD20DFA73D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B3F68-07A0-4C13-A943-132D97D67279}" type="pres">
      <dgm:prSet presAssocID="{B55AC690-7919-470D-9991-4DD20DFA73DD}" presName="tile2" presStyleLbl="node1" presStyleIdx="1" presStyleCnt="4"/>
      <dgm:spPr/>
      <dgm:t>
        <a:bodyPr/>
        <a:lstStyle/>
        <a:p>
          <a:endParaRPr lang="ru-RU"/>
        </a:p>
      </dgm:t>
    </dgm:pt>
    <dgm:pt modelId="{92240275-67A2-43EC-905D-5489F0A10DC0}" type="pres">
      <dgm:prSet presAssocID="{B55AC690-7919-470D-9991-4DD20DFA73D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3E1FC2-44DC-46C9-BCF8-9E0B5A325B90}" type="pres">
      <dgm:prSet presAssocID="{B55AC690-7919-470D-9991-4DD20DFA73DD}" presName="tile3" presStyleLbl="node1" presStyleIdx="2" presStyleCnt="4"/>
      <dgm:spPr/>
      <dgm:t>
        <a:bodyPr/>
        <a:lstStyle/>
        <a:p>
          <a:endParaRPr lang="ru-RU"/>
        </a:p>
      </dgm:t>
    </dgm:pt>
    <dgm:pt modelId="{7CD61F2F-8151-4C0B-88C3-A426C6D2E277}" type="pres">
      <dgm:prSet presAssocID="{B55AC690-7919-470D-9991-4DD20DFA73D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FCD55F-9884-4901-B0B3-210D4F14F4A1}" type="pres">
      <dgm:prSet presAssocID="{B55AC690-7919-470D-9991-4DD20DFA73DD}" presName="tile4" presStyleLbl="node1" presStyleIdx="3" presStyleCnt="4"/>
      <dgm:spPr/>
      <dgm:t>
        <a:bodyPr/>
        <a:lstStyle/>
        <a:p>
          <a:endParaRPr lang="ru-RU"/>
        </a:p>
      </dgm:t>
    </dgm:pt>
    <dgm:pt modelId="{1AE8BC04-B106-41A4-ABB1-89DAE748E09D}" type="pres">
      <dgm:prSet presAssocID="{B55AC690-7919-470D-9991-4DD20DFA73D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F2DD7F-9F31-49BB-806E-5009E73A6BBC}" type="pres">
      <dgm:prSet presAssocID="{B55AC690-7919-470D-9991-4DD20DFA73DD}" presName="centerTile" presStyleLbl="fgShp" presStyleIdx="0" presStyleCnt="1" custScaleY="13988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E2549F30-81AD-497E-AEBE-63DAD8C37D31}" srcId="{51CC4A4E-1371-4BB9-AC4E-C42A07CFE9AC}" destId="{D4CC4F7B-A283-48FE-9B73-07805C38A7A1}" srcOrd="0" destOrd="0" parTransId="{B3EE6C80-DE05-4E9E-A6F4-EB8CB025A59C}" sibTransId="{6873FD26-782E-44CB-838C-D126444FA9D7}"/>
    <dgm:cxn modelId="{226E20E9-FAE9-4548-B5CA-FF4C6E141358}" type="presOf" srcId="{B55AC690-7919-470D-9991-4DD20DFA73DD}" destId="{2A351537-0CC0-4B36-8F30-BF8A099E8D54}" srcOrd="0" destOrd="0" presId="urn:microsoft.com/office/officeart/2005/8/layout/matrix1"/>
    <dgm:cxn modelId="{67D0971F-726B-4036-AEC2-586E6DD03E76}" srcId="{B55AC690-7919-470D-9991-4DD20DFA73DD}" destId="{14444F85-71E2-4958-B9C3-2EFB0E48A6A7}" srcOrd="1" destOrd="0" parTransId="{8C5FE8C9-DE38-4548-A485-7F6B054189F6}" sibTransId="{57F89C25-47CA-4ABC-971B-DB0A37051C0B}"/>
    <dgm:cxn modelId="{2384B6D3-D291-4229-8128-BC18B051847F}" srcId="{51CC4A4E-1371-4BB9-AC4E-C42A07CFE9AC}" destId="{911E403A-0A52-4C2D-A12F-D3D256A3278F}" srcOrd="1" destOrd="0" parTransId="{8606C937-E49A-4831-A4DF-A78855EE6CB9}" sibTransId="{C5D76E4B-D5DB-4C92-A7DD-DD5409F0DA7B}"/>
    <dgm:cxn modelId="{927C99BD-981B-4B42-9D2F-86D1A96A6EF4}" srcId="{B55AC690-7919-470D-9991-4DD20DFA73DD}" destId="{792AD9FB-D344-4F5A-8FE7-1476610BFD10}" srcOrd="2" destOrd="0" parTransId="{47BA563C-1CBA-40AC-B4EA-59C025F191F7}" sibTransId="{3DD41FAC-6EB6-4DF8-B22B-20BD98303C79}"/>
    <dgm:cxn modelId="{849945EF-5CE4-4EA7-BB94-78A886C755D8}" type="presOf" srcId="{911E403A-0A52-4C2D-A12F-D3D256A3278F}" destId="{92240275-67A2-43EC-905D-5489F0A10DC0}" srcOrd="1" destOrd="0" presId="urn:microsoft.com/office/officeart/2005/8/layout/matrix1"/>
    <dgm:cxn modelId="{EF5296B9-00C1-4A19-8A02-7119952F7F35}" srcId="{B55AC690-7919-470D-9991-4DD20DFA73DD}" destId="{51CC4A4E-1371-4BB9-AC4E-C42A07CFE9AC}" srcOrd="0" destOrd="0" parTransId="{00012D38-A2DB-423D-BAB5-E8908BC8023F}" sibTransId="{9A0B6FF6-4C80-48E5-8C2D-4CB06B2E8457}"/>
    <dgm:cxn modelId="{0AF0672C-0F38-48C8-9A50-0BE77E5ED952}" type="presOf" srcId="{911E403A-0A52-4C2D-A12F-D3D256A3278F}" destId="{E5DB3F68-07A0-4C13-A943-132D97D67279}" srcOrd="0" destOrd="0" presId="urn:microsoft.com/office/officeart/2005/8/layout/matrix1"/>
    <dgm:cxn modelId="{08DAFF66-17D7-4D3D-A7FB-218E4644CB94}" srcId="{51CC4A4E-1371-4BB9-AC4E-C42A07CFE9AC}" destId="{5FF4282B-3CAD-4C5A-85AB-3FC9D7973D01}" srcOrd="3" destOrd="0" parTransId="{DEBE0D16-0095-41F7-A37C-C0E3BBC4101C}" sibTransId="{6AB52C7B-4E3B-4840-ADAC-24C734DCC5BE}"/>
    <dgm:cxn modelId="{92FBDB78-B833-4723-872B-C643DF951612}" type="presOf" srcId="{D4CC4F7B-A283-48FE-9B73-07805C38A7A1}" destId="{7499103C-61A5-42AB-87FA-EDF11FFA0549}" srcOrd="0" destOrd="0" presId="urn:microsoft.com/office/officeart/2005/8/layout/matrix1"/>
    <dgm:cxn modelId="{EFF0E957-640B-4A0C-8608-65E848F9F777}" type="presOf" srcId="{D4CC4F7B-A283-48FE-9B73-07805C38A7A1}" destId="{D6D12CE0-2F50-4E23-B84D-813E20F9B39D}" srcOrd="1" destOrd="0" presId="urn:microsoft.com/office/officeart/2005/8/layout/matrix1"/>
    <dgm:cxn modelId="{5E197A09-F7DB-4C2C-AEFA-EAD8DE3D6EC1}" type="presOf" srcId="{5FF4282B-3CAD-4C5A-85AB-3FC9D7973D01}" destId="{1AE8BC04-B106-41A4-ABB1-89DAE748E09D}" srcOrd="1" destOrd="0" presId="urn:microsoft.com/office/officeart/2005/8/layout/matrix1"/>
    <dgm:cxn modelId="{2AEE58DC-DB5B-43E3-8C9E-1D1D9EA0C9D9}" type="presOf" srcId="{51CC4A4E-1371-4BB9-AC4E-C42A07CFE9AC}" destId="{71F2DD7F-9F31-49BB-806E-5009E73A6BBC}" srcOrd="0" destOrd="0" presId="urn:microsoft.com/office/officeart/2005/8/layout/matrix1"/>
    <dgm:cxn modelId="{0DC755BB-286B-4155-9C4E-C40B5A4DF338}" type="presOf" srcId="{5FF4282B-3CAD-4C5A-85AB-3FC9D7973D01}" destId="{4AFCD55F-9884-4901-B0B3-210D4F14F4A1}" srcOrd="0" destOrd="0" presId="urn:microsoft.com/office/officeart/2005/8/layout/matrix1"/>
    <dgm:cxn modelId="{F92D4DD4-FD3D-46ED-87A7-C2D89E98B9CD}" type="presOf" srcId="{C60418B2-24F8-44DF-A97A-872FF99E799E}" destId="{7CD61F2F-8151-4C0B-88C3-A426C6D2E277}" srcOrd="1" destOrd="0" presId="urn:microsoft.com/office/officeart/2005/8/layout/matrix1"/>
    <dgm:cxn modelId="{F9DC4D61-ABA5-4D35-B970-634818FA7A47}" type="presOf" srcId="{C60418B2-24F8-44DF-A97A-872FF99E799E}" destId="{C63E1FC2-44DC-46C9-BCF8-9E0B5A325B90}" srcOrd="0" destOrd="0" presId="urn:microsoft.com/office/officeart/2005/8/layout/matrix1"/>
    <dgm:cxn modelId="{A2D57425-7E56-4059-A859-E582635B72AB}" srcId="{B55AC690-7919-470D-9991-4DD20DFA73DD}" destId="{F8A952E2-B5CB-43A8-B4CE-DE66B70CB3DD}" srcOrd="3" destOrd="0" parTransId="{FF0A4B1C-AE26-4112-B444-010F37762DC3}" sibTransId="{B66D3EA1-4A97-4FC4-82BF-26AB29B1C696}"/>
    <dgm:cxn modelId="{2AB523E4-1F1E-4109-9344-86DED8BBD67A}" srcId="{51CC4A4E-1371-4BB9-AC4E-C42A07CFE9AC}" destId="{C60418B2-24F8-44DF-A97A-872FF99E799E}" srcOrd="2" destOrd="0" parTransId="{3BFAA201-29DF-4593-957E-0B8CD4EA6C38}" sibTransId="{1AABEC43-D002-4125-8389-A6D35FE6A18B}"/>
    <dgm:cxn modelId="{BAA83099-19CA-45AF-AFC7-579AB10DA5F2}" type="presParOf" srcId="{2A351537-0CC0-4B36-8F30-BF8A099E8D54}" destId="{01F0F070-966E-4172-9AB8-0593C8359F05}" srcOrd="0" destOrd="0" presId="urn:microsoft.com/office/officeart/2005/8/layout/matrix1"/>
    <dgm:cxn modelId="{79C8BD82-FB53-4A7E-8484-3012D4C5227F}" type="presParOf" srcId="{01F0F070-966E-4172-9AB8-0593C8359F05}" destId="{7499103C-61A5-42AB-87FA-EDF11FFA0549}" srcOrd="0" destOrd="0" presId="urn:microsoft.com/office/officeart/2005/8/layout/matrix1"/>
    <dgm:cxn modelId="{421443BF-1FCE-4568-8B0B-A5506A8B9663}" type="presParOf" srcId="{01F0F070-966E-4172-9AB8-0593C8359F05}" destId="{D6D12CE0-2F50-4E23-B84D-813E20F9B39D}" srcOrd="1" destOrd="0" presId="urn:microsoft.com/office/officeart/2005/8/layout/matrix1"/>
    <dgm:cxn modelId="{AAEE5E56-AD35-4235-A2AF-170423481259}" type="presParOf" srcId="{01F0F070-966E-4172-9AB8-0593C8359F05}" destId="{E5DB3F68-07A0-4C13-A943-132D97D67279}" srcOrd="2" destOrd="0" presId="urn:microsoft.com/office/officeart/2005/8/layout/matrix1"/>
    <dgm:cxn modelId="{61CECB88-F736-474F-8DD4-A2766C915477}" type="presParOf" srcId="{01F0F070-966E-4172-9AB8-0593C8359F05}" destId="{92240275-67A2-43EC-905D-5489F0A10DC0}" srcOrd="3" destOrd="0" presId="urn:microsoft.com/office/officeart/2005/8/layout/matrix1"/>
    <dgm:cxn modelId="{10D8B865-C6B7-4B97-AFB1-D1503B13EB48}" type="presParOf" srcId="{01F0F070-966E-4172-9AB8-0593C8359F05}" destId="{C63E1FC2-44DC-46C9-BCF8-9E0B5A325B90}" srcOrd="4" destOrd="0" presId="urn:microsoft.com/office/officeart/2005/8/layout/matrix1"/>
    <dgm:cxn modelId="{1DCBD89E-1FE9-4161-BF31-08F73FB9663A}" type="presParOf" srcId="{01F0F070-966E-4172-9AB8-0593C8359F05}" destId="{7CD61F2F-8151-4C0B-88C3-A426C6D2E277}" srcOrd="5" destOrd="0" presId="urn:microsoft.com/office/officeart/2005/8/layout/matrix1"/>
    <dgm:cxn modelId="{EB7FDEAB-0E89-44B4-B75D-76859CFB9D06}" type="presParOf" srcId="{01F0F070-966E-4172-9AB8-0593C8359F05}" destId="{4AFCD55F-9884-4901-B0B3-210D4F14F4A1}" srcOrd="6" destOrd="0" presId="urn:microsoft.com/office/officeart/2005/8/layout/matrix1"/>
    <dgm:cxn modelId="{CF34BCC5-296F-4085-8DEA-CD1348F9DF28}" type="presParOf" srcId="{01F0F070-966E-4172-9AB8-0593C8359F05}" destId="{1AE8BC04-B106-41A4-ABB1-89DAE748E09D}" srcOrd="7" destOrd="0" presId="urn:microsoft.com/office/officeart/2005/8/layout/matrix1"/>
    <dgm:cxn modelId="{AB810DAF-94C7-40E9-B651-4AC5959E033C}" type="presParOf" srcId="{2A351537-0CC0-4B36-8F30-BF8A099E8D54}" destId="{71F2DD7F-9F31-49BB-806E-5009E73A6BBC}" srcOrd="1" destOrd="0" presId="urn:microsoft.com/office/officeart/2005/8/layout/matrix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image" Target="../media/image7.jpe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0.08844</cdr:x>
      <cdr:y>0.14634</cdr:y>
    </cdr:from>
    <cdr:to>
      <cdr:x>0.93751</cdr:x>
      <cdr:y>0.41463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flipV="1">
          <a:off x="357190" y="428625"/>
          <a:ext cx="3429024" cy="785819"/>
        </a:xfrm>
        <a:prstGeom xmlns:a="http://schemas.openxmlformats.org/drawingml/2006/main" prst="straightConnector1">
          <a:avLst/>
        </a:prstGeom>
        <a:ln xmlns:a="http://schemas.openxmlformats.org/drawingml/2006/main" w="22225" cmpd="sng">
          <a:solidFill>
            <a:srgbClr val="FF0000"/>
          </a:solidFill>
          <a:prstDash val="lgDash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0.2672</cdr:x>
      <cdr:y>0.13433</cdr:y>
    </cdr:from>
    <cdr:to>
      <cdr:x>0.48149</cdr:x>
      <cdr:y>0.27635</cdr:y>
    </cdr:to>
    <cdr:sp macro="" textlink="">
      <cdr:nvSpPr>
        <cdr:cNvPr id="5" name="Скругленная прямоугольная выноска 4"/>
        <cdr:cNvSpPr/>
      </cdr:nvSpPr>
      <cdr:spPr>
        <a:xfrm xmlns:a="http://schemas.openxmlformats.org/drawingml/2006/main">
          <a:off x="2071702" y="642941"/>
          <a:ext cx="1661471" cy="679760"/>
        </a:xfrm>
        <a:prstGeom xmlns:a="http://schemas.openxmlformats.org/drawingml/2006/main" prst="wedgeRoundRectCallou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chemeClr val="tx1"/>
              </a:solidFill>
            </a:rPr>
            <a:t>23,1%</a:t>
          </a:r>
        </a:p>
        <a:p xmlns:a="http://schemas.openxmlformats.org/drawingml/2006/main">
          <a:pPr algn="ctr"/>
          <a:r>
            <a:rPr lang="ru-RU" sz="1600" b="1" dirty="0" smtClean="0">
              <a:solidFill>
                <a:schemeClr val="tx1"/>
              </a:solidFill>
            </a:rPr>
            <a:t>18298 тыс. руб.</a:t>
          </a:r>
          <a:endParaRPr lang="ru-RU" sz="16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0.56604</cdr:x>
      <cdr:y>0.07463</cdr:y>
    </cdr:from>
    <cdr:to>
      <cdr:x>0.78033</cdr:x>
      <cdr:y>0.20805</cdr:y>
    </cdr:to>
    <cdr:sp macro="" textlink="">
      <cdr:nvSpPr>
        <cdr:cNvPr id="6" name="Скругленная прямоугольная выноска 5"/>
        <cdr:cNvSpPr/>
      </cdr:nvSpPr>
      <cdr:spPr>
        <a:xfrm xmlns:a="http://schemas.openxmlformats.org/drawingml/2006/main">
          <a:off x="4388721" y="357190"/>
          <a:ext cx="1661471" cy="638610"/>
        </a:xfrm>
        <a:prstGeom xmlns:a="http://schemas.openxmlformats.org/drawingml/2006/main" prst="wedgeRoundRectCallout">
          <a:avLst/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ysClr val="windowText" lastClr="000000"/>
              </a:solidFill>
            </a:rPr>
            <a:t>16,6%</a:t>
          </a:r>
        </a:p>
        <a:p xmlns:a="http://schemas.openxmlformats.org/drawingml/2006/main">
          <a:pPr algn="ctr"/>
          <a:r>
            <a:rPr lang="ru-RU" sz="1600" b="1" dirty="0" smtClean="0">
              <a:solidFill>
                <a:sysClr val="windowText" lastClr="000000"/>
              </a:solidFill>
            </a:rPr>
            <a:t>16177 тыс. </a:t>
          </a:r>
          <a:r>
            <a:rPr lang="ru-RU" sz="1600" b="1" dirty="0" err="1" smtClean="0">
              <a:solidFill>
                <a:sysClr val="windowText" lastClr="000000"/>
              </a:solidFill>
            </a:rPr>
            <a:t>руб</a:t>
          </a:r>
          <a:r>
            <a:rPr lang="ru-RU" sz="1600" b="1" dirty="0" smtClean="0">
              <a:solidFill>
                <a:sysClr val="windowText" lastClr="000000"/>
              </a:solidFill>
            </a:rPr>
            <a:t>,</a:t>
          </a:r>
          <a:endParaRPr lang="ru-RU" sz="1600" b="1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0.7309</cdr:x>
      <cdr:y>0.52632</cdr:y>
    </cdr:from>
    <cdr:to>
      <cdr:x>0.98264</cdr:x>
      <cdr:y>0.88159</cdr:y>
    </cdr:to>
    <cdr:sp macro="" textlink="">
      <cdr:nvSpPr>
        <cdr:cNvPr id="14" name="Горизонтальный свиток 13"/>
        <cdr:cNvSpPr/>
      </cdr:nvSpPr>
      <cdr:spPr>
        <a:xfrm xmlns:a="http://schemas.openxmlformats.org/drawingml/2006/main">
          <a:off x="6015054" y="2857520"/>
          <a:ext cx="2071719" cy="1928863"/>
        </a:xfrm>
        <a:prstGeom xmlns:a="http://schemas.openxmlformats.org/drawingml/2006/main" prst="horizontalScroll">
          <a:avLst/>
        </a:prstGeom>
        <a:gradFill xmlns:a="http://schemas.openxmlformats.org/drawingml/2006/main">
          <a:gsLst>
            <a:gs pos="0">
              <a:schemeClr val="accent5">
                <a:tint val="10000"/>
                <a:satMod val="300000"/>
              </a:schemeClr>
            </a:gs>
            <a:gs pos="34000">
              <a:schemeClr val="accent5">
                <a:tint val="13500"/>
                <a:satMod val="250000"/>
              </a:schemeClr>
            </a:gs>
            <a:gs pos="100000">
              <a:schemeClr val="accent5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500" b="1" i="1" dirty="0" smtClean="0">
              <a:solidFill>
                <a:schemeClr val="tx1"/>
              </a:solidFill>
            </a:rPr>
            <a:t>Безвозмездные поступления в 2013 году исполнены на 95,3%</a:t>
          </a:r>
          <a:endParaRPr lang="ru-RU" sz="1500" b="1" i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0.43056</cdr:x>
      <cdr:y>0.81481</cdr:y>
    </cdr:from>
    <cdr:to>
      <cdr:x>0.82986</cdr:x>
      <cdr:y>0.90123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43296" y="4714908"/>
          <a:ext cx="3286148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0.30555</cdr:x>
      <cdr:y>0.90789</cdr:y>
    </cdr:from>
    <cdr:to>
      <cdr:x>0.85243</cdr:x>
      <cdr:y>0.97368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14592" y="4929222"/>
          <a:ext cx="450059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500" b="1" dirty="0" smtClean="0">
              <a:latin typeface="Comic Sans MS" pitchFamily="66" charset="0"/>
            </a:rPr>
            <a:t>Всего – 301979        Всего – 317035</a:t>
          </a:r>
          <a:endParaRPr lang="ru-RU" sz="1500" b="1" dirty="0">
            <a:latin typeface="Comic Sans MS" pitchFamily="66" charset="0"/>
          </a:endParaRPr>
        </a:p>
      </cdr:txBody>
    </cdr:sp>
  </cdr:relSizeAnchor>
  <cdr:relSizeAnchor xmlns:cdr="http://schemas.openxmlformats.org/drawingml/2006/chartDrawing">
    <cdr:from>
      <cdr:x>0.81771</cdr:x>
      <cdr:y>0.03947</cdr:y>
    </cdr:from>
    <cdr:to>
      <cdr:x>0.98264</cdr:x>
      <cdr:y>0.09211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729434" y="214314"/>
          <a:ext cx="135732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500" dirty="0" smtClean="0"/>
            <a:t>Тыс. рублей</a:t>
          </a:r>
          <a:endParaRPr lang="ru-RU" sz="1500" dirty="0"/>
        </a:p>
      </cdr:txBody>
    </cdr:sp>
  </cdr:relSizeAnchor>
  <cdr:relSizeAnchor xmlns:cdr="http://schemas.openxmlformats.org/drawingml/2006/chartDrawing">
    <cdr:from>
      <cdr:x>0.58333</cdr:x>
      <cdr:y>0.05263</cdr:y>
    </cdr:from>
    <cdr:to>
      <cdr:x>0.72222</cdr:x>
      <cdr:y>0.13709</cdr:y>
    </cdr:to>
    <cdr:sp macro="" textlink="">
      <cdr:nvSpPr>
        <cdr:cNvPr id="6" name="Скругленная прямоугольная выноска 5"/>
        <cdr:cNvSpPr/>
      </cdr:nvSpPr>
      <cdr:spPr>
        <a:xfrm xmlns:a="http://schemas.openxmlformats.org/drawingml/2006/main">
          <a:off x="4800608" y="285752"/>
          <a:ext cx="1143009" cy="458557"/>
        </a:xfrm>
        <a:prstGeom xmlns:a="http://schemas.openxmlformats.org/drawingml/2006/main" prst="wedgeRoundRectCallout">
          <a:avLst>
            <a:gd name="adj1" fmla="val -86965"/>
            <a:gd name="adj2" fmla="val 24850"/>
            <a:gd name="adj3" fmla="val 16667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ysClr val="windowText" lastClr="000000"/>
              </a:solidFill>
            </a:rPr>
            <a:t>   100,0%</a:t>
          </a:r>
          <a:endParaRPr lang="ru-RU" sz="16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0.63542</cdr:x>
      <cdr:y>0.25</cdr:y>
    </cdr:from>
    <cdr:to>
      <cdr:x>0.77431</cdr:x>
      <cdr:y>0.33447</cdr:y>
    </cdr:to>
    <cdr:sp macro="" textlink="">
      <cdr:nvSpPr>
        <cdr:cNvPr id="8" name="Скругленная прямоугольная выноска 7"/>
        <cdr:cNvSpPr/>
      </cdr:nvSpPr>
      <cdr:spPr>
        <a:xfrm xmlns:a="http://schemas.openxmlformats.org/drawingml/2006/main">
          <a:off x="5229236" y="1357322"/>
          <a:ext cx="1143009" cy="458612"/>
        </a:xfrm>
        <a:prstGeom xmlns:a="http://schemas.openxmlformats.org/drawingml/2006/main" prst="wedgeRoundRectCallout">
          <a:avLst>
            <a:gd name="adj1" fmla="val -86965"/>
            <a:gd name="adj2" fmla="val 24850"/>
            <a:gd name="adj3" fmla="val 16667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ysClr val="windowText" lastClr="000000"/>
              </a:solidFill>
            </a:rPr>
            <a:t>   84,4%</a:t>
          </a:r>
          <a:endParaRPr lang="ru-RU" sz="16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0.74827</cdr:x>
      <cdr:y>0.42105</cdr:y>
    </cdr:from>
    <cdr:to>
      <cdr:x>0.88716</cdr:x>
      <cdr:y>0.50552</cdr:y>
    </cdr:to>
    <cdr:sp macro="" textlink="">
      <cdr:nvSpPr>
        <cdr:cNvPr id="10" name="Скругленная прямоугольная выноска 9"/>
        <cdr:cNvSpPr/>
      </cdr:nvSpPr>
      <cdr:spPr>
        <a:xfrm xmlns:a="http://schemas.openxmlformats.org/drawingml/2006/main">
          <a:off x="6157930" y="2286016"/>
          <a:ext cx="1143009" cy="458612"/>
        </a:xfrm>
        <a:prstGeom xmlns:a="http://schemas.openxmlformats.org/drawingml/2006/main" prst="wedgeRoundRectCallout">
          <a:avLst>
            <a:gd name="adj1" fmla="val -86965"/>
            <a:gd name="adj2" fmla="val 24850"/>
            <a:gd name="adj3" fmla="val 16667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ysClr val="windowText" lastClr="000000"/>
              </a:solidFill>
            </a:rPr>
            <a:t>   99,9%</a:t>
          </a:r>
          <a:endParaRPr lang="ru-RU" sz="16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0.32292</cdr:x>
      <cdr:y>0.64474</cdr:y>
    </cdr:from>
    <cdr:to>
      <cdr:x>0.46181</cdr:x>
      <cdr:y>0.72921</cdr:y>
    </cdr:to>
    <cdr:sp macro="" textlink="">
      <cdr:nvSpPr>
        <cdr:cNvPr id="12" name="Скругленная прямоугольная выноска 11"/>
        <cdr:cNvSpPr/>
      </cdr:nvSpPr>
      <cdr:spPr>
        <a:xfrm xmlns:a="http://schemas.openxmlformats.org/drawingml/2006/main">
          <a:off x="2657468" y="3500462"/>
          <a:ext cx="1143008" cy="458603"/>
        </a:xfrm>
        <a:prstGeom xmlns:a="http://schemas.openxmlformats.org/drawingml/2006/main" prst="wedgeRoundRectCallout">
          <a:avLst>
            <a:gd name="adj1" fmla="val -86965"/>
            <a:gd name="adj2" fmla="val 24850"/>
            <a:gd name="adj3" fmla="val 16667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ysClr val="windowText" lastClr="000000"/>
              </a:solidFill>
            </a:rPr>
            <a:t>   100,0%</a:t>
          </a:r>
          <a:endParaRPr lang="ru-RU" sz="1600" b="1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0.73959</cdr:x>
      <cdr:y>0.55263</cdr:y>
    </cdr:from>
    <cdr:to>
      <cdr:x>0.97397</cdr:x>
      <cdr:y>0.82895</cdr:y>
    </cdr:to>
    <cdr:sp macro="" textlink="">
      <cdr:nvSpPr>
        <cdr:cNvPr id="14" name="Горизонтальный свиток 13"/>
        <cdr:cNvSpPr/>
      </cdr:nvSpPr>
      <cdr:spPr>
        <a:xfrm xmlns:a="http://schemas.openxmlformats.org/drawingml/2006/main">
          <a:off x="6086492" y="3000396"/>
          <a:ext cx="1928853" cy="1500221"/>
        </a:xfrm>
        <a:prstGeom xmlns:a="http://schemas.openxmlformats.org/drawingml/2006/main" prst="horizontalScroll">
          <a:avLst/>
        </a:prstGeom>
        <a:gradFill xmlns:a="http://schemas.openxmlformats.org/drawingml/2006/main">
          <a:gsLst>
            <a:gs pos="0">
              <a:schemeClr val="accent5">
                <a:tint val="10000"/>
                <a:satMod val="300000"/>
              </a:schemeClr>
            </a:gs>
            <a:gs pos="34000">
              <a:schemeClr val="accent5">
                <a:tint val="13500"/>
                <a:satMod val="250000"/>
              </a:schemeClr>
            </a:gs>
            <a:gs pos="100000">
              <a:schemeClr val="accent5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b="1" i="1" dirty="0" smtClean="0">
              <a:solidFill>
                <a:schemeClr val="tx1"/>
              </a:solidFill>
            </a:rPr>
            <a:t>Безвозмездные поступления в 2013 году исполнены на 100,0%.</a:t>
          </a:r>
          <a:endParaRPr lang="ru-RU" b="1" i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0.43056</cdr:x>
      <cdr:y>0.81481</cdr:y>
    </cdr:from>
    <cdr:to>
      <cdr:x>0.82986</cdr:x>
      <cdr:y>0.90123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43296" y="4714908"/>
          <a:ext cx="3286148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0.30555</cdr:x>
      <cdr:y>0.90789</cdr:y>
    </cdr:from>
    <cdr:to>
      <cdr:x>0.85243</cdr:x>
      <cdr:y>0.97368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14592" y="4929222"/>
          <a:ext cx="450059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500" b="1" dirty="0" smtClean="0">
              <a:latin typeface="Comic Sans MS" pitchFamily="66" charset="0"/>
            </a:rPr>
            <a:t>Всего – 63947        Всего – 63947</a:t>
          </a:r>
          <a:endParaRPr lang="ru-RU" sz="1500" b="1" dirty="0">
            <a:latin typeface="Comic Sans MS" pitchFamily="66" charset="0"/>
          </a:endParaRPr>
        </a:p>
      </cdr:txBody>
    </cdr:sp>
  </cdr:relSizeAnchor>
  <cdr:relSizeAnchor xmlns:cdr="http://schemas.openxmlformats.org/drawingml/2006/chartDrawing">
    <cdr:from>
      <cdr:x>0.81771</cdr:x>
      <cdr:y>0.03947</cdr:y>
    </cdr:from>
    <cdr:to>
      <cdr:x>0.98264</cdr:x>
      <cdr:y>0.09211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729434" y="214314"/>
          <a:ext cx="135732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500" dirty="0" smtClean="0"/>
            <a:t>Тыс. рублей</a:t>
          </a:r>
          <a:endParaRPr lang="ru-RU" sz="1500" dirty="0"/>
        </a:p>
      </cdr:txBody>
    </cdr:sp>
  </cdr:relSizeAnchor>
  <cdr:relSizeAnchor xmlns:cdr="http://schemas.openxmlformats.org/drawingml/2006/chartDrawing">
    <cdr:from>
      <cdr:x>0.74827</cdr:x>
      <cdr:y>0.10526</cdr:y>
    </cdr:from>
    <cdr:to>
      <cdr:x>0.88716</cdr:x>
      <cdr:y>0.18972</cdr:y>
    </cdr:to>
    <cdr:sp macro="" textlink="">
      <cdr:nvSpPr>
        <cdr:cNvPr id="6" name="Скругленная прямоугольная выноска 5"/>
        <cdr:cNvSpPr/>
      </cdr:nvSpPr>
      <cdr:spPr>
        <a:xfrm xmlns:a="http://schemas.openxmlformats.org/drawingml/2006/main">
          <a:off x="6157930" y="571504"/>
          <a:ext cx="1143009" cy="458557"/>
        </a:xfrm>
        <a:prstGeom xmlns:a="http://schemas.openxmlformats.org/drawingml/2006/main" prst="wedgeRoundRectCallout">
          <a:avLst>
            <a:gd name="adj1" fmla="val -86965"/>
            <a:gd name="adj2" fmla="val 24850"/>
            <a:gd name="adj3" fmla="val 16667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ysClr val="windowText" lastClr="000000"/>
              </a:solidFill>
            </a:rPr>
            <a:t>100,0%</a:t>
          </a:r>
          <a:endParaRPr lang="ru-RU" sz="16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0.32292</cdr:x>
      <cdr:y>0.26316</cdr:y>
    </cdr:from>
    <cdr:to>
      <cdr:x>0.46181</cdr:x>
      <cdr:y>0.34763</cdr:y>
    </cdr:to>
    <cdr:sp macro="" textlink="">
      <cdr:nvSpPr>
        <cdr:cNvPr id="8" name="Скругленная прямоугольная выноска 7"/>
        <cdr:cNvSpPr/>
      </cdr:nvSpPr>
      <cdr:spPr>
        <a:xfrm xmlns:a="http://schemas.openxmlformats.org/drawingml/2006/main">
          <a:off x="2657468" y="1428760"/>
          <a:ext cx="1143009" cy="458612"/>
        </a:xfrm>
        <a:prstGeom xmlns:a="http://schemas.openxmlformats.org/drawingml/2006/main" prst="wedgeRoundRectCallout">
          <a:avLst>
            <a:gd name="adj1" fmla="val -86965"/>
            <a:gd name="adj2" fmla="val 24850"/>
            <a:gd name="adj3" fmla="val 16667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ysClr val="windowText" lastClr="000000"/>
              </a:solidFill>
            </a:rPr>
            <a:t>   100,0%</a:t>
          </a:r>
          <a:endParaRPr lang="ru-RU" sz="16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0.34896</cdr:x>
      <cdr:y>0.46053</cdr:y>
    </cdr:from>
    <cdr:to>
      <cdr:x>0.48785</cdr:x>
      <cdr:y>0.545</cdr:y>
    </cdr:to>
    <cdr:sp macro="" textlink="">
      <cdr:nvSpPr>
        <cdr:cNvPr id="10" name="Скругленная прямоугольная выноска 9"/>
        <cdr:cNvSpPr/>
      </cdr:nvSpPr>
      <cdr:spPr>
        <a:xfrm xmlns:a="http://schemas.openxmlformats.org/drawingml/2006/main">
          <a:off x="2871782" y="2500330"/>
          <a:ext cx="1143009" cy="458612"/>
        </a:xfrm>
        <a:prstGeom xmlns:a="http://schemas.openxmlformats.org/drawingml/2006/main" prst="wedgeRoundRectCallout">
          <a:avLst>
            <a:gd name="adj1" fmla="val -86965"/>
            <a:gd name="adj2" fmla="val 24850"/>
            <a:gd name="adj3" fmla="val 16667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ysClr val="windowText" lastClr="000000"/>
              </a:solidFill>
            </a:rPr>
            <a:t>100,0%</a:t>
          </a:r>
          <a:endParaRPr lang="ru-RU" sz="16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0.32292</cdr:x>
      <cdr:y>0.65789</cdr:y>
    </cdr:from>
    <cdr:to>
      <cdr:x>0.49653</cdr:x>
      <cdr:y>0.74236</cdr:y>
    </cdr:to>
    <cdr:sp macro="" textlink="">
      <cdr:nvSpPr>
        <cdr:cNvPr id="12" name="Скругленная прямоугольная выноска 11"/>
        <cdr:cNvSpPr/>
      </cdr:nvSpPr>
      <cdr:spPr>
        <a:xfrm xmlns:a="http://schemas.openxmlformats.org/drawingml/2006/main">
          <a:off x="2657468" y="3571900"/>
          <a:ext cx="1428760" cy="458612"/>
        </a:xfrm>
        <a:prstGeom xmlns:a="http://schemas.openxmlformats.org/drawingml/2006/main" prst="wedgeRoundRectCallout">
          <a:avLst>
            <a:gd name="adj1" fmla="val -86965"/>
            <a:gd name="adj2" fmla="val 24850"/>
            <a:gd name="adj3" fmla="val 16667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ysClr val="windowText" lastClr="000000"/>
              </a:solidFill>
            </a:rPr>
            <a:t> 100,0%</a:t>
          </a:r>
          <a:endParaRPr lang="ru-RU" sz="1600" b="1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0.88889</cdr:x>
      <cdr:y>0.07892</cdr:y>
    </cdr:from>
    <cdr:to>
      <cdr:x>1</cdr:x>
      <cdr:y>0.15784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15200" y="357190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млн. руб.</a:t>
          </a:r>
          <a:endParaRPr lang="ru-RU" sz="1800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0.88889</cdr:x>
      <cdr:y>0.04735</cdr:y>
    </cdr:from>
    <cdr:to>
      <cdr:x>1</cdr:x>
      <cdr:y>0.12627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15200" y="214314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Млн</a:t>
          </a:r>
          <a:r>
            <a:rPr lang="ru-RU" sz="1200" dirty="0" smtClean="0"/>
            <a:t>.</a:t>
          </a:r>
        </a:p>
        <a:p xmlns:a="http://schemas.openxmlformats.org/drawingml/2006/main">
          <a:r>
            <a:rPr lang="ru-RU" sz="1200" dirty="0" smtClean="0"/>
            <a:t>рублей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0.87674</cdr:x>
      <cdr:y>0.23676</cdr:y>
    </cdr:from>
    <cdr:to>
      <cdr:x>0.98785</cdr:x>
      <cdr:y>0.4388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215238" y="107157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0.88889</cdr:x>
      <cdr:y>0.02525</cdr:y>
    </cdr:from>
    <cdr:to>
      <cdr:x>1</cdr:x>
      <cdr:y>0.22729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15200" y="1142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/>
            <a:t>т</a:t>
          </a:r>
          <a:r>
            <a:rPr lang="ru-RU" sz="1400" dirty="0" smtClean="0"/>
            <a:t>ыс.рублей</a:t>
          </a:r>
          <a:endParaRPr lang="ru-RU" sz="1400" dirty="0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0.08929</cdr:x>
      <cdr:y>0.22041</cdr:y>
    </cdr:from>
    <cdr:to>
      <cdr:x>0.53144</cdr:x>
      <cdr:y>0.37755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flipV="1">
          <a:off x="357207" y="629832"/>
          <a:ext cx="1768833" cy="449024"/>
        </a:xfrm>
        <a:prstGeom xmlns:a="http://schemas.openxmlformats.org/drawingml/2006/main" prst="straightConnector1">
          <a:avLst/>
        </a:prstGeom>
        <a:ln xmlns:a="http://schemas.openxmlformats.org/drawingml/2006/main" w="22225" cmpd="sng">
          <a:solidFill>
            <a:srgbClr val="FF0000"/>
          </a:solidFill>
          <a:prstDash val="lgDash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0.24345</cdr:x>
      <cdr:y>0.11961</cdr:y>
    </cdr:from>
    <cdr:to>
      <cdr:x>0.45774</cdr:x>
      <cdr:y>0.23495</cdr:y>
    </cdr:to>
    <cdr:sp macro="" textlink="">
      <cdr:nvSpPr>
        <cdr:cNvPr id="5" name="Скругленная прямоугольная выноска 4"/>
        <cdr:cNvSpPr/>
      </cdr:nvSpPr>
      <cdr:spPr>
        <a:xfrm xmlns:a="http://schemas.openxmlformats.org/drawingml/2006/main">
          <a:off x="973912" y="341800"/>
          <a:ext cx="857273" cy="329574"/>
        </a:xfrm>
        <a:prstGeom xmlns:a="http://schemas.openxmlformats.org/drawingml/2006/main" prst="wedgeRoundRectCallou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chemeClr val="tx1"/>
              </a:solidFill>
            </a:rPr>
            <a:t>+3,2%</a:t>
          </a:r>
          <a:endParaRPr lang="ru-RU" sz="16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0.68399</cdr:x>
      <cdr:y>0.126</cdr:y>
    </cdr:from>
    <cdr:to>
      <cdr:x>0.89828</cdr:x>
      <cdr:y>0.23649</cdr:y>
    </cdr:to>
    <cdr:sp macro="" textlink="">
      <cdr:nvSpPr>
        <cdr:cNvPr id="6" name="Скругленная прямоугольная выноска 5"/>
        <cdr:cNvSpPr/>
      </cdr:nvSpPr>
      <cdr:spPr>
        <a:xfrm xmlns:a="http://schemas.openxmlformats.org/drawingml/2006/main">
          <a:off x="2736304" y="360040"/>
          <a:ext cx="857273" cy="315727"/>
        </a:xfrm>
        <a:prstGeom xmlns:a="http://schemas.openxmlformats.org/drawingml/2006/main" prst="wedgeRoundRectCallout">
          <a:avLst/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ysClr val="windowText" lastClr="000000"/>
              </a:solidFill>
            </a:rPr>
            <a:t>-1,9%</a:t>
          </a:r>
          <a:endParaRPr lang="ru-RU" sz="1600" b="1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0.30325</cdr:x>
      <cdr:y>0.1167</cdr:y>
    </cdr:from>
    <cdr:to>
      <cdr:x>0.51754</cdr:x>
      <cdr:y>0.22887</cdr:y>
    </cdr:to>
    <cdr:sp macro="" textlink="">
      <cdr:nvSpPr>
        <cdr:cNvPr id="5" name="Скругленная прямоугольная выноска 4"/>
        <cdr:cNvSpPr/>
      </cdr:nvSpPr>
      <cdr:spPr>
        <a:xfrm xmlns:a="http://schemas.openxmlformats.org/drawingml/2006/main">
          <a:off x="1224706" y="341799"/>
          <a:ext cx="865432" cy="328541"/>
        </a:xfrm>
        <a:prstGeom xmlns:a="http://schemas.openxmlformats.org/drawingml/2006/main" prst="wedgeRoundRectCallou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chemeClr val="tx1"/>
              </a:solidFill>
            </a:rPr>
            <a:t>-0,1%</a:t>
          </a:r>
          <a:endParaRPr lang="ru-RU" sz="16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0.71334</cdr:x>
      <cdr:y>0.04294</cdr:y>
    </cdr:from>
    <cdr:to>
      <cdr:x>0.92763</cdr:x>
      <cdr:y>0.15343</cdr:y>
    </cdr:to>
    <cdr:sp macro="" textlink="">
      <cdr:nvSpPr>
        <cdr:cNvPr id="6" name="Скругленная прямоугольная выноска 5"/>
        <cdr:cNvSpPr/>
      </cdr:nvSpPr>
      <cdr:spPr>
        <a:xfrm xmlns:a="http://schemas.openxmlformats.org/drawingml/2006/main">
          <a:off x="2880890" y="125775"/>
          <a:ext cx="865432" cy="323621"/>
        </a:xfrm>
        <a:prstGeom xmlns:a="http://schemas.openxmlformats.org/drawingml/2006/main" prst="wedgeRoundRectCallout">
          <a:avLst/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ysClr val="windowText" lastClr="000000"/>
              </a:solidFill>
            </a:rPr>
            <a:t>1,2%</a:t>
          </a:r>
          <a:endParaRPr lang="ru-RU" sz="16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0.07146</cdr:x>
      <cdr:y>0.23962</cdr:y>
    </cdr:from>
    <cdr:to>
      <cdr:x>0.5707</cdr:x>
      <cdr:y>0.38713</cdr:y>
    </cdr:to>
    <cdr:sp macro="" textlink="">
      <cdr:nvSpPr>
        <cdr:cNvPr id="7" name="Прямая со стрелкой 6"/>
        <cdr:cNvSpPr/>
      </cdr:nvSpPr>
      <cdr:spPr>
        <a:xfrm xmlns:a="http://schemas.openxmlformats.org/drawingml/2006/main">
          <a:off x="288602" y="701839"/>
          <a:ext cx="2016224" cy="432048"/>
        </a:xfrm>
        <a:prstGeom xmlns:a="http://schemas.openxmlformats.org/drawingml/2006/main" prst="straightConnector1">
          <a:avLst/>
        </a:prstGeom>
        <a:ln xmlns:a="http://schemas.openxmlformats.org/drawingml/2006/main" w="22225" cmpd="sng">
          <a:solidFill>
            <a:srgbClr val="FF0000"/>
          </a:solidFill>
          <a:prstDash val="lgDash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0.01769</cdr:x>
      <cdr:y>0.61558</cdr:y>
    </cdr:from>
    <cdr:to>
      <cdr:x>0.83137</cdr:x>
      <cdr:y>0.71028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438" y="2786082"/>
          <a:ext cx="3286148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Arial" pitchFamily="34" charset="0"/>
              <a:cs typeface="Arial" pitchFamily="34" charset="0"/>
            </a:rPr>
            <a:t>      2011               2012              2013</a:t>
          </a:r>
          <a:endParaRPr lang="ru-RU" sz="14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0.33582</cdr:x>
      <cdr:y>0.05685</cdr:y>
    </cdr:from>
    <cdr:to>
      <cdr:x>0.45735</cdr:x>
      <cdr:y>0.14435</cdr:y>
    </cdr:to>
    <cdr:sp macro="" textlink="">
      <cdr:nvSpPr>
        <cdr:cNvPr id="4" name="Скругленная прямоугольная выноска 3"/>
        <cdr:cNvSpPr/>
      </cdr:nvSpPr>
      <cdr:spPr>
        <a:xfrm xmlns:a="http://schemas.openxmlformats.org/drawingml/2006/main">
          <a:off x="2571768" y="285752"/>
          <a:ext cx="930689" cy="439778"/>
        </a:xfrm>
        <a:prstGeom xmlns:a="http://schemas.openxmlformats.org/drawingml/2006/main" prst="wedgeRoundRectCallout">
          <a:avLst>
            <a:gd name="adj1" fmla="val 28588"/>
            <a:gd name="adj2" fmla="val 120760"/>
            <a:gd name="adj3" fmla="val 16667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ysClr val="windowText" lastClr="000000"/>
              </a:solidFill>
            </a:rPr>
            <a:t>   +0,9%</a:t>
          </a:r>
          <a:endParaRPr lang="ru-RU" sz="16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0.15858</cdr:x>
      <cdr:y>0.08528</cdr:y>
    </cdr:from>
    <cdr:to>
      <cdr:x>0.66232</cdr:x>
      <cdr:y>0.38377</cdr:y>
    </cdr:to>
    <cdr:sp macro="" textlink="">
      <cdr:nvSpPr>
        <cdr:cNvPr id="6" name="Прямая со стрелкой 5"/>
        <cdr:cNvSpPr/>
      </cdr:nvSpPr>
      <cdr:spPr>
        <a:xfrm xmlns:a="http://schemas.openxmlformats.org/drawingml/2006/main" flipV="1">
          <a:off x="1214446" y="428628"/>
          <a:ext cx="3857652" cy="1500198"/>
        </a:xfrm>
        <a:prstGeom xmlns:a="http://schemas.openxmlformats.org/drawingml/2006/main" prst="straightConnector1">
          <a:avLst/>
        </a:prstGeom>
        <a:ln xmlns:a="http://schemas.openxmlformats.org/drawingml/2006/main" w="5715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0.82466</cdr:x>
      <cdr:y>0.05453</cdr:y>
    </cdr:from>
    <cdr:to>
      <cdr:x>0.96355</cdr:x>
      <cdr:y>0.14204</cdr:y>
    </cdr:to>
    <cdr:sp macro="" textlink="">
      <cdr:nvSpPr>
        <cdr:cNvPr id="3" name="Скругленная прямоугольная выноска 2"/>
        <cdr:cNvSpPr/>
      </cdr:nvSpPr>
      <cdr:spPr>
        <a:xfrm xmlns:a="http://schemas.openxmlformats.org/drawingml/2006/main">
          <a:off x="6786610" y="285752"/>
          <a:ext cx="1143009" cy="458583"/>
        </a:xfrm>
        <a:prstGeom xmlns:a="http://schemas.openxmlformats.org/drawingml/2006/main" prst="wedgeRoundRectCallout">
          <a:avLst>
            <a:gd name="adj1" fmla="val -77400"/>
            <a:gd name="adj2" fmla="val 230760"/>
            <a:gd name="adj3" fmla="val 16667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ysClr val="windowText" lastClr="000000"/>
              </a:solidFill>
            </a:rPr>
            <a:t>   </a:t>
          </a:r>
          <a:r>
            <a:rPr lang="en-US" sz="1600" b="1" dirty="0" smtClean="0">
              <a:solidFill>
                <a:sysClr val="windowText" lastClr="000000"/>
              </a:solidFill>
            </a:rPr>
            <a:t>-1.7%</a:t>
          </a:r>
          <a:endParaRPr lang="ru-RU" sz="16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0.52084</cdr:x>
      <cdr:y>0.0409</cdr:y>
    </cdr:from>
    <cdr:to>
      <cdr:x>0.86806</cdr:x>
      <cdr:y>0.39534</cdr:y>
    </cdr:to>
    <cdr:sp macro="" textlink="">
      <cdr:nvSpPr>
        <cdr:cNvPr id="5" name="Прямая со стрелкой 4"/>
        <cdr:cNvSpPr/>
      </cdr:nvSpPr>
      <cdr:spPr>
        <a:xfrm xmlns:a="http://schemas.openxmlformats.org/drawingml/2006/main">
          <a:off x="4286280" y="214314"/>
          <a:ext cx="2857520" cy="1857388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57150" cap="flat" cmpd="sng" algn="ctr">
          <a:solidFill>
            <a:srgbClr val="FF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0.57258</cdr:x>
      <cdr:y>0.0411</cdr:y>
    </cdr:from>
    <cdr:to>
      <cdr:x>0.65322</cdr:x>
      <cdr:y>0.0959</cdr:y>
    </cdr:to>
    <cdr:sp macro="" textlink="">
      <cdr:nvSpPr>
        <cdr:cNvPr id="2" name="Прямая со стрелкой 2"/>
        <cdr:cNvSpPr/>
      </cdr:nvSpPr>
      <cdr:spPr>
        <a:xfrm xmlns:a="http://schemas.openxmlformats.org/drawingml/2006/main" flipH="1">
          <a:off x="5072066" y="214338"/>
          <a:ext cx="714380" cy="28575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FF00"/>
          </a:solidFill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0.6218</cdr:x>
      <cdr:y>0.68494</cdr:y>
    </cdr:from>
    <cdr:to>
      <cdr:x>0.75806</cdr:x>
      <cdr:y>0.75938</cdr:y>
    </cdr:to>
    <cdr:sp macro="" textlink="">
      <cdr:nvSpPr>
        <cdr:cNvPr id="10" name="Прямая со стрелкой 3"/>
        <cdr:cNvSpPr/>
      </cdr:nvSpPr>
      <cdr:spPr>
        <a:xfrm xmlns:a="http://schemas.openxmlformats.org/drawingml/2006/main" flipH="1">
          <a:off x="5508104" y="3816598"/>
          <a:ext cx="1207028" cy="41479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0.24193</cdr:x>
      <cdr:y>0.67949</cdr:y>
    </cdr:from>
    <cdr:to>
      <cdr:x>0.33064</cdr:x>
      <cdr:y>0.73077</cdr:y>
    </cdr:to>
    <cdr:sp macro="" textlink="">
      <cdr:nvSpPr>
        <cdr:cNvPr id="12" name="Прямая со стрелкой 5"/>
        <cdr:cNvSpPr/>
      </cdr:nvSpPr>
      <cdr:spPr>
        <a:xfrm xmlns:a="http://schemas.openxmlformats.org/drawingml/2006/main">
          <a:off x="2143108" y="3786238"/>
          <a:ext cx="785818" cy="28575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0.23387</cdr:x>
      <cdr:y>0.85898</cdr:y>
    </cdr:from>
    <cdr:to>
      <cdr:x>0.37084</cdr:x>
      <cdr:y>0.90638</cdr:y>
    </cdr:to>
    <cdr:sp macro="" textlink="">
      <cdr:nvSpPr>
        <cdr:cNvPr id="13" name="Прямая со стрелкой 6"/>
        <cdr:cNvSpPr/>
      </cdr:nvSpPr>
      <cdr:spPr>
        <a:xfrm xmlns:a="http://schemas.openxmlformats.org/drawingml/2006/main" flipV="1">
          <a:off x="2071670" y="4786370"/>
          <a:ext cx="1213323" cy="26412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0.49987</cdr:x>
      <cdr:y>0.8718</cdr:y>
    </cdr:from>
    <cdr:to>
      <cdr:x>0.50503</cdr:x>
      <cdr:y>0.91415</cdr:y>
    </cdr:to>
    <cdr:sp macro="" textlink="">
      <cdr:nvSpPr>
        <cdr:cNvPr id="14" name="Прямая со стрелкой 7"/>
        <cdr:cNvSpPr/>
      </cdr:nvSpPr>
      <cdr:spPr>
        <a:xfrm xmlns:a="http://schemas.openxmlformats.org/drawingml/2006/main" flipH="1" flipV="1">
          <a:off x="4427994" y="4857808"/>
          <a:ext cx="45719" cy="23598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0.51613</cdr:x>
      <cdr:y>0.8718</cdr:y>
    </cdr:from>
    <cdr:to>
      <cdr:x>0.70155</cdr:x>
      <cdr:y>0.93212</cdr:y>
    </cdr:to>
    <cdr:sp macro="" textlink="">
      <cdr:nvSpPr>
        <cdr:cNvPr id="15" name="Прямая со стрелкой 8"/>
        <cdr:cNvSpPr/>
      </cdr:nvSpPr>
      <cdr:spPr>
        <a:xfrm xmlns:a="http://schemas.openxmlformats.org/drawingml/2006/main" flipH="1" flipV="1">
          <a:off x="4572000" y="4857808"/>
          <a:ext cx="1642508" cy="33611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0.78689</cdr:x>
      <cdr:y>0.01333</cdr:y>
    </cdr:from>
    <cdr:to>
      <cdr:x>0.9918</cdr:x>
      <cdr:y>0.09333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858048" y="71438"/>
          <a:ext cx="178595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500" dirty="0" smtClean="0"/>
            <a:t>тыс. рублей</a:t>
          </a:r>
          <a:endParaRPr lang="ru-RU" sz="15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0.79508</cdr:x>
      <cdr:y>0</cdr:y>
    </cdr:from>
    <cdr:to>
      <cdr:x>1</cdr:x>
      <cdr:y>0.08108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7000924" y="-71438"/>
          <a:ext cx="178595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500" dirty="0" smtClean="0"/>
            <a:t>тыс. рублей</a:t>
          </a:r>
          <a:endParaRPr lang="ru-RU" sz="1500" dirty="0"/>
        </a:p>
      </cdr:txBody>
    </cdr:sp>
  </cdr:relSizeAnchor>
  <cdr:relSizeAnchor xmlns:cdr="http://schemas.openxmlformats.org/drawingml/2006/chartDrawing">
    <cdr:from>
      <cdr:x>0.18852</cdr:x>
      <cdr:y>0</cdr:y>
    </cdr:from>
    <cdr:to>
      <cdr:x>0.30328</cdr:x>
      <cdr:y>0.07324</cdr:y>
    </cdr:to>
    <cdr:sp macro="" textlink="">
      <cdr:nvSpPr>
        <cdr:cNvPr id="14" name="Выноска со стрелкой вниз 13"/>
        <cdr:cNvSpPr/>
      </cdr:nvSpPr>
      <cdr:spPr>
        <a:xfrm xmlns:a="http://schemas.openxmlformats.org/drawingml/2006/main">
          <a:off x="1643074" y="0"/>
          <a:ext cx="1000185" cy="408106"/>
        </a:xfrm>
        <a:prstGeom xmlns:a="http://schemas.openxmlformats.org/drawingml/2006/main" prst="downArrowCallout">
          <a:avLst>
            <a:gd name="adj1" fmla="val 25000"/>
            <a:gd name="adj2" fmla="val 27435"/>
            <a:gd name="adj3" fmla="val 25000"/>
            <a:gd name="adj4" fmla="val 64977"/>
          </a:avLst>
        </a:prstGeom>
        <a:blipFill xmlns:a="http://schemas.openxmlformats.org/drawingml/2006/main">
          <a:blip xmlns:r="http://schemas.openxmlformats.org/officeDocument/2006/relationships" r:embed="rId1"/>
          <a:tile tx="0" ty="0" sx="100000" sy="100000" flip="none" algn="tl"/>
        </a:blip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ysClr val="windowText" lastClr="000000"/>
              </a:solidFill>
            </a:rPr>
            <a:t>100,3%</a:t>
          </a:r>
          <a:endParaRPr lang="ru-RU" sz="14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0.60656</cdr:x>
      <cdr:y>0.21795</cdr:y>
    </cdr:from>
    <cdr:to>
      <cdr:x>0.69673</cdr:x>
      <cdr:y>0.29118</cdr:y>
    </cdr:to>
    <cdr:sp macro="" textlink="">
      <cdr:nvSpPr>
        <cdr:cNvPr id="15" name="Скругленная прямоугольная выноска 14"/>
        <cdr:cNvSpPr/>
      </cdr:nvSpPr>
      <cdr:spPr>
        <a:xfrm xmlns:a="http://schemas.openxmlformats.org/drawingml/2006/main">
          <a:off x="5286412" y="1214446"/>
          <a:ext cx="785871" cy="408050"/>
        </a:xfrm>
        <a:prstGeom xmlns:a="http://schemas.openxmlformats.org/drawingml/2006/main" prst="wedgeRoundRectCallout">
          <a:avLst/>
        </a:prstGeom>
        <a:blipFill xmlns:a="http://schemas.openxmlformats.org/drawingml/2006/main">
          <a:blip xmlns:r="http://schemas.openxmlformats.org/officeDocument/2006/relationships" r:embed="rId2"/>
          <a:tile tx="0" ty="0" sx="100000" sy="100000" flip="none" algn="tl"/>
        </a:blip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ysClr val="windowText" lastClr="000000"/>
              </a:solidFill>
            </a:rPr>
            <a:t>112,1%</a:t>
          </a:r>
          <a:endParaRPr lang="ru-RU" sz="14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0.83607</cdr:x>
      <cdr:y>0.23077</cdr:y>
    </cdr:from>
    <cdr:to>
      <cdr:x>0.92623</cdr:x>
      <cdr:y>0.304</cdr:y>
    </cdr:to>
    <cdr:sp macro="" textlink="">
      <cdr:nvSpPr>
        <cdr:cNvPr id="17" name="Скругленная прямоугольная выноска 16"/>
        <cdr:cNvSpPr/>
      </cdr:nvSpPr>
      <cdr:spPr>
        <a:xfrm xmlns:a="http://schemas.openxmlformats.org/drawingml/2006/main">
          <a:off x="7286676" y="1285884"/>
          <a:ext cx="785784" cy="408049"/>
        </a:xfrm>
        <a:prstGeom xmlns:a="http://schemas.openxmlformats.org/drawingml/2006/main" prst="wedgeRoundRectCallout">
          <a:avLst/>
        </a:prstGeom>
        <a:blipFill xmlns:a="http://schemas.openxmlformats.org/drawingml/2006/main">
          <a:blip xmlns:r="http://schemas.openxmlformats.org/officeDocument/2006/relationships" r:embed="rId2"/>
          <a:tile tx="0" ty="0" sx="100000" sy="100000" flip="none" algn="tl"/>
        </a:blip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ysClr val="windowText" lastClr="000000"/>
              </a:solidFill>
            </a:rPr>
            <a:t>100,0%</a:t>
          </a:r>
          <a:endParaRPr lang="ru-RU" sz="1400" b="1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0.18033</cdr:x>
      <cdr:y>0.29487</cdr:y>
    </cdr:from>
    <cdr:to>
      <cdr:x>0.31148</cdr:x>
      <cdr:y>0.40281</cdr:y>
    </cdr:to>
    <cdr:sp macro="" textlink="">
      <cdr:nvSpPr>
        <cdr:cNvPr id="2" name="Выноска-облако 1"/>
        <cdr:cNvSpPr/>
      </cdr:nvSpPr>
      <cdr:spPr>
        <a:xfrm xmlns:a="http://schemas.openxmlformats.org/drawingml/2006/main">
          <a:off x="1571636" y="1643074"/>
          <a:ext cx="1143029" cy="601457"/>
        </a:xfrm>
        <a:prstGeom xmlns:a="http://schemas.openxmlformats.org/drawingml/2006/main" prst="cloudCallout">
          <a:avLst>
            <a:gd name="adj1" fmla="val -19905"/>
            <a:gd name="adj2" fmla="val 105464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ysClr val="windowText" lastClr="000000"/>
              </a:solidFill>
            </a:rPr>
            <a:t>101,4%</a:t>
          </a:r>
          <a:endParaRPr lang="ru-RU" sz="14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0.54098</cdr:x>
      <cdr:y>0</cdr:y>
    </cdr:from>
    <cdr:to>
      <cdr:x>0.67213</cdr:x>
      <cdr:y>0.10795</cdr:y>
    </cdr:to>
    <cdr:sp macro="" textlink="">
      <cdr:nvSpPr>
        <cdr:cNvPr id="3" name="Выноска-облако 2"/>
        <cdr:cNvSpPr/>
      </cdr:nvSpPr>
      <cdr:spPr>
        <a:xfrm xmlns:a="http://schemas.openxmlformats.org/drawingml/2006/main">
          <a:off x="4714908" y="0"/>
          <a:ext cx="1143030" cy="601513"/>
        </a:xfrm>
        <a:prstGeom xmlns:a="http://schemas.openxmlformats.org/drawingml/2006/main" prst="cloudCallout">
          <a:avLst>
            <a:gd name="adj1" fmla="val -19905"/>
            <a:gd name="adj2" fmla="val 105464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ysClr val="windowText" lastClr="000000"/>
              </a:solidFill>
            </a:rPr>
            <a:t>101,0%</a:t>
          </a:r>
          <a:endParaRPr lang="ru-RU" sz="14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0.85246</cdr:x>
      <cdr:y>0.25641</cdr:y>
    </cdr:from>
    <cdr:to>
      <cdr:x>0.98361</cdr:x>
      <cdr:y>0.36436</cdr:y>
    </cdr:to>
    <cdr:sp macro="" textlink="">
      <cdr:nvSpPr>
        <cdr:cNvPr id="4" name="Выноска-облако 3"/>
        <cdr:cNvSpPr/>
      </cdr:nvSpPr>
      <cdr:spPr>
        <a:xfrm xmlns:a="http://schemas.openxmlformats.org/drawingml/2006/main">
          <a:off x="7429552" y="1428760"/>
          <a:ext cx="1143030" cy="601513"/>
        </a:xfrm>
        <a:prstGeom xmlns:a="http://schemas.openxmlformats.org/drawingml/2006/main" prst="cloudCallout">
          <a:avLst>
            <a:gd name="adj1" fmla="val -19905"/>
            <a:gd name="adj2" fmla="val 105464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ysClr val="windowText" lastClr="000000"/>
              </a:solidFill>
            </a:rPr>
            <a:t>106,0%</a:t>
          </a:r>
          <a:endParaRPr lang="ru-RU" sz="14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0.7623</cdr:x>
      <cdr:y>0.02564</cdr:y>
    </cdr:from>
    <cdr:to>
      <cdr:x>0.96721</cdr:x>
      <cdr:y>0.10256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643734" y="142876"/>
          <a:ext cx="178595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r"/>
          <a:r>
            <a:rPr lang="ru-RU" sz="1500" dirty="0" smtClean="0"/>
            <a:t>тыс. рублей</a:t>
          </a:r>
          <a:endParaRPr lang="ru-RU" sz="15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0.79508</cdr:x>
      <cdr:y>0</cdr:y>
    </cdr:from>
    <cdr:to>
      <cdr:x>1</cdr:x>
      <cdr:y>0.08108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7000924" y="-71438"/>
          <a:ext cx="178595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500" dirty="0" smtClean="0"/>
            <a:t>тыс. рублей</a:t>
          </a:r>
          <a:endParaRPr lang="ru-RU" sz="1500" dirty="0"/>
        </a:p>
      </cdr:txBody>
    </cdr:sp>
  </cdr:relSizeAnchor>
  <cdr:relSizeAnchor xmlns:cdr="http://schemas.openxmlformats.org/drawingml/2006/chartDrawing">
    <cdr:from>
      <cdr:x>0.80328</cdr:x>
      <cdr:y>0.25641</cdr:y>
    </cdr:from>
    <cdr:to>
      <cdr:x>0.89345</cdr:x>
      <cdr:y>0.32965</cdr:y>
    </cdr:to>
    <cdr:sp macro="" textlink="">
      <cdr:nvSpPr>
        <cdr:cNvPr id="19" name="Выноска со стрелкой вниз 18"/>
        <cdr:cNvSpPr/>
      </cdr:nvSpPr>
      <cdr:spPr>
        <a:xfrm xmlns:a="http://schemas.openxmlformats.org/drawingml/2006/main">
          <a:off x="7000924" y="1428760"/>
          <a:ext cx="785870" cy="408105"/>
        </a:xfrm>
        <a:prstGeom xmlns:a="http://schemas.openxmlformats.org/drawingml/2006/main" prst="downArrowCallout">
          <a:avLst/>
        </a:prstGeom>
        <a:blipFill xmlns:a="http://schemas.openxmlformats.org/drawingml/2006/main">
          <a:blip xmlns:r="http://schemas.openxmlformats.org/officeDocument/2006/relationships" r:embed="rId1"/>
          <a:tile tx="0" ty="0" sx="100000" sy="100000" flip="none" algn="tl"/>
        </a:blip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ysClr val="windowText" lastClr="000000"/>
              </a:solidFill>
            </a:rPr>
            <a:t>100,0%</a:t>
          </a:r>
          <a:endParaRPr lang="ru-RU" sz="14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0.32787</cdr:x>
      <cdr:y>0.33333</cdr:y>
    </cdr:from>
    <cdr:to>
      <cdr:x>0.41804</cdr:x>
      <cdr:y>0.40657</cdr:y>
    </cdr:to>
    <cdr:sp macro="" textlink="">
      <cdr:nvSpPr>
        <cdr:cNvPr id="21" name="Выноска со стрелкой вниз 20"/>
        <cdr:cNvSpPr/>
      </cdr:nvSpPr>
      <cdr:spPr>
        <a:xfrm xmlns:a="http://schemas.openxmlformats.org/drawingml/2006/main">
          <a:off x="2857520" y="1857388"/>
          <a:ext cx="785871" cy="408105"/>
        </a:xfrm>
        <a:prstGeom xmlns:a="http://schemas.openxmlformats.org/drawingml/2006/main" prst="downArrowCallout">
          <a:avLst/>
        </a:prstGeom>
        <a:blipFill xmlns:a="http://schemas.openxmlformats.org/drawingml/2006/main">
          <a:blip xmlns:r="http://schemas.openxmlformats.org/officeDocument/2006/relationships" r:embed="rId1"/>
          <a:tile tx="0" ty="0" sx="100000" sy="100000" flip="none" algn="tl"/>
        </a:blip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ysClr val="windowText" lastClr="000000"/>
              </a:solidFill>
            </a:rPr>
            <a:t>102,9%</a:t>
          </a:r>
          <a:endParaRPr lang="ru-RU" sz="1400" b="1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0.5</cdr:x>
      <cdr:y>0.41026</cdr:y>
    </cdr:from>
    <cdr:to>
      <cdr:x>0.59016</cdr:x>
      <cdr:y>0.48349</cdr:y>
    </cdr:to>
    <cdr:sp macro="" textlink="">
      <cdr:nvSpPr>
        <cdr:cNvPr id="5" name="Выноска со стрелкой вниз 4"/>
        <cdr:cNvSpPr/>
      </cdr:nvSpPr>
      <cdr:spPr>
        <a:xfrm xmlns:a="http://schemas.openxmlformats.org/drawingml/2006/main">
          <a:off x="4357718" y="2286016"/>
          <a:ext cx="785784" cy="408050"/>
        </a:xfrm>
        <a:prstGeom xmlns:a="http://schemas.openxmlformats.org/drawingml/2006/main" prst="downArrowCallout">
          <a:avLst/>
        </a:prstGeom>
        <a:gradFill xmlns:a="http://schemas.openxmlformats.org/drawingml/2006/main" flip="none" rotWithShape="1">
          <a:gsLst>
            <a:gs pos="0">
              <a:srgbClr val="00FF99">
                <a:tint val="66000"/>
                <a:satMod val="160000"/>
              </a:srgbClr>
            </a:gs>
            <a:gs pos="50000">
              <a:srgbClr val="00FF99">
                <a:tint val="44500"/>
                <a:satMod val="160000"/>
              </a:srgbClr>
            </a:gs>
            <a:gs pos="100000">
              <a:srgbClr val="00FF99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ysClr val="windowText" lastClr="000000"/>
              </a:solidFill>
            </a:rPr>
            <a:t>100,4%</a:t>
          </a:r>
          <a:endParaRPr lang="ru-RU" sz="14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0.7541</cdr:x>
      <cdr:y>0</cdr:y>
    </cdr:from>
    <cdr:to>
      <cdr:x>0.84426</cdr:x>
      <cdr:y>0.07324</cdr:y>
    </cdr:to>
    <cdr:sp macro="" textlink="">
      <cdr:nvSpPr>
        <cdr:cNvPr id="9" name="Выноска со стрелкой вниз 8"/>
        <cdr:cNvSpPr/>
      </cdr:nvSpPr>
      <cdr:spPr>
        <a:xfrm xmlns:a="http://schemas.openxmlformats.org/drawingml/2006/main">
          <a:off x="6572296" y="0"/>
          <a:ext cx="785784" cy="408105"/>
        </a:xfrm>
        <a:prstGeom xmlns:a="http://schemas.openxmlformats.org/drawingml/2006/main" prst="downArrowCallout">
          <a:avLst/>
        </a:prstGeom>
        <a:gradFill xmlns:a="http://schemas.openxmlformats.org/drawingml/2006/main" flip="none" rotWithShape="1">
          <a:gsLst>
            <a:gs pos="0">
              <a:srgbClr val="00FF99">
                <a:tint val="66000"/>
                <a:satMod val="160000"/>
              </a:srgbClr>
            </a:gs>
            <a:gs pos="50000">
              <a:srgbClr val="00FF99">
                <a:tint val="44500"/>
                <a:satMod val="160000"/>
              </a:srgbClr>
            </a:gs>
            <a:gs pos="100000">
              <a:srgbClr val="00FF99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ysClr val="windowText" lastClr="000000"/>
              </a:solidFill>
            </a:rPr>
            <a:t>101,3%</a:t>
          </a:r>
          <a:endParaRPr lang="ru-RU" sz="14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0.79508</cdr:x>
      <cdr:y>0</cdr:y>
    </cdr:from>
    <cdr:to>
      <cdr:x>1</cdr:x>
      <cdr:y>0.08108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7000924" y="-71438"/>
          <a:ext cx="178595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500" dirty="0" smtClean="0"/>
            <a:t>тыс. рублей</a:t>
          </a:r>
          <a:endParaRPr lang="ru-RU" sz="1500" dirty="0"/>
        </a:p>
      </cdr:txBody>
    </cdr:sp>
  </cdr:relSizeAnchor>
  <cdr:relSizeAnchor xmlns:cdr="http://schemas.openxmlformats.org/drawingml/2006/chartDrawing">
    <cdr:from>
      <cdr:x>0.19672</cdr:x>
      <cdr:y>0.37179</cdr:y>
    </cdr:from>
    <cdr:to>
      <cdr:x>0.28689</cdr:x>
      <cdr:y>0.44503</cdr:y>
    </cdr:to>
    <cdr:sp macro="" textlink="">
      <cdr:nvSpPr>
        <cdr:cNvPr id="13" name="Выноска со стрелкой вниз 12"/>
        <cdr:cNvSpPr/>
      </cdr:nvSpPr>
      <cdr:spPr>
        <a:xfrm xmlns:a="http://schemas.openxmlformats.org/drawingml/2006/main">
          <a:off x="1714512" y="2071702"/>
          <a:ext cx="785871" cy="408105"/>
        </a:xfrm>
        <a:prstGeom xmlns:a="http://schemas.openxmlformats.org/drawingml/2006/main" prst="downArrowCallout">
          <a:avLst/>
        </a:prstGeom>
        <a:gradFill xmlns:a="http://schemas.openxmlformats.org/drawingml/2006/main" flip="none" rotWithShape="1">
          <a:gsLst>
            <a:gs pos="0">
              <a:srgbClr val="00FF99">
                <a:tint val="66000"/>
                <a:satMod val="160000"/>
              </a:srgbClr>
            </a:gs>
            <a:gs pos="50000">
              <a:srgbClr val="00FF99">
                <a:tint val="44500"/>
                <a:satMod val="160000"/>
              </a:srgbClr>
            </a:gs>
            <a:gs pos="100000">
              <a:srgbClr val="00FF99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ysClr val="windowText" lastClr="000000"/>
              </a:solidFill>
            </a:rPr>
            <a:t>119,8%</a:t>
          </a:r>
          <a:endParaRPr lang="ru-RU" sz="1400" b="1" dirty="0">
            <a:solidFill>
              <a:sysClr val="windowText" lastClr="00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54139-2994-4C45-8221-CD147C2DC806}" type="datetimeFigureOut">
              <a:rPr lang="ru-RU" smtClean="0"/>
              <a:pPr/>
              <a:t>28.05.2014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28FC2-20C0-4CF7-8222-EB2246C49C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28FC2-20C0-4CF7-8222-EB2246C49C83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28FC2-20C0-4CF7-8222-EB2246C49C83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28FC2-20C0-4CF7-8222-EB2246C49C83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28FC2-20C0-4CF7-8222-EB2246C49C83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28FC2-20C0-4CF7-8222-EB2246C49C83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28.05.2014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28.05.2014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28.05.2014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28.05.2014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28.05.2014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28.05.2014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28.05.2014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28.05.2014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28.05.2014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28.05.2014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28.05.2014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7CEC2-0C97-46AE-B8AA-403F7682407D}" type="datetimeFigureOut">
              <a:rPr lang="ru-RU" smtClean="0"/>
              <a:pPr/>
              <a:t>28.05.2014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9.xml"/><Relationship Id="rId3" Type="http://schemas.openxmlformats.org/officeDocument/2006/relationships/diagramLayout" Target="../diagrams/layout8.xml"/><Relationship Id="rId7" Type="http://schemas.openxmlformats.org/officeDocument/2006/relationships/diagramLayout" Target="../diagrams/layout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9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Relationship Id="rId9" Type="http://schemas.openxmlformats.org/officeDocument/2006/relationships/diagramColors" Target="../diagrams/colors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getImage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5" name="Рисунок 174" descr="gerb_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71934" y="0"/>
            <a:ext cx="1000131" cy="1130721"/>
          </a:xfrm>
          <a:prstGeom prst="rect">
            <a:avLst/>
          </a:prstGeom>
        </p:spPr>
      </p:pic>
      <p:sp>
        <p:nvSpPr>
          <p:cNvPr id="1026" name="WordArt 2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071538" y="1357298"/>
            <a:ext cx="6786610" cy="1828800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sunset" dir="t"/>
          </a:scene3d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БЮДЖЕТ ДЛЯ ГРАЖДАН</a:t>
            </a:r>
            <a:endParaRPr lang="ru-RU" sz="3600" kern="10" spc="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827584" y="3929066"/>
            <a:ext cx="7776864" cy="228601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Impact" pitchFamily="34" charset="0"/>
              </a:rPr>
              <a:t>Итоги  исполнения </a:t>
            </a:r>
          </a:p>
          <a:p>
            <a:pPr algn="ctr" rtl="0"/>
            <a:r>
              <a:rPr lang="ru-RU" sz="3600" b="1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Impact" pitchFamily="34" charset="0"/>
              </a:rPr>
              <a:t> бюджета</a:t>
            </a:r>
          </a:p>
          <a:p>
            <a:pPr algn="ctr" rtl="0"/>
            <a:r>
              <a:rPr lang="ru-RU" sz="3600" b="1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Impact" pitchFamily="34" charset="0"/>
              </a:rPr>
              <a:t>муниципального  образования</a:t>
            </a:r>
          </a:p>
          <a:p>
            <a:pPr algn="ctr" rtl="0"/>
            <a:r>
              <a:rPr lang="ru-RU" sz="3600" b="1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Impact" pitchFamily="34" charset="0"/>
              </a:rPr>
              <a:t>"Сернурский  муниципальный  район"</a:t>
            </a:r>
          </a:p>
          <a:p>
            <a:pPr algn="ctr" rtl="0"/>
            <a:r>
              <a:rPr lang="ru-RU" sz="3600" b="1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Impact" pitchFamily="34" charset="0"/>
              </a:rPr>
              <a:t>за  2013  год</a:t>
            </a:r>
            <a:endParaRPr lang="ru-RU" sz="3600" b="1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3" y="1428736"/>
          <a:ext cx="8858316" cy="5269273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28958"/>
                <a:gridCol w="973867"/>
                <a:gridCol w="1034596"/>
                <a:gridCol w="1138699"/>
                <a:gridCol w="918641"/>
                <a:gridCol w="774415"/>
                <a:gridCol w="1089140"/>
              </a:tblGrid>
              <a:tr h="343216"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Налоги</a:t>
                      </a:r>
                      <a:endParaRPr lang="ru-RU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2012 год</a:t>
                      </a:r>
                      <a:endParaRPr lang="ru-RU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2013 год</a:t>
                      </a:r>
                      <a:endParaRPr lang="ru-RU" sz="1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Темп роста 2013  к 2012</a:t>
                      </a:r>
                      <a:r>
                        <a:rPr lang="ru-RU" sz="1400" baseline="0" dirty="0" smtClean="0"/>
                        <a:t> году, %</a:t>
                      </a:r>
                      <a:endParaRPr lang="ru-RU" sz="1400" dirty="0"/>
                    </a:p>
                  </a:txBody>
                  <a:tcPr/>
                </a:tc>
              </a:tr>
              <a:tr h="365176"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</a:t>
                      </a:r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факт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выполнение плана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8449"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тыс. руб.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298449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 на доходы физических лиц 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82999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95502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97796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+2294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102,4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117,8</a:t>
                      </a:r>
                      <a:endParaRPr lang="ru-RU" sz="1300" dirty="0"/>
                    </a:p>
                  </a:txBody>
                  <a:tcPr/>
                </a:tc>
              </a:tr>
              <a:tr h="298449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Единый налог на вмененный доход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5670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5627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5642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+15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100,3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99,5</a:t>
                      </a:r>
                      <a:endParaRPr lang="ru-RU" sz="1300" dirty="0"/>
                    </a:p>
                  </a:txBody>
                  <a:tcPr/>
                </a:tc>
              </a:tr>
              <a:tr h="298449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Единый сельскохозяйственный налог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569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58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65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+7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112,1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11,3</a:t>
                      </a:r>
                      <a:endParaRPr lang="ru-RU" sz="1300" dirty="0"/>
                    </a:p>
                  </a:txBody>
                  <a:tcPr/>
                </a:tc>
              </a:tr>
              <a:tr h="298449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Патентная система налогообложения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144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144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100,0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/>
                </a:tc>
              </a:tr>
              <a:tr h="298449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Государственная пошлина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894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685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694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+9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101,3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77,6</a:t>
                      </a:r>
                      <a:endParaRPr lang="ru-RU" sz="1300" dirty="0"/>
                    </a:p>
                  </a:txBody>
                  <a:tcPr/>
                </a:tc>
              </a:tr>
              <a:tr h="477519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Задолженность и перерасчеты по отмененным</a:t>
                      </a:r>
                      <a:r>
                        <a:rPr lang="ru-RU" sz="1300" baseline="0" dirty="0" smtClean="0"/>
                        <a:t> налогам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109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8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9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+1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112,5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8,4</a:t>
                      </a:r>
                      <a:endParaRPr lang="ru-RU" sz="1300" dirty="0"/>
                    </a:p>
                  </a:txBody>
                  <a:tcPr/>
                </a:tc>
              </a:tr>
              <a:tr h="298449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использования имущества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1467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2274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2328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+54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102,4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158,7</a:t>
                      </a:r>
                      <a:endParaRPr lang="ru-RU" sz="1300" dirty="0"/>
                    </a:p>
                  </a:txBody>
                  <a:tcPr/>
                </a:tc>
              </a:tr>
              <a:tr h="477519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Плата</a:t>
                      </a:r>
                      <a:r>
                        <a:rPr lang="ru-RU" sz="1300" baseline="0" dirty="0" smtClean="0"/>
                        <a:t> за негативное воздействие на окружающую среду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327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313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375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+62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119,8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114,8</a:t>
                      </a:r>
                      <a:endParaRPr lang="ru-RU" sz="1300" dirty="0"/>
                    </a:p>
                  </a:txBody>
                  <a:tcPr/>
                </a:tc>
              </a:tr>
              <a:tr h="477519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</a:t>
                      </a:r>
                      <a:r>
                        <a:rPr lang="ru-RU" sz="1300" baseline="0" dirty="0" smtClean="0"/>
                        <a:t> от оказания платных услуг и компенсации затрат государства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343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244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245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+1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100,4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71,4</a:t>
                      </a:r>
                      <a:endParaRPr lang="ru-RU" sz="1300" dirty="0"/>
                    </a:p>
                  </a:txBody>
                  <a:tcPr/>
                </a:tc>
              </a:tr>
              <a:tr h="477519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</a:t>
                      </a:r>
                      <a:r>
                        <a:rPr lang="ru-RU" sz="1300" baseline="0" dirty="0" smtClean="0"/>
                        <a:t> от продажи материальных и нематериальных активов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3730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5365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5366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+1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100,0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143,9</a:t>
                      </a:r>
                      <a:endParaRPr lang="ru-RU" sz="1300" dirty="0"/>
                    </a:p>
                  </a:txBody>
                  <a:tcPr/>
                </a:tc>
              </a:tr>
              <a:tr h="507363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Штрафы, санкции, возмещение ущерба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1529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1134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1149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+15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101,3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75,2</a:t>
                      </a:r>
                      <a:endParaRPr lang="ru-RU" sz="1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357158" y="142852"/>
            <a:ext cx="8396054" cy="112371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>
            <a:spAutoFit/>
          </a:bodyPr>
          <a:lstStyle/>
          <a:p>
            <a:pPr algn="ctr"/>
            <a:r>
              <a:rPr lang="ru-RU" sz="20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Исполнение налоговых и неналоговых доходов</a:t>
            </a:r>
          </a:p>
          <a:p>
            <a:pPr algn="ctr"/>
            <a:r>
              <a:rPr lang="ru-RU" sz="20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бюджета  муниципального образования </a:t>
            </a:r>
          </a:p>
          <a:p>
            <a:pPr algn="ctr"/>
            <a:r>
              <a:rPr lang="ru-RU" sz="20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«Сернурский муниципальный район» за 2013 год</a:t>
            </a:r>
            <a:endParaRPr lang="ru-RU" sz="20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80312" y="1142984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2908" y="214290"/>
            <a:ext cx="8858280" cy="928710"/>
          </a:xfr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  <a:sp3d>
            <a:bevelT prst="angle"/>
          </a:sp3d>
        </p:spPr>
        <p:txBody>
          <a:bodyPr>
            <a:noAutofit/>
          </a:bodyPr>
          <a:lstStyle/>
          <a:p>
            <a:r>
              <a:rPr lang="ru-RU" sz="2700" i="1" dirty="0" smtClean="0"/>
              <a:t>Исполнение налога на доходы физических лиц за 2013 год</a:t>
            </a:r>
            <a:endParaRPr lang="ru-RU" sz="27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285860"/>
          <a:ext cx="8715436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Овальная выноска 5"/>
          <p:cNvSpPr/>
          <p:nvPr/>
        </p:nvSpPr>
        <p:spPr>
          <a:xfrm>
            <a:off x="2786050" y="1714488"/>
            <a:ext cx="2000264" cy="785818"/>
          </a:xfrm>
          <a:prstGeom prst="wedgeEllipseCallout">
            <a:avLst>
              <a:gd name="adj1" fmla="val 17138"/>
              <a:gd name="adj2" fmla="val 128317"/>
            </a:avLst>
          </a:prstGeom>
          <a:solidFill>
            <a:srgbClr val="C0504D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500" b="1" dirty="0" smtClean="0">
                <a:solidFill>
                  <a:sysClr val="windowText" lastClr="000000"/>
                </a:solidFill>
              </a:rPr>
              <a:t>102,4%</a:t>
            </a:r>
          </a:p>
          <a:p>
            <a:pPr algn="ctr"/>
            <a:r>
              <a:rPr lang="ru-RU" sz="1500" b="1" dirty="0" smtClean="0">
                <a:solidFill>
                  <a:sysClr val="windowText" lastClr="000000"/>
                </a:solidFill>
              </a:rPr>
              <a:t>+2294 тыс.руб.</a:t>
            </a:r>
            <a:endParaRPr lang="ru-RU" sz="15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858312" cy="785818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500" i="1" dirty="0" smtClean="0"/>
              <a:t>Исполнение налогов на совокупный доход на 2013 год</a:t>
            </a:r>
            <a:endParaRPr lang="ru-RU" sz="25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142984"/>
          <a:ext cx="87154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857256"/>
          </a:xfrm>
          <a:gradFill flip="none" rotWithShape="1">
            <a:gsLst>
              <a:gs pos="0">
                <a:srgbClr val="00FF99">
                  <a:tint val="66000"/>
                  <a:satMod val="160000"/>
                </a:srgbClr>
              </a:gs>
              <a:gs pos="50000">
                <a:srgbClr val="00FF99">
                  <a:tint val="44500"/>
                  <a:satMod val="160000"/>
                </a:srgbClr>
              </a:gs>
              <a:gs pos="100000">
                <a:srgbClr val="00FF99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Autofit/>
          </a:bodyPr>
          <a:lstStyle/>
          <a:p>
            <a:r>
              <a:rPr lang="ru-RU" sz="2700" i="1" dirty="0" smtClean="0"/>
              <a:t>Исполнение  доходов от использования </a:t>
            </a:r>
            <a:br>
              <a:rPr lang="ru-RU" sz="2700" i="1" dirty="0" smtClean="0"/>
            </a:br>
            <a:r>
              <a:rPr lang="ru-RU" sz="2700" i="1" dirty="0" smtClean="0"/>
              <a:t>имущества за 2013 год</a:t>
            </a:r>
            <a:endParaRPr lang="ru-RU" sz="27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142984"/>
          <a:ext cx="8715436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857256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500" i="1" dirty="0" smtClean="0"/>
              <a:t>Исполнение доходов от продажи материальных и нематериальных активов за 2013 год</a:t>
            </a:r>
            <a:endParaRPr lang="ru-RU" sz="25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142984"/>
          <a:ext cx="87154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858312" cy="785818"/>
          </a:xfrm>
          <a:prstGeom prst="round2Same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lin ang="5400000" scaled="1"/>
            <a:tileRect/>
          </a:gradFill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/>
          </a:bodyPr>
          <a:lstStyle/>
          <a:p>
            <a:r>
              <a:rPr lang="ru-RU" sz="2500" i="1" dirty="0" smtClean="0"/>
              <a:t>Исполнение неналоговых доходов  за 2013 год</a:t>
            </a:r>
            <a:endParaRPr lang="ru-RU" sz="25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142984"/>
          <a:ext cx="87154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85818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/>
            <a:lightRig rig="glow" dir="t"/>
          </a:scene3d>
          <a:sp3d contourW="12700" prstMaterial="flat">
            <a:bevelT prst="relaxedInset"/>
            <a:bevelB w="152400" h="50800" prst="softRound"/>
            <a:contourClr>
              <a:schemeClr val="accent5">
                <a:lumMod val="75000"/>
              </a:schemeClr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500" i="1" dirty="0" smtClean="0"/>
              <a:t>Безвозмездные поступления из республиканского бюджета Республики Марий Эл в 2013 году</a:t>
            </a:r>
            <a:endParaRPr lang="ru-RU" sz="2500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14400" y="1071546"/>
          <a:ext cx="822960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85818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/>
            <a:lightRig rig="glow" dir="t"/>
          </a:scene3d>
          <a:sp3d contourW="12700" prstMaterial="flat">
            <a:bevelT prst="relaxedInset"/>
            <a:bevelB w="152400" h="50800" prst="softRound"/>
            <a:contourClr>
              <a:schemeClr val="accent5">
                <a:lumMod val="75000"/>
              </a:schemeClr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i="1" dirty="0" smtClean="0"/>
              <a:t>Межбюджетные трансферты из бюджета </a:t>
            </a:r>
            <a:r>
              <a:rPr lang="ru-RU" sz="2000" i="1" dirty="0" err="1" smtClean="0"/>
              <a:t>Сернурского</a:t>
            </a:r>
            <a:r>
              <a:rPr lang="ru-RU" sz="2000" i="1" dirty="0" smtClean="0"/>
              <a:t> муниципального района   бюджетам поселений  в 2013  году</a:t>
            </a:r>
            <a:endParaRPr lang="ru-RU" sz="2000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14400" y="1071546"/>
          <a:ext cx="822960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500034" y="142852"/>
          <a:ext cx="8229600" cy="939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1000109"/>
          <a:ext cx="7429552" cy="5515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1428760"/>
                <a:gridCol w="1928826"/>
                <a:gridCol w="2000264"/>
              </a:tblGrid>
              <a:tr h="6429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статей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Уточнен.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план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Факт 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01.01.2014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Бюджет МО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выпол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нения к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годовому плану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31450,0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31262,6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99,4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1925,0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1772,7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92,1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50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17160,1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17160,1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х-во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34215,4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22153,0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64,7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8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Охрана окружающей среды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42,8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73,6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50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236681,1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236657,3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11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25134,3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25134,3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8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Периодическая печать и издательства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1524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1524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</a:tr>
              <a:tr h="2950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Здравоохранение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200,8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200,8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8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Физкультура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1482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1458,2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98,4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45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29883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26913,2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90,1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11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Обслуживание муниципального долга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30,0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8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Финансовая помощь бюджетам др. уровней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59217,2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59217,2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</a:tr>
              <a:tr h="2690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438952,9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423496,1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96,5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b="1" i="1" dirty="0" smtClean="0"/>
              <a:t>Уточненный бюджет составил </a:t>
            </a:r>
            <a:r>
              <a:rPr lang="ru-RU" sz="2400" b="1" i="1" dirty="0" smtClean="0"/>
              <a:t>439 млн. рублей</a:t>
            </a:r>
            <a:r>
              <a:rPr lang="ru-RU" sz="2000" b="1" i="1" dirty="0" smtClean="0"/>
              <a:t>. Увеличение произошло по следующим причинам:</a:t>
            </a:r>
            <a:endParaRPr lang="ru-RU" sz="20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643998" cy="1470025"/>
          </a:xfrm>
        </p:spPr>
        <p:txBody>
          <a:bodyPr>
            <a:noAutofit/>
          </a:bodyPr>
          <a:lstStyle/>
          <a:p>
            <a:r>
              <a:rPr lang="ru-RU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Бюджет  муниципального образования</a:t>
            </a:r>
            <a:br>
              <a:rPr lang="ru-RU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</a:br>
            <a:r>
              <a:rPr lang="ru-RU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"Сернурский муниципальный район"</a:t>
            </a:r>
            <a:br>
              <a:rPr lang="ru-RU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</a:br>
            <a:r>
              <a:rPr lang="ru-RU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на 2013 год и на плановый период 2014 и 2015 годов</a:t>
            </a:r>
            <a:r>
              <a:rPr lang="ru-RU" sz="2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/>
            </a:r>
            <a:br>
              <a:rPr lang="ru-RU" sz="2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643050"/>
            <a:ext cx="8319868" cy="4857784"/>
          </a:xfrm>
        </p:spPr>
        <p:txBody>
          <a:bodyPr>
            <a:normAutofit fontScale="92500" lnSpcReduction="10000"/>
          </a:bodyPr>
          <a:lstStyle/>
          <a:p>
            <a:pPr>
              <a:buSzPct val="105000"/>
            </a:pPr>
            <a:r>
              <a:rPr lang="ru-RU" sz="25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 УТВЕРЖДЕН:</a:t>
            </a:r>
          </a:p>
          <a:p>
            <a:pPr algn="just">
              <a:buClr>
                <a:srgbClr val="00FF99"/>
              </a:buClr>
              <a:buSzPct val="185000"/>
              <a:buBlip>
                <a:blip r:embed="rId2"/>
              </a:buBlip>
            </a:pPr>
            <a:r>
              <a:rPr lang="ru-RU" sz="2000" dirty="0" smtClean="0">
                <a:solidFill>
                  <a:schemeClr val="tx1"/>
                </a:solidFill>
                <a:latin typeface="Franklin Gothic Medium" pitchFamily="34" charset="0"/>
                <a:cs typeface="Times New Roman" pitchFamily="18" charset="0"/>
              </a:rPr>
              <a:t>        </a:t>
            </a:r>
            <a:r>
              <a:rPr lang="ru-RU" sz="2500" dirty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Решением Собрания депутатов муниципального образования «Сернурский муниципальный район» от 19 декабря 2012 года № 226</a:t>
            </a:r>
          </a:p>
          <a:p>
            <a:pPr>
              <a:buSzPct val="105000"/>
            </a:pPr>
            <a:r>
              <a:rPr lang="ru-RU" sz="2500" b="1" dirty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ВНЕСЕНЫ ИЗМЕНЕНИЯ И ДОПОЛНЕНИЯ:</a:t>
            </a:r>
          </a:p>
          <a:p>
            <a:pPr marL="360000" algn="just">
              <a:buClr>
                <a:srgbClr val="32EE7A"/>
              </a:buClr>
              <a:buSzPct val="85000"/>
              <a:buBlip>
                <a:blip r:embed="rId3"/>
              </a:buBlip>
            </a:pPr>
            <a:r>
              <a:rPr lang="ru-RU" sz="2500" dirty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    Решениями Собрания депутатов  муниципального образования «Сернурский муниципальный район» от:</a:t>
            </a:r>
          </a:p>
          <a:p>
            <a:pPr marL="360000" algn="just">
              <a:buSzPct val="85000"/>
            </a:pPr>
            <a:r>
              <a:rPr lang="ru-RU" sz="2500" dirty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26 марта 2013 года №241</a:t>
            </a:r>
          </a:p>
          <a:p>
            <a:pPr marL="360000" algn="just">
              <a:buSzPct val="85000"/>
            </a:pPr>
            <a:r>
              <a:rPr lang="ru-RU" sz="2500" dirty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3 мая 2013 года №246</a:t>
            </a:r>
          </a:p>
          <a:p>
            <a:pPr marL="360000" algn="just">
              <a:buSzPct val="85000"/>
            </a:pPr>
            <a:r>
              <a:rPr lang="ru-RU" sz="2500" dirty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26 июня 2013 года № 249</a:t>
            </a:r>
          </a:p>
          <a:p>
            <a:pPr marL="360000" algn="just">
              <a:buSzPct val="85000"/>
            </a:pPr>
            <a:r>
              <a:rPr lang="ru-RU" sz="2500" dirty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25 сентября 2013 года № 256</a:t>
            </a:r>
          </a:p>
          <a:p>
            <a:pPr marL="360000" algn="just">
              <a:buSzPct val="85000"/>
            </a:pPr>
            <a:r>
              <a:rPr lang="ru-RU" sz="2500" dirty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25 декабря 2013 года № 275</a:t>
            </a:r>
          </a:p>
          <a:p>
            <a:pPr marL="360000" algn="just">
              <a:buSzPct val="85000"/>
            </a:pPr>
            <a:r>
              <a:rPr lang="ru-RU" sz="2500" dirty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30 декабря 2013 года № 276</a:t>
            </a:r>
          </a:p>
          <a:p>
            <a:pPr marL="360000" algn="just">
              <a:buSzPct val="85000"/>
              <a:buBlip>
                <a:blip r:embed="rId4"/>
              </a:buBlip>
            </a:pPr>
            <a:endParaRPr lang="ru-RU" sz="2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000" dirty="0" smtClean="0">
              <a:solidFill>
                <a:srgbClr val="626D1D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</a:rPr>
              <a:t>Расходы социальной сферы </a:t>
            </a:r>
            <a:br>
              <a:rPr lang="ru-RU" sz="3200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</a:rPr>
              <a:t>в общем объеме расходов за 2013 год</a:t>
            </a:r>
            <a:br>
              <a:rPr lang="ru-RU" sz="3200" i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501122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457200" y="274638"/>
          <a:ext cx="8229600" cy="1154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500188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>
                    <a:lumMod val="85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>
                    <a:lumMod val="85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>
                    <a:lumMod val="85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 бюджета муниципального образования </a:t>
            </a:r>
            <a:br>
              <a:rPr lang="ru-RU" sz="2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>
                    <a:lumMod val="85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>
                    <a:lumMod val="85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>
                    <a:lumMod val="85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Сернурский</a:t>
            </a:r>
            <a:r>
              <a:rPr lang="ru-RU" sz="2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>
                    <a:lumMod val="85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муниципальный район»</a:t>
            </a:r>
            <a:br>
              <a:rPr lang="ru-RU" sz="2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>
                    <a:lumMod val="85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>
                    <a:lumMod val="85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2013 год </a:t>
            </a:r>
            <a:r>
              <a:rPr lang="ru-RU" sz="1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/>
            </a:r>
            <a:br>
              <a:rPr lang="ru-RU" sz="1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Расходы Дорожного Фонда  муниципального образования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Сернурский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муниципальный район» в 2013 году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Расходы по капитальному ремонту многоквартирных домов в 2013 году</a:t>
            </a:r>
            <a:endParaRPr lang="ru-RU" sz="2400" dirty="0"/>
          </a:p>
        </p:txBody>
      </p:sp>
      <p:pic>
        <p:nvPicPr>
          <p:cNvPr id="6" name="Содержимое 5" descr="картинка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571612"/>
            <a:ext cx="1428750" cy="1276350"/>
          </a:xfrm>
        </p:spPr>
      </p:pic>
      <p:graphicFrame>
        <p:nvGraphicFramePr>
          <p:cNvPr id="7" name="Диаграмма 6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/>
              <a:t>Расходы по отрасли Дошкольное  </a:t>
            </a:r>
            <a:br>
              <a:rPr lang="ru-RU" sz="2800" b="1" dirty="0" smtClean="0"/>
            </a:br>
            <a:r>
              <a:rPr lang="ru-RU" sz="2800" b="1" dirty="0" smtClean="0"/>
              <a:t>образование в 2013 году</a:t>
            </a:r>
            <a:endParaRPr lang="ru-RU" sz="2800" b="1" dirty="0"/>
          </a:p>
        </p:txBody>
      </p:sp>
      <p:pic>
        <p:nvPicPr>
          <p:cNvPr id="409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28604"/>
            <a:ext cx="928693" cy="879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Схема 8"/>
          <p:cNvGraphicFramePr/>
          <p:nvPr/>
        </p:nvGraphicFramePr>
        <p:xfrm>
          <a:off x="1142976" y="1500174"/>
          <a:ext cx="7500990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100" name="Picture 4" descr="http://sch10.rybadm.ru/life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4214818"/>
            <a:ext cx="3882062" cy="2643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/>
              <a:t>Расходы по отрасли Общее </a:t>
            </a:r>
            <a:br>
              <a:rPr lang="ru-RU" sz="2800" b="1" dirty="0" smtClean="0"/>
            </a:br>
            <a:r>
              <a:rPr lang="ru-RU" sz="2800" b="1" dirty="0" smtClean="0"/>
              <a:t>образование в 2013 году</a:t>
            </a:r>
            <a:endParaRPr lang="ru-RU" sz="2800" b="1" dirty="0"/>
          </a:p>
        </p:txBody>
      </p:sp>
      <p:pic>
        <p:nvPicPr>
          <p:cNvPr id="409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28604"/>
            <a:ext cx="928693" cy="879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Схема 8"/>
          <p:cNvGraphicFramePr/>
          <p:nvPr/>
        </p:nvGraphicFramePr>
        <p:xfrm>
          <a:off x="1142976" y="1214422"/>
          <a:ext cx="7500990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100" name="Picture 4" descr="http://sch10.rybadm.ru/life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4214818"/>
            <a:ext cx="3882062" cy="2643182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7500958" y="1428736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Тыс.руб.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429520" y="1643051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тыс.рублей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solidFill>
            <a:srgbClr val="32EE7A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Расходы по отрасли Культура в 2013 году составили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25 134,3 тыс. рублей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1521" y="1643050"/>
          <a:ext cx="8640959" cy="480855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57412"/>
                <a:gridCol w="1233816"/>
                <a:gridCol w="1220289"/>
                <a:gridCol w="1227052"/>
                <a:gridCol w="1201195"/>
                <a:gridCol w="1201195"/>
              </a:tblGrid>
              <a:tr h="327990">
                <a:tc rowSpan="4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</a:t>
                      </a:r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 1</a:t>
                      </a:r>
                      <a:r>
                        <a:rPr lang="ru-RU" baseline="0" dirty="0" smtClean="0"/>
                        <a:t> января 2014 года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Первонач.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утвержд</a:t>
                      </a:r>
                      <a:r>
                        <a:rPr lang="ru-RU" baseline="0" dirty="0" smtClean="0"/>
                        <a:t>. план</a:t>
                      </a:r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Уточнен.</a:t>
                      </a:r>
                    </a:p>
                    <a:p>
                      <a:pPr algn="ctr"/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Исполнение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тыс. рублей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 к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67851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уточнен. плану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утвержд</a:t>
                      </a:r>
                      <a:r>
                        <a:rPr lang="ru-RU" dirty="0" smtClean="0"/>
                        <a:t>. плану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333106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428389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415792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97,1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124,8</a:t>
                      </a:r>
                      <a:endParaRPr lang="ru-RU" dirty="0"/>
                    </a:p>
                  </a:txBody>
                  <a:tcPr/>
                </a:tc>
              </a:tr>
              <a:tr h="345440">
                <a:tc>
                  <a:txBody>
                    <a:bodyPr/>
                    <a:lstStyle/>
                    <a:p>
                      <a:r>
                        <a:rPr lang="ru-RU" dirty="0" smtClean="0"/>
                        <a:t>в том числе: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</a:tr>
              <a:tr h="559544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Налоговые и неналоговые 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93354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111354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113813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102,2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121,9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Безвозмездные 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239752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317035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301979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95,3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126,0</a:t>
                      </a:r>
                      <a:endParaRPr lang="ru-RU" dirty="0"/>
                    </a:p>
                  </a:txBody>
                  <a:tcPr/>
                </a:tc>
              </a:tr>
              <a:tr h="359504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333988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438953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423496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96,5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126,8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 (-),</a:t>
                      </a:r>
                    </a:p>
                    <a:p>
                      <a:r>
                        <a:rPr lang="ru-RU" dirty="0" smtClean="0"/>
                        <a:t> профицит (+)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-880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-10564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-7704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42844" y="214290"/>
            <a:ext cx="8858312" cy="129859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endParaRPr lang="ru-RU" sz="3000" kern="10" spc="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Lucida Console" pitchFamily="49" charset="0"/>
              <a:cs typeface="Arial" pitchFamily="34" charset="0"/>
            </a:endParaRP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428564" y="142852"/>
            <a:ext cx="8572592" cy="130497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214282" y="142852"/>
            <a:ext cx="8715436" cy="130497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50108"/>
              </a:avLst>
            </a:prstTxWarp>
          </a:bodyPr>
          <a:lstStyle/>
          <a:p>
            <a:pPr algn="ctr" rtl="0"/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Основные характеристики </a:t>
            </a:r>
          </a:p>
          <a:p>
            <a:pPr algn="ctr" rtl="0"/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бюджета Сернурского муниципального района</a:t>
            </a:r>
          </a:p>
          <a:p>
            <a:pPr algn="ctr" rtl="0"/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за 2013 год</a:t>
            </a:r>
            <a:endParaRPr lang="ru-RU" sz="28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>
                    <a:lumMod val="85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 бюджета муниципального образования </a:t>
            </a:r>
            <a:br>
              <a:rPr lang="ru-RU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>
                    <a:lumMod val="85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>
                    <a:lumMod val="85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>
                    <a:lumMod val="85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Сернурский</a:t>
            </a:r>
            <a:r>
              <a:rPr lang="ru-RU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>
                    <a:lumMod val="85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муниципальный район»</a:t>
            </a:r>
            <a:br>
              <a:rPr lang="ru-RU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>
                    <a:lumMod val="85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>
                    <a:lumMod val="85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2013 год </a:t>
            </a:r>
            <a:r>
              <a:rPr lang="ru-RU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571612"/>
          <a:ext cx="808672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72264" y="1857364"/>
            <a:ext cx="1571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тыс. руб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323528" y="1124744"/>
          <a:ext cx="4000528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4643438" y="1142985"/>
          <a:ext cx="4038600" cy="2928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285720" y="214290"/>
            <a:ext cx="8572560" cy="876343"/>
          </a:xfrm>
          <a:prstGeom prst="rect">
            <a:avLst/>
          </a:prstGeom>
          <a:gradFill flip="none" rotWithShape="1">
            <a:gsLst>
              <a:gs pos="0">
                <a:srgbClr val="32EE7A">
                  <a:tint val="66000"/>
                  <a:satMod val="160000"/>
                </a:srgbClr>
              </a:gs>
              <a:gs pos="50000">
                <a:srgbClr val="32EE7A">
                  <a:tint val="44500"/>
                  <a:satMod val="160000"/>
                </a:srgbClr>
              </a:gs>
              <a:gs pos="100000">
                <a:srgbClr val="32EE7A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Динамика основных параметров </a:t>
            </a:r>
          </a:p>
          <a:p>
            <a:pPr algn="ctr" rtl="0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б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юджета Сернурского муниципального района за 2013 год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2D05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graphicFrame>
        <p:nvGraphicFramePr>
          <p:cNvPr id="8" name="Содержимое 8"/>
          <p:cNvGraphicFramePr>
            <a:graphicFrameLocks/>
          </p:cNvGraphicFramePr>
          <p:nvPr/>
        </p:nvGraphicFramePr>
        <p:xfrm>
          <a:off x="2771800" y="3356992"/>
          <a:ext cx="4000528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ая со стрелкой 6"/>
          <p:cNvSpPr/>
          <p:nvPr/>
        </p:nvSpPr>
        <p:spPr>
          <a:xfrm flipV="1">
            <a:off x="6732240" y="1628800"/>
            <a:ext cx="1944216" cy="432048"/>
          </a:xfrm>
          <a:prstGeom prst="straightConnector1">
            <a:avLst/>
          </a:prstGeom>
          <a:ln w="22225" cmpd="sng">
            <a:solidFill>
              <a:srgbClr val="FF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" name="Прямая со стрелкой 8"/>
          <p:cNvSpPr/>
          <p:nvPr/>
        </p:nvSpPr>
        <p:spPr>
          <a:xfrm>
            <a:off x="2339752" y="1700808"/>
            <a:ext cx="1656184" cy="504056"/>
          </a:xfrm>
          <a:prstGeom prst="straightConnector1">
            <a:avLst/>
          </a:prstGeom>
          <a:ln w="22225" cmpd="sng">
            <a:solidFill>
              <a:srgbClr val="FF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1095-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6941" y="0"/>
            <a:ext cx="9177882" cy="6858000"/>
          </a:xfrm>
          <a:prstGeom prst="rect">
            <a:avLst/>
          </a:prstGeom>
        </p:spPr>
      </p:pic>
      <p:sp>
        <p:nvSpPr>
          <p:cNvPr id="27650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>
            <a:normAutofit/>
            <a:scene3d>
              <a:camera prst="perspectiveRelaxedModerately"/>
              <a:lightRig rig="flat" dir="t"/>
            </a:scene3d>
            <a:sp3d extrusionH="57150" contourW="25400">
              <a:bevelB w="50800" h="38100" prst="riblet"/>
              <a:extrusionClr>
                <a:srgbClr val="00FF99"/>
              </a:extrusionClr>
              <a:contourClr>
                <a:srgbClr val="00B050"/>
              </a:contourClr>
            </a:sp3d>
          </a:bodyPr>
          <a:lstStyle/>
          <a:p>
            <a:pPr algn="l">
              <a:buFont typeface="Arial" pitchFamily="34" charset="0"/>
              <a:buChar char="•"/>
            </a:pPr>
            <a:r>
              <a:rPr lang="ru-RU" sz="8000" b="1" dirty="0" smtClean="0">
                <a:solidFill>
                  <a:srgbClr val="00B050"/>
                </a:solidFill>
              </a:rPr>
              <a:t>        </a:t>
            </a:r>
            <a:r>
              <a:rPr lang="ru-RU" sz="8000" b="1" dirty="0" smtClean="0">
                <a:solidFill>
                  <a:srgbClr val="00B050"/>
                </a:solidFill>
                <a:effectLst>
                  <a:outerShdw blurRad="50800" dist="38100" dir="10800000" algn="r" rotWithShape="0">
                    <a:prstClr val="black">
                      <a:alpha val="42000"/>
                    </a:prstClr>
                  </a:outerShdw>
                </a:effectLst>
              </a:rPr>
              <a:t>СПАСИБО ЗА</a:t>
            </a:r>
            <a:br>
              <a:rPr lang="ru-RU" sz="8000" b="1" dirty="0" smtClean="0">
                <a:solidFill>
                  <a:srgbClr val="00B050"/>
                </a:solidFill>
                <a:effectLst>
                  <a:outerShdw blurRad="50800" dist="38100" dir="10800000" algn="r" rotWithShape="0">
                    <a:prstClr val="black">
                      <a:alpha val="42000"/>
                    </a:prstClr>
                  </a:outerShdw>
                </a:effectLst>
              </a:rPr>
            </a:br>
            <a:r>
              <a:rPr lang="ru-RU" sz="8000" b="1" dirty="0" smtClean="0">
                <a:solidFill>
                  <a:srgbClr val="00B050"/>
                </a:solidFill>
                <a:effectLst>
                  <a:outerShdw blurRad="50800" dist="38100" dir="10800000" algn="r" rotWithShape="0">
                    <a:prstClr val="black">
                      <a:alpha val="42000"/>
                    </a:prstClr>
                  </a:outerShdw>
                </a:effectLst>
              </a:rPr>
              <a:t>        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928662" y="1142985"/>
          <a:ext cx="7753376" cy="4786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285720" y="142852"/>
            <a:ext cx="8572560" cy="947781"/>
          </a:xfrm>
          <a:prstGeom prst="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10800000" scaled="1"/>
            <a:tileRect/>
          </a:grad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Динамика </a:t>
            </a:r>
            <a:r>
              <a:rPr lang="ru-RU" sz="2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налоговых и неналоговых доходов </a:t>
            </a:r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ru-RU" sz="2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б</a:t>
            </a:r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юджета </a:t>
            </a:r>
          </a:p>
          <a:p>
            <a:pPr algn="ctr" rtl="0"/>
            <a:r>
              <a:rPr lang="ru-RU" sz="2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муниципального образования </a:t>
            </a:r>
          </a:p>
          <a:p>
            <a:pPr algn="ctr" rtl="0"/>
            <a:r>
              <a:rPr lang="ru-RU" sz="2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«</a:t>
            </a:r>
            <a:r>
              <a:rPr lang="ru-RU" sz="2800" i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Сернурский</a:t>
            </a:r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 муниципальный район» </a:t>
            </a:r>
            <a:endParaRPr lang="ru-RU" sz="28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043890" cy="1571636"/>
          </a:xfrm>
          <a:prstGeom prst="wave">
            <a:avLst>
              <a:gd name="adj1" fmla="val 12500"/>
              <a:gd name="adj2" fmla="val 1"/>
            </a:avLst>
          </a:prstGeom>
          <a:gradFill flip="none" rotWithShape="1">
            <a:gsLst>
              <a:gs pos="0">
                <a:srgbClr val="CC00FF">
                  <a:tint val="66000"/>
                  <a:satMod val="160000"/>
                </a:srgbClr>
              </a:gs>
              <a:gs pos="50000">
                <a:srgbClr val="CC00FF">
                  <a:tint val="44500"/>
                  <a:satMod val="160000"/>
                </a:srgbClr>
              </a:gs>
              <a:gs pos="100000">
                <a:srgbClr val="CC00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>
            <a:noAutofit/>
          </a:bodyPr>
          <a:lstStyle/>
          <a:p>
            <a:r>
              <a:rPr lang="ru-RU" sz="2400" i="1" dirty="0" smtClean="0"/>
              <a:t>Доля налоговых и неналоговых доходов без учета дополнительного норматива в общей доходной базе бюджета МО «</a:t>
            </a:r>
            <a:r>
              <a:rPr lang="ru-RU" sz="2400" i="1" dirty="0" err="1" smtClean="0"/>
              <a:t>Сернурский</a:t>
            </a:r>
            <a:r>
              <a:rPr lang="ru-RU" sz="2400" i="1" dirty="0" smtClean="0"/>
              <a:t> муниципальный район»</a:t>
            </a:r>
            <a:endParaRPr lang="ru-RU" sz="24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1500174"/>
          <a:ext cx="7658096" cy="5026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115328" cy="1214446"/>
          </a:xfrm>
          <a:prstGeom prst="wave">
            <a:avLst>
              <a:gd name="adj1" fmla="val 12500"/>
              <a:gd name="adj2" fmla="val -121"/>
            </a:avLst>
          </a:prstGeom>
          <a:gradFill flip="none" rotWithShape="1">
            <a:gsLst>
              <a:gs pos="0">
                <a:srgbClr val="CC00FF">
                  <a:tint val="66000"/>
                  <a:satMod val="160000"/>
                </a:srgbClr>
              </a:gs>
              <a:gs pos="50000">
                <a:srgbClr val="CC00FF">
                  <a:tint val="44500"/>
                  <a:satMod val="160000"/>
                </a:srgbClr>
              </a:gs>
              <a:gs pos="100000">
                <a:srgbClr val="CC00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>
            <a:noAutofit/>
          </a:bodyPr>
          <a:lstStyle/>
          <a:p>
            <a:r>
              <a:rPr lang="ru-RU" sz="2400" i="1" dirty="0" smtClean="0"/>
              <a:t>Уровень </a:t>
            </a:r>
            <a:r>
              <a:rPr lang="ru-RU" sz="2400" i="1" dirty="0" err="1" smtClean="0"/>
              <a:t>дотационности</a:t>
            </a:r>
            <a:r>
              <a:rPr lang="ru-RU" sz="2400" i="1" dirty="0" smtClean="0"/>
              <a:t> бюджета муниципального образования «</a:t>
            </a:r>
            <a:r>
              <a:rPr lang="ru-RU" sz="2400" i="1" dirty="0" err="1" smtClean="0"/>
              <a:t>Сернурский</a:t>
            </a:r>
            <a:r>
              <a:rPr lang="ru-RU" sz="2400" i="1" dirty="0" smtClean="0"/>
              <a:t> муниципальный район» </a:t>
            </a:r>
            <a:endParaRPr lang="ru-RU" sz="24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357298"/>
          <a:ext cx="8229600" cy="5240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1643050"/>
          <a:ext cx="8715437" cy="3998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1214446"/>
                <a:gridCol w="1357322"/>
                <a:gridCol w="1357322"/>
                <a:gridCol w="1357322"/>
                <a:gridCol w="928694"/>
                <a:gridCol w="785819"/>
              </a:tblGrid>
              <a:tr h="357190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Показатели</a:t>
                      </a:r>
                      <a:endParaRPr lang="ru-RU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2012 год</a:t>
                      </a:r>
                      <a:endParaRPr lang="ru-RU" sz="2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2013 год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Темп роста 2013 год к 2012</a:t>
                      </a:r>
                      <a:r>
                        <a:rPr lang="ru-RU" sz="2000" baseline="0" dirty="0" smtClean="0"/>
                        <a:t> году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</a:txBody>
                  <a:tcPr/>
                </a:tc>
              </a:tr>
              <a:tr h="994424">
                <a:tc vMerge="1"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уточненный план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Исполнение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% исполнения к  плану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тыс. рублей</a:t>
                      </a:r>
                      <a:r>
                        <a:rPr lang="ru-RU" sz="1600" baseline="0" dirty="0" smtClean="0"/>
                        <a:t>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%</a:t>
                      </a:r>
                      <a:endParaRPr lang="ru-RU" sz="1600" dirty="0"/>
                    </a:p>
                  </a:txBody>
                  <a:tcPr/>
                </a:tc>
              </a:tr>
              <a:tr h="67400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Налоговые доходы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90240</a:t>
                      </a:r>
                    </a:p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102024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104350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102,3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+14110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115,6</a:t>
                      </a:r>
                      <a:endParaRPr lang="ru-RU" sz="1800" b="1" dirty="0"/>
                    </a:p>
                  </a:txBody>
                  <a:tcPr/>
                </a:tc>
              </a:tr>
              <a:tr h="71288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Неналоговые доходы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7396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9330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9463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101,4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+2067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127,9</a:t>
                      </a:r>
                      <a:endParaRPr lang="ru-RU" sz="1800" b="1" dirty="0"/>
                    </a:p>
                  </a:txBody>
                  <a:tcPr/>
                </a:tc>
              </a:tr>
              <a:tr h="61162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Всего доходов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97636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111354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113813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102,2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+16177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116,6</a:t>
                      </a:r>
                      <a:endParaRPr lang="ru-RU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214282" y="142852"/>
            <a:ext cx="8643998" cy="117479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1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Исполнение налоговых и неналоговых доходов</a:t>
            </a:r>
          </a:p>
          <a:p>
            <a:pPr algn="ctr"/>
            <a:r>
              <a:rPr lang="ru-RU" sz="21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 бюджета муниципального образования </a:t>
            </a:r>
          </a:p>
          <a:p>
            <a:pPr algn="ctr"/>
            <a:r>
              <a:rPr lang="ru-RU" sz="21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«</a:t>
            </a:r>
            <a:r>
              <a:rPr lang="ru-RU" sz="2100" i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Сернурский</a:t>
            </a:r>
            <a:r>
              <a:rPr lang="ru-RU" sz="21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 муниципальный район» за 2013 год</a:t>
            </a:r>
            <a:endParaRPr lang="ru-RU" sz="21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58082" y="135729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Диаграмма 1"/>
          <p:cNvGraphicFramePr>
            <a:graphicFrameLocks/>
          </p:cNvGraphicFramePr>
          <p:nvPr/>
        </p:nvGraphicFramePr>
        <p:xfrm>
          <a:off x="576263" y="1862138"/>
          <a:ext cx="8429625" cy="3822700"/>
        </p:xfrm>
        <a:graphic>
          <a:graphicData uri="http://schemas.openxmlformats.org/presentationml/2006/ole">
            <p:oleObj spid="_x0000_s3074" name="Worksheet" r:id="rId3" imgW="8286831" imgH="3762308" progId="Excel.Sheet.8">
              <p:embed/>
            </p:oleObj>
          </a:graphicData>
        </a:graphic>
      </p:graphicFrame>
      <p:sp>
        <p:nvSpPr>
          <p:cNvPr id="6" name="WordArt 3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prstGeom prst="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10800000" scaled="1"/>
            <a:tileRect/>
          </a:grad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90000"/>
          </a:bodyPr>
          <a:lstStyle/>
          <a:p>
            <a:pPr algn="ctr" rtl="0"/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Структура доходов </a:t>
            </a:r>
            <a:r>
              <a:rPr lang="ru-RU" sz="2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б</a:t>
            </a:r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юджета </a:t>
            </a:r>
          </a:p>
          <a:p>
            <a:pPr algn="ctr" rtl="0"/>
            <a:r>
              <a:rPr lang="ru-RU" sz="2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муниципального образования </a:t>
            </a:r>
          </a:p>
          <a:p>
            <a:pPr algn="ctr" rtl="0"/>
            <a:r>
              <a:rPr lang="ru-RU" sz="2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«</a:t>
            </a:r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Сернурский муниципальный район» за 2013 год</a:t>
            </a:r>
            <a:endParaRPr lang="ru-RU" sz="28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0001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300" b="1" i="1" dirty="0" smtClean="0">
                <a:solidFill>
                  <a:schemeClr val="tx2"/>
                </a:solidFill>
              </a:rPr>
              <a:t>Структура налоговых и неналоговых доходов бюджета </a:t>
            </a:r>
            <a:br>
              <a:rPr lang="ru-RU" sz="2300" b="1" i="1" dirty="0" smtClean="0">
                <a:solidFill>
                  <a:schemeClr val="tx2"/>
                </a:solidFill>
              </a:rPr>
            </a:br>
            <a:r>
              <a:rPr lang="ru-RU" sz="2300" b="1" i="1" dirty="0" smtClean="0">
                <a:solidFill>
                  <a:schemeClr val="tx2"/>
                </a:solidFill>
              </a:rPr>
              <a:t>Сернурского муниципального района </a:t>
            </a:r>
            <a:br>
              <a:rPr lang="ru-RU" sz="2300" b="1" i="1" dirty="0" smtClean="0">
                <a:solidFill>
                  <a:schemeClr val="tx2"/>
                </a:solidFill>
              </a:rPr>
            </a:br>
            <a:r>
              <a:rPr lang="ru-RU" sz="2300" b="1" i="1" dirty="0" smtClean="0">
                <a:solidFill>
                  <a:schemeClr val="tx2"/>
                </a:solidFill>
              </a:rPr>
              <a:t>в 2013 году</a:t>
            </a:r>
            <a:endParaRPr lang="ru-RU" sz="2300" b="1" i="1" dirty="0">
              <a:solidFill>
                <a:schemeClr val="tx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85836"/>
          <a:ext cx="8858312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41e__x043f__x0438__x0441__x0430__x043d__x0438__x0435_ xmlns="6d7c22ec-c6a4-4777-88aa-bc3c76ac660e" xsi:nil="true"/>
    <_x041f__x0430__x043f__x043a__x0430_ xmlns="1c21b618-6488-4909-9489-05f383173833">2014 год</_x041f__x0430__x043f__x043a__x0430_>
    <_dlc_DocId xmlns="57504d04-691e-4fc4-8f09-4f19fdbe90f6">XXJ7TYMEEKJ2-3173-5</_dlc_DocId>
    <_dlc_DocIdUrl xmlns="57504d04-691e-4fc4-8f09-4f19fdbe90f6">
      <Url>http://spsearch.gov.mari.ru:32643/sernur/_layouts/DocIdRedir.aspx?ID=XXJ7TYMEEKJ2-3173-5</Url>
      <Description>XXJ7TYMEEKJ2-3173-5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EBA443151ADE747B2A2357184BB97A1" ma:contentTypeVersion="3" ma:contentTypeDescription="Создание документа." ma:contentTypeScope="" ma:versionID="5e55784aba460e68bc8f17772c3e9064">
  <xsd:schema xmlns:xsd="http://www.w3.org/2001/XMLSchema" xmlns:xs="http://www.w3.org/2001/XMLSchema" xmlns:p="http://schemas.microsoft.com/office/2006/metadata/properties" xmlns:ns2="57504d04-691e-4fc4-8f09-4f19fdbe90f6" xmlns:ns3="6d7c22ec-c6a4-4777-88aa-bc3c76ac660e" xmlns:ns4="1c21b618-6488-4909-9489-05f383173833" targetNamespace="http://schemas.microsoft.com/office/2006/metadata/properties" ma:root="true" ma:fieldsID="9a9fd4dccad6807d721fc9e76943c226" ns2:_="" ns3:_="" ns4:_="">
    <xsd:import namespace="57504d04-691e-4fc4-8f09-4f19fdbe90f6"/>
    <xsd:import namespace="6d7c22ec-c6a4-4777-88aa-bc3c76ac660e"/>
    <xsd:import namespace="1c21b618-6488-4909-9489-05f38317383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_x041e__x043f__x0438__x0441__x0430__x043d__x0438__x0435_" minOccurs="0"/>
                <xsd:element ref="ns4:_x041f__x0430__x043f__x043a__x0430_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504d04-691e-4fc4-8f09-4f19fdbe90f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7c22ec-c6a4-4777-88aa-bc3c76ac660e" elementFormDefault="qualified">
    <xsd:import namespace="http://schemas.microsoft.com/office/2006/documentManagement/types"/>
    <xsd:import namespace="http://schemas.microsoft.com/office/infopath/2007/PartnerControls"/>
    <xsd:element name="_x041e__x043f__x0438__x0441__x0430__x043d__x0438__x0435_" ma:index="11" nillable="true" ma:displayName="Описание" ma:internalName="_x041e__x043f__x0438__x0441__x0430__x043d__x0438__x0435_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21b618-6488-4909-9489-05f383173833" elementFormDefault="qualified">
    <xsd:import namespace="http://schemas.microsoft.com/office/2006/documentManagement/types"/>
    <xsd:import namespace="http://schemas.microsoft.com/office/infopath/2007/PartnerControls"/>
    <xsd:element name="_x041f__x0430__x043f__x043a__x0430_" ma:index="12" ma:displayName="2020" ma:default="2021 год" ma:format="RadioButtons" ma:internalName="_x041f__x0430__x043f__x043a__x0430_">
      <xsd:simpleType>
        <xsd:restriction base="dms:Choice">
          <xsd:enumeration value="2021 год"/>
          <xsd:enumeration value="2020 год"/>
          <xsd:enumeration value="2019 год"/>
          <xsd:enumeration value="2018 год"/>
          <xsd:enumeration value="2017 год"/>
          <xsd:enumeration value="2016 год"/>
          <xsd:enumeration value="2015 год"/>
          <xsd:enumeration value="2014 год"/>
          <xsd:enumeration value="2013 год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28854-E8E1-4905-9501-EDD1D41417FF}"/>
</file>

<file path=customXml/itemProps2.xml><?xml version="1.0" encoding="utf-8"?>
<ds:datastoreItem xmlns:ds="http://schemas.openxmlformats.org/officeDocument/2006/customXml" ds:itemID="{7F30B064-34DA-4ACE-B024-4459E4ACF9C3}"/>
</file>

<file path=customXml/itemProps3.xml><?xml version="1.0" encoding="utf-8"?>
<ds:datastoreItem xmlns:ds="http://schemas.openxmlformats.org/officeDocument/2006/customXml" ds:itemID="{387B30E8-6CA5-42AD-904E-94A795CFF65F}"/>
</file>

<file path=customXml/itemProps4.xml><?xml version="1.0" encoding="utf-8"?>
<ds:datastoreItem xmlns:ds="http://schemas.openxmlformats.org/officeDocument/2006/customXml" ds:itemID="{637C9DA3-E122-448A-9C29-BFA3B8E3FC39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2983</TotalTime>
  <Words>1276</Words>
  <Application>Microsoft Office PowerPoint</Application>
  <PresentationFormat>Экран (4:3)</PresentationFormat>
  <Paragraphs>440</Paragraphs>
  <Slides>32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4" baseType="lpstr">
      <vt:lpstr>Тема Office</vt:lpstr>
      <vt:lpstr>Worksheet</vt:lpstr>
      <vt:lpstr>Слайд 1</vt:lpstr>
      <vt:lpstr>Бюджет  муниципального образования "Сернурский муниципальный район" на 2013 год и на плановый период 2014 и 2015 годов </vt:lpstr>
      <vt:lpstr>Слайд 3</vt:lpstr>
      <vt:lpstr>Слайд 4</vt:lpstr>
      <vt:lpstr>Доля налоговых и неналоговых доходов без учета дополнительного норматива в общей доходной базе бюджета МО «Сернурский муниципальный район»</vt:lpstr>
      <vt:lpstr>Уровень дотационности бюджета муниципального образования «Сернурский муниципальный район» </vt:lpstr>
      <vt:lpstr>Слайд 7</vt:lpstr>
      <vt:lpstr>Структура доходов бюджета  муниципального образования  «Сернурский муниципальный район» за 2013 год</vt:lpstr>
      <vt:lpstr>Структура налоговых и неналоговых доходов бюджета  Сернурского муниципального района  в 2013 году</vt:lpstr>
      <vt:lpstr>Слайд 10</vt:lpstr>
      <vt:lpstr>Исполнение налога на доходы физических лиц за 2013 год</vt:lpstr>
      <vt:lpstr>Исполнение налогов на совокупный доход на 2013 год</vt:lpstr>
      <vt:lpstr>Исполнение  доходов от использования  имущества за 2013 год</vt:lpstr>
      <vt:lpstr>Исполнение доходов от продажи материальных и нематериальных активов за 2013 год</vt:lpstr>
      <vt:lpstr>Исполнение неналоговых доходов  за 2013 год</vt:lpstr>
      <vt:lpstr>Безвозмездные поступления из республиканского бюджета Республики Марий Эл в 2013 году</vt:lpstr>
      <vt:lpstr>Межбюджетные трансферты из бюджета Сернурского муниципального района   бюджетам поселений  в 2013  году</vt:lpstr>
      <vt:lpstr>Слайд 18</vt:lpstr>
      <vt:lpstr>Уточненный бюджет составил 439 млн. рублей. Увеличение произошло по следующим причинам:</vt:lpstr>
      <vt:lpstr> Расходы социальной сферы  в общем объеме расходов за 2013 год </vt:lpstr>
      <vt:lpstr>Слайд 21</vt:lpstr>
      <vt:lpstr>Слайд 22</vt:lpstr>
      <vt:lpstr> Структура расходов  бюджета муниципального образования  «Сернурский муниципальный район»  2013 год  </vt:lpstr>
      <vt:lpstr>Расходы Дорожного Фонда  муниципального образования «Сернурский муниципальный район» в 2013 году </vt:lpstr>
      <vt:lpstr>Расходы по капитальному ремонту многоквартирных домов в 2013 году</vt:lpstr>
      <vt:lpstr>Расходы по отрасли Дошкольное   образование в 2013 году</vt:lpstr>
      <vt:lpstr>Расходы по отрасли Общее  образование в 2013 году</vt:lpstr>
      <vt:lpstr>Слайд 28</vt:lpstr>
      <vt:lpstr>Расходы по отрасли Культура в 2013 году составили  25 134,3 тыс. рублей</vt:lpstr>
      <vt:lpstr>Структура расходов  бюджета муниципального образования  «Сернурский муниципальный район»  2013 год  </vt:lpstr>
      <vt:lpstr>Слайд 31</vt:lpstr>
      <vt:lpstr>        СПАСИБО ЗА          ВНИМАНИЕ!</vt:lpstr>
    </vt:vector>
  </TitlesOfParts>
  <Company>rfo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исполнения бюджета муниципального образования «Сернурский муниципальный район» за 2013 год</dc:title>
  <dc:creator>veronika</dc:creator>
  <cp:lastModifiedBy>masha</cp:lastModifiedBy>
  <cp:revision>275</cp:revision>
  <dcterms:created xsi:type="dcterms:W3CDTF">2013-11-21T12:57:38Z</dcterms:created>
  <dcterms:modified xsi:type="dcterms:W3CDTF">2014-05-28T07:11:12Z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0x0101001EBA443151ADE747B2A2357184BB97A1</vt:lpwstr>
  </property>
  <property fmtid="{D5CDD505-2E9C-101B-9397-08002B2CF9AE}" pid="3" name="_dlc_DocIdItemGuid">
    <vt:lpwstr>446a8916-4557-41c2-91b0-cad0320aa26b</vt:lpwstr>
  </property>
</Properties>
</file>