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5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61" r:id="rId3"/>
    <p:sldId id="277" r:id="rId4"/>
    <p:sldId id="262" r:id="rId5"/>
    <p:sldId id="260" r:id="rId6"/>
    <p:sldId id="258" r:id="rId7"/>
    <p:sldId id="266" r:id="rId8"/>
    <p:sldId id="275" r:id="rId9"/>
    <p:sldId id="265" r:id="rId10"/>
    <p:sldId id="267" r:id="rId11"/>
    <p:sldId id="268" r:id="rId12"/>
    <p:sldId id="269" r:id="rId13"/>
    <p:sldId id="270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00649887805184E-2"/>
          <c:y val="6.1549345752350548E-2"/>
          <c:w val="0.52554722831767231"/>
          <c:h val="0.921614454562367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-4.6944982440150385E-2"/>
                  <c:y val="-5.7050854602844654E-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ХВС</a:t>
                    </a:r>
                    <a:endParaRPr lang="ru-RU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61879070671719E-2"/>
                  <c:y val="3.6500527401688303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897261106250608E-2"/>
                  <c:y val="-2.7938590734964189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Стоки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637529039384592E-3"/>
                  <c:y val="-4.5498172543207392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Э/энергия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520401963643434E-2"/>
                  <c:y val="-1.3665161130385099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Газ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Отопление</a:t>
                    </a:r>
                    <a:endParaRPr lang="ru-RU" sz="2000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ХВС</c:v>
                </c:pt>
                <c:pt idx="1">
                  <c:v>ГВС</c:v>
                </c:pt>
                <c:pt idx="2">
                  <c:v>стоки</c:v>
                </c:pt>
                <c:pt idx="3">
                  <c:v>э/энергия</c:v>
                </c:pt>
                <c:pt idx="4">
                  <c:v>газ</c:v>
                </c:pt>
                <c:pt idx="5">
                  <c:v>отопление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12</c:v>
                </c:pt>
                <c:pt idx="2">
                  <c:v>8</c:v>
                </c:pt>
                <c:pt idx="3">
                  <c:v>10</c:v>
                </c:pt>
                <c:pt idx="4">
                  <c:v>8</c:v>
                </c:pt>
                <c:pt idx="5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Среднемесячный размер субсидий, руб.</a:t>
            </a:r>
            <a:endParaRPr lang="ru-RU" sz="18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Среднемесяный размер субсидий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Башкортостан</c:v>
                </c:pt>
                <c:pt idx="1">
                  <c:v>Респ. Марий Эл</c:v>
                </c:pt>
                <c:pt idx="2">
                  <c:v>Мордовия</c:v>
                </c:pt>
                <c:pt idx="3">
                  <c:v>Татарстан</c:v>
                </c:pt>
                <c:pt idx="4">
                  <c:v>Удмуртия</c:v>
                </c:pt>
                <c:pt idx="5">
                  <c:v>Чувашия</c:v>
                </c:pt>
                <c:pt idx="6">
                  <c:v>Пермский край</c:v>
                </c:pt>
                <c:pt idx="7">
                  <c:v>Кировская обл.</c:v>
                </c:pt>
                <c:pt idx="8">
                  <c:v>Нижегородская обл.</c:v>
                </c:pt>
                <c:pt idx="9">
                  <c:v>Оренбургская обл.</c:v>
                </c:pt>
                <c:pt idx="10">
                  <c:v>Пензенская обл.</c:v>
                </c:pt>
                <c:pt idx="11">
                  <c:v>Самарская обл.</c:v>
                </c:pt>
                <c:pt idx="12">
                  <c:v>Саратовская обл.</c:v>
                </c:pt>
                <c:pt idx="13">
                  <c:v>Ульяновская обл.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1210</c:v>
                </c:pt>
                <c:pt idx="1">
                  <c:v>1202</c:v>
                </c:pt>
                <c:pt idx="2">
                  <c:v>1508</c:v>
                </c:pt>
                <c:pt idx="3">
                  <c:v>732</c:v>
                </c:pt>
                <c:pt idx="4">
                  <c:v>1416</c:v>
                </c:pt>
                <c:pt idx="5">
                  <c:v>1022</c:v>
                </c:pt>
                <c:pt idx="6">
                  <c:v>1524</c:v>
                </c:pt>
                <c:pt idx="7">
                  <c:v>1519</c:v>
                </c:pt>
                <c:pt idx="8">
                  <c:v>1189</c:v>
                </c:pt>
                <c:pt idx="9">
                  <c:v>963</c:v>
                </c:pt>
                <c:pt idx="10">
                  <c:v>714</c:v>
                </c:pt>
                <c:pt idx="11">
                  <c:v>1382</c:v>
                </c:pt>
                <c:pt idx="12">
                  <c:v>800</c:v>
                </c:pt>
                <c:pt idx="13">
                  <c:v>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96544"/>
        <c:axId val="130398080"/>
      </c:barChart>
      <c:catAx>
        <c:axId val="130396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0398080"/>
        <c:crosses val="autoZero"/>
        <c:auto val="1"/>
        <c:lblAlgn val="ctr"/>
        <c:lblOffset val="100"/>
        <c:noMultiLvlLbl val="0"/>
      </c:catAx>
      <c:valAx>
        <c:axId val="130398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039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индекс изменения роста платы граждан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Пензенская область</c:v>
                </c:pt>
                <c:pt idx="2">
                  <c:v>Кировская область</c:v>
                </c:pt>
                <c:pt idx="3">
                  <c:v>Оренбургская область</c:v>
                </c:pt>
                <c:pt idx="4">
                  <c:v>Самарская область</c:v>
                </c:pt>
                <c:pt idx="5">
                  <c:v>Республика Мордовия</c:v>
                </c:pt>
                <c:pt idx="6">
                  <c:v>Пермский край</c:v>
                </c:pt>
                <c:pt idx="7">
                  <c:v>Республика Татарстан</c:v>
                </c:pt>
                <c:pt idx="8">
                  <c:v>Ульяновская область</c:v>
                </c:pt>
                <c:pt idx="9">
                  <c:v>Чувашская республика</c:v>
                </c:pt>
                <c:pt idx="10">
                  <c:v>Нижегородская область</c:v>
                </c:pt>
                <c:pt idx="11">
                  <c:v>Саратовская область</c:v>
                </c:pt>
                <c:pt idx="12">
                  <c:v>Республика Марий Эл </c:v>
                </c:pt>
                <c:pt idx="13">
                  <c:v>Республика Удмуртия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10.3</c:v>
                </c:pt>
                <c:pt idx="1">
                  <c:v>10.4</c:v>
                </c:pt>
                <c:pt idx="2">
                  <c:v>9.3000000000000007</c:v>
                </c:pt>
                <c:pt idx="3">
                  <c:v>9.3000000000000007</c:v>
                </c:pt>
                <c:pt idx="4">
                  <c:v>9.3000000000000007</c:v>
                </c:pt>
                <c:pt idx="5">
                  <c:v>9.1999999999999993</c:v>
                </c:pt>
                <c:pt idx="6">
                  <c:v>9.1999999999999993</c:v>
                </c:pt>
                <c:pt idx="7">
                  <c:v>9</c:v>
                </c:pt>
                <c:pt idx="8">
                  <c:v>8.9</c:v>
                </c:pt>
                <c:pt idx="9">
                  <c:v>8.9</c:v>
                </c:pt>
                <c:pt idx="10">
                  <c:v>10</c:v>
                </c:pt>
                <c:pt idx="11">
                  <c:v>8.5</c:v>
                </c:pt>
                <c:pt idx="12">
                  <c:v>8.5</c:v>
                </c:pt>
                <c:pt idx="13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Максимально допустимое отклонение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Пензенская область</c:v>
                </c:pt>
                <c:pt idx="2">
                  <c:v>Кировская область</c:v>
                </c:pt>
                <c:pt idx="3">
                  <c:v>Оренбургская область</c:v>
                </c:pt>
                <c:pt idx="4">
                  <c:v>Самарская область</c:v>
                </c:pt>
                <c:pt idx="5">
                  <c:v>Республика Мордовия</c:v>
                </c:pt>
                <c:pt idx="6">
                  <c:v>Пермский край</c:v>
                </c:pt>
                <c:pt idx="7">
                  <c:v>Республика Татарстан</c:v>
                </c:pt>
                <c:pt idx="8">
                  <c:v>Ульяновская область</c:v>
                </c:pt>
                <c:pt idx="9">
                  <c:v>Чувашская республика</c:v>
                </c:pt>
                <c:pt idx="10">
                  <c:v>Нижегородская область</c:v>
                </c:pt>
                <c:pt idx="11">
                  <c:v>Саратовская область</c:v>
                </c:pt>
                <c:pt idx="12">
                  <c:v>Республика Марий Эл </c:v>
                </c:pt>
                <c:pt idx="13">
                  <c:v>Республика Удмуртия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4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2.4</c:v>
                </c:pt>
                <c:pt idx="8">
                  <c:v>2.2999999999999998</c:v>
                </c:pt>
                <c:pt idx="9">
                  <c:v>2.2999999999999998</c:v>
                </c:pt>
                <c:pt idx="10">
                  <c:v>1</c:v>
                </c:pt>
                <c:pt idx="11">
                  <c:v>2.1</c:v>
                </c:pt>
                <c:pt idx="12">
                  <c:v>2.1</c:v>
                </c:pt>
                <c:pt idx="13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735104"/>
        <c:axId val="84736640"/>
        <c:axId val="0"/>
      </c:bar3DChart>
      <c:catAx>
        <c:axId val="84735104"/>
        <c:scaling>
          <c:orientation val="minMax"/>
        </c:scaling>
        <c:delete val="0"/>
        <c:axPos val="l"/>
        <c:majorTickMark val="out"/>
        <c:minorTickMark val="none"/>
        <c:tickLblPos val="nextTo"/>
        <c:crossAx val="84736640"/>
        <c:crosses val="autoZero"/>
        <c:auto val="1"/>
        <c:lblAlgn val="ctr"/>
        <c:lblOffset val="100"/>
        <c:noMultiLvlLbl val="0"/>
      </c:catAx>
      <c:valAx>
        <c:axId val="84736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4735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роста ЭОТ, 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Холодное водоснабжение</c:v>
                </c:pt>
                <c:pt idx="1">
                  <c:v>Водоотведение</c:v>
                </c:pt>
                <c:pt idx="2">
                  <c:v>Отопление</c:v>
                </c:pt>
                <c:pt idx="3">
                  <c:v>Горячее водоснабжение</c:v>
                </c:pt>
                <c:pt idx="4">
                  <c:v>Газ природный</c:v>
                </c:pt>
                <c:pt idx="5">
                  <c:v>Газ сжиженный</c:v>
                </c:pt>
                <c:pt idx="6">
                  <c:v>Газ сжиженный с доставкой</c:v>
                </c:pt>
                <c:pt idx="7">
                  <c:v>Электроэнергия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106.5</c:v>
                </c:pt>
                <c:pt idx="1">
                  <c:v>106.5</c:v>
                </c:pt>
                <c:pt idx="2">
                  <c:v>108.5</c:v>
                </c:pt>
                <c:pt idx="3">
                  <c:v>108.5</c:v>
                </c:pt>
                <c:pt idx="4">
                  <c:v>108.5</c:v>
                </c:pt>
                <c:pt idx="5">
                  <c:v>108.5</c:v>
                </c:pt>
                <c:pt idx="6">
                  <c:v>125</c:v>
                </c:pt>
                <c:pt idx="7">
                  <c:v>108.2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710016"/>
        <c:axId val="114711552"/>
        <c:axId val="0"/>
      </c:bar3DChart>
      <c:catAx>
        <c:axId val="114710016"/>
        <c:scaling>
          <c:orientation val="minMax"/>
        </c:scaling>
        <c:delete val="0"/>
        <c:axPos val="l"/>
        <c:majorTickMark val="out"/>
        <c:minorTickMark val="none"/>
        <c:tickLblPos val="nextTo"/>
        <c:crossAx val="114711552"/>
        <c:crosses val="autoZero"/>
        <c:auto val="1"/>
        <c:lblAlgn val="ctr"/>
        <c:lblOffset val="100"/>
        <c:noMultiLvlLbl val="0"/>
      </c:catAx>
      <c:valAx>
        <c:axId val="114711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4710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возмещения  ЭОТ                 по КУ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Возмещение ЭОТ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Население</c:v>
                </c:pt>
                <c:pt idx="1">
                  <c:v>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возмещения </a:t>
            </a:r>
            <a:r>
              <a:rPr lang="ru-RU" dirty="0"/>
              <a:t>ЭОТ </a:t>
            </a:r>
            <a:r>
              <a:rPr lang="ru-RU" dirty="0" smtClean="0"/>
              <a:t>                по </a:t>
            </a:r>
            <a:r>
              <a:rPr lang="ru-RU" dirty="0"/>
              <a:t>отоплению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Возмещение ЭОТ по отоплению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население</c:v>
                </c:pt>
                <c:pt idx="1">
                  <c:v>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77.400000000000006</c:v>
                </c:pt>
                <c:pt idx="1">
                  <c:v>22.599999999999994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возмещения  ЭОТ                 по ХВС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Возмещение ЭОТ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Население</c:v>
                </c:pt>
                <c:pt idx="1">
                  <c:v>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89.3</c:v>
                </c:pt>
                <c:pt idx="1">
                  <c:v>10.700000000000003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возмещения </a:t>
            </a:r>
            <a:r>
              <a:rPr lang="ru-RU" dirty="0"/>
              <a:t>ЭОТ </a:t>
            </a:r>
            <a:r>
              <a:rPr lang="ru-RU" dirty="0" smtClean="0"/>
              <a:t>                по водоотведению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Возмещение ЭОТ по отоплению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население</c:v>
                </c:pt>
                <c:pt idx="1">
                  <c:v>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86.6</c:v>
                </c:pt>
                <c:pt idx="1">
                  <c:v>13.400000000000006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Семьи-получатели субсидий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34398</a:t>
                    </a:r>
                    <a:r>
                      <a:rPr lang="ru-RU" b="1" smtClean="0">
                        <a:solidFill>
                          <a:schemeClr val="tx1"/>
                        </a:solidFill>
                      </a:rPr>
                      <a:t> (13 %)</a:t>
                    </a:r>
                    <a:endParaRPr lang="ru-RU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34398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Прочие семьи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025157232704462E-2"/>
                  <c:y val="-8.4180998426411895E-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z="1600" b="1" smtClean="0">
                        <a:solidFill>
                          <a:schemeClr val="tx1"/>
                        </a:solidFill>
                      </a:rPr>
                      <a:t>264600</a:t>
                    </a:r>
                    <a:endParaRPr lang="en-US" sz="16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458368"/>
        <c:axId val="130460288"/>
        <c:axId val="0"/>
      </c:bar3DChart>
      <c:catAx>
        <c:axId val="130458368"/>
        <c:scaling>
          <c:orientation val="minMax"/>
        </c:scaling>
        <c:delete val="1"/>
        <c:axPos val="b"/>
        <c:majorTickMark val="out"/>
        <c:minorTickMark val="none"/>
        <c:tickLblPos val="nextTo"/>
        <c:crossAx val="130460288"/>
        <c:crosses val="autoZero"/>
        <c:auto val="1"/>
        <c:lblAlgn val="ctr"/>
        <c:lblOffset val="100"/>
        <c:noMultiLvlLbl val="0"/>
      </c:catAx>
      <c:valAx>
        <c:axId val="130460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0458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Доля семей, получающих </a:t>
            </a:r>
            <a:r>
              <a:rPr lang="ru-RU" sz="1800" dirty="0" smtClean="0"/>
              <a:t>субсидии, %</a:t>
            </a:r>
            <a:endParaRPr lang="ru-RU" sz="18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семей, получающих 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Башкортостан</c:v>
                </c:pt>
                <c:pt idx="1">
                  <c:v>Респ. Марий Эл</c:v>
                </c:pt>
                <c:pt idx="2">
                  <c:v>Мордовия</c:v>
                </c:pt>
                <c:pt idx="3">
                  <c:v>Татарстан</c:v>
                </c:pt>
                <c:pt idx="4">
                  <c:v>Удмуртия</c:v>
                </c:pt>
                <c:pt idx="5">
                  <c:v>Чувашия</c:v>
                </c:pt>
                <c:pt idx="6">
                  <c:v>Пермский край</c:v>
                </c:pt>
                <c:pt idx="7">
                  <c:v>Кировская обл.</c:v>
                </c:pt>
                <c:pt idx="8">
                  <c:v>Нижегородская обл.</c:v>
                </c:pt>
                <c:pt idx="9">
                  <c:v>Оренбургская обл.</c:v>
                </c:pt>
                <c:pt idx="10">
                  <c:v>Пензенская обл.</c:v>
                </c:pt>
                <c:pt idx="11">
                  <c:v>Самарская обл.</c:v>
                </c:pt>
                <c:pt idx="12">
                  <c:v>Саратовская обл.</c:v>
                </c:pt>
                <c:pt idx="13">
                  <c:v>Ульяновская обл.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4.3</c:v>
                </c:pt>
                <c:pt idx="1">
                  <c:v>13</c:v>
                </c:pt>
                <c:pt idx="2">
                  <c:v>2.6</c:v>
                </c:pt>
                <c:pt idx="3">
                  <c:v>18.600000000000001</c:v>
                </c:pt>
                <c:pt idx="4">
                  <c:v>4.5999999999999996</c:v>
                </c:pt>
                <c:pt idx="5">
                  <c:v>3.7</c:v>
                </c:pt>
                <c:pt idx="6">
                  <c:v>4.0999999999999996</c:v>
                </c:pt>
                <c:pt idx="7">
                  <c:v>5.8</c:v>
                </c:pt>
                <c:pt idx="8">
                  <c:v>8.6999999999999993</c:v>
                </c:pt>
                <c:pt idx="9">
                  <c:v>6</c:v>
                </c:pt>
                <c:pt idx="10">
                  <c:v>4.2</c:v>
                </c:pt>
                <c:pt idx="11">
                  <c:v>3.5</c:v>
                </c:pt>
                <c:pt idx="12">
                  <c:v>5.5</c:v>
                </c:pt>
                <c:pt idx="13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62080"/>
        <c:axId val="126296448"/>
      </c:barChart>
      <c:catAx>
        <c:axId val="278862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6296448"/>
        <c:crosses val="autoZero"/>
        <c:auto val="1"/>
        <c:lblAlgn val="ctr"/>
        <c:lblOffset val="100"/>
        <c:noMultiLvlLbl val="0"/>
      </c:catAx>
      <c:valAx>
        <c:axId val="126296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886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4BCF0-811D-4C4D-8267-E162C996DED1}" type="doc">
      <dgm:prSet loTypeId="urn:microsoft.com/office/officeart/2005/8/layout/hierarchy6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5ABB15F-30B0-4E43-BEEE-D5B56C74A404}">
      <dgm:prSet phldrT="[Текст]" custT="1"/>
      <dgm:spPr/>
      <dgm:t>
        <a:bodyPr/>
        <a:lstStyle/>
        <a:p>
          <a:r>
            <a:rPr lang="ru-RU" sz="2000" b="1" dirty="0" smtClean="0"/>
            <a:t>Размер платы граждан за жилищно-коммунальные услуги</a:t>
          </a:r>
          <a:endParaRPr lang="ru-RU" sz="2000" b="1" dirty="0"/>
        </a:p>
      </dgm:t>
    </dgm:pt>
    <dgm:pt modelId="{BFB53C41-334E-4A50-8A7B-A41079922D97}" type="parTrans" cxnId="{9B8C40D9-1940-4C5F-ABCF-666E400F3661}">
      <dgm:prSet/>
      <dgm:spPr/>
      <dgm:t>
        <a:bodyPr/>
        <a:lstStyle/>
        <a:p>
          <a:endParaRPr lang="ru-RU"/>
        </a:p>
      </dgm:t>
    </dgm:pt>
    <dgm:pt modelId="{35EBC596-C168-43A9-9AC0-464754AA6733}" type="sibTrans" cxnId="{9B8C40D9-1940-4C5F-ABCF-666E400F3661}">
      <dgm:prSet/>
      <dgm:spPr/>
      <dgm:t>
        <a:bodyPr/>
        <a:lstStyle/>
        <a:p>
          <a:endParaRPr lang="ru-RU"/>
        </a:p>
      </dgm:t>
    </dgm:pt>
    <dgm:pt modelId="{1963FDB9-9A24-44B3-B9AD-D33CA85F2FAF}">
      <dgm:prSet phldrT="[Текст]"/>
      <dgm:spPr/>
      <dgm:t>
        <a:bodyPr/>
        <a:lstStyle/>
        <a:p>
          <a:r>
            <a:rPr lang="ru-RU" b="1" dirty="0" smtClean="0"/>
            <a:t>Коммунальные услуги (КУ)</a:t>
          </a:r>
        </a:p>
      </dgm:t>
    </dgm:pt>
    <dgm:pt modelId="{13DE4B29-BB91-4DCF-85AC-CC9134BDCBE5}" type="parTrans" cxnId="{278C6BB9-E7ED-4E20-9C27-D85404FFEBB3}">
      <dgm:prSet/>
      <dgm:spPr/>
      <dgm:t>
        <a:bodyPr/>
        <a:lstStyle/>
        <a:p>
          <a:endParaRPr lang="ru-RU"/>
        </a:p>
      </dgm:t>
    </dgm:pt>
    <dgm:pt modelId="{4A56A69F-55B0-4D61-984A-8E76736AF515}" type="sibTrans" cxnId="{278C6BB9-E7ED-4E20-9C27-D85404FFEBB3}">
      <dgm:prSet/>
      <dgm:spPr/>
      <dgm:t>
        <a:bodyPr/>
        <a:lstStyle/>
        <a:p>
          <a:endParaRPr lang="ru-RU"/>
        </a:p>
      </dgm:t>
    </dgm:pt>
    <dgm:pt modelId="{6C5AD384-B77E-4D6F-8A2F-D28C4390DE26}">
      <dgm:prSet phldrT="[Текст]"/>
      <dgm:spPr/>
      <dgm:t>
        <a:bodyPr/>
        <a:lstStyle/>
        <a:p>
          <a:r>
            <a:rPr lang="ru-RU" b="1" dirty="0" smtClean="0"/>
            <a:t>Нерегулируемые цены (тарифы)</a:t>
          </a:r>
          <a:endParaRPr lang="ru-RU" b="1" dirty="0"/>
        </a:p>
      </dgm:t>
    </dgm:pt>
    <dgm:pt modelId="{6A6B3A78-932C-4788-8AAC-31221F2284DD}" type="parTrans" cxnId="{50E0162C-950A-48B5-8E4A-E6E85CF0613E}">
      <dgm:prSet/>
      <dgm:spPr/>
      <dgm:t>
        <a:bodyPr/>
        <a:lstStyle/>
        <a:p>
          <a:endParaRPr lang="ru-RU"/>
        </a:p>
      </dgm:t>
    </dgm:pt>
    <dgm:pt modelId="{FAC0569F-2D24-4457-8C0E-6F34560E32CD}" type="sibTrans" cxnId="{50E0162C-950A-48B5-8E4A-E6E85CF0613E}">
      <dgm:prSet/>
      <dgm:spPr/>
      <dgm:t>
        <a:bodyPr/>
        <a:lstStyle/>
        <a:p>
          <a:endParaRPr lang="ru-RU"/>
        </a:p>
      </dgm:t>
    </dgm:pt>
    <dgm:pt modelId="{444120E7-D95A-44ED-8B0F-98A1E433CF19}">
      <dgm:prSet phldrT="[Текст]"/>
      <dgm:spPr/>
      <dgm:t>
        <a:bodyPr/>
        <a:lstStyle/>
        <a:p>
          <a:r>
            <a:rPr lang="ru-RU" b="1" dirty="0" smtClean="0"/>
            <a:t>Регулируемые цены (тарифы)</a:t>
          </a:r>
          <a:endParaRPr lang="ru-RU" b="1" dirty="0"/>
        </a:p>
      </dgm:t>
    </dgm:pt>
    <dgm:pt modelId="{CE2704C9-EB70-40F3-8CC2-E3D3F4DBB469}" type="parTrans" cxnId="{C4FE7115-2372-4D3A-A955-E29DE834DFC1}">
      <dgm:prSet/>
      <dgm:spPr/>
      <dgm:t>
        <a:bodyPr/>
        <a:lstStyle/>
        <a:p>
          <a:endParaRPr lang="ru-RU"/>
        </a:p>
      </dgm:t>
    </dgm:pt>
    <dgm:pt modelId="{27B9F82F-6FE6-4AFF-97D8-610625AA7B39}" type="sibTrans" cxnId="{C4FE7115-2372-4D3A-A955-E29DE834DFC1}">
      <dgm:prSet/>
      <dgm:spPr/>
      <dgm:t>
        <a:bodyPr/>
        <a:lstStyle/>
        <a:p>
          <a:endParaRPr lang="ru-RU"/>
        </a:p>
      </dgm:t>
    </dgm:pt>
    <dgm:pt modelId="{9D907B71-BF4D-4BDE-B4D7-12D847672A1B}">
      <dgm:prSet phldrT="[Текст]"/>
      <dgm:spPr/>
      <dgm:t>
        <a:bodyPr/>
        <a:lstStyle/>
        <a:p>
          <a:r>
            <a:rPr lang="ru-RU" b="1" dirty="0" smtClean="0"/>
            <a:t>Жилищные услуги (ЖУ) (содержание и ремонт жилья)</a:t>
          </a:r>
          <a:endParaRPr lang="ru-RU" b="1" dirty="0"/>
        </a:p>
      </dgm:t>
    </dgm:pt>
    <dgm:pt modelId="{077552D2-65D5-4E01-802C-C3A268EDA542}" type="parTrans" cxnId="{6FAAB36C-E892-4C07-90A1-0CD41BE47813}">
      <dgm:prSet/>
      <dgm:spPr/>
      <dgm:t>
        <a:bodyPr/>
        <a:lstStyle/>
        <a:p>
          <a:endParaRPr lang="ru-RU"/>
        </a:p>
      </dgm:t>
    </dgm:pt>
    <dgm:pt modelId="{F4190FC6-36FC-4025-959E-3D73CC0A47C6}" type="sibTrans" cxnId="{6FAAB36C-E892-4C07-90A1-0CD41BE47813}">
      <dgm:prSet/>
      <dgm:spPr/>
      <dgm:t>
        <a:bodyPr/>
        <a:lstStyle/>
        <a:p>
          <a:endParaRPr lang="ru-RU"/>
        </a:p>
      </dgm:t>
    </dgm:pt>
    <dgm:pt modelId="{3D96AB7D-85C4-4374-929A-457227EB46D5}" type="pres">
      <dgm:prSet presAssocID="{0D14BCF0-811D-4C4D-8267-E162C996DED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DE50D-43C1-459F-910A-EE2CFB0629D9}" type="pres">
      <dgm:prSet presAssocID="{0D14BCF0-811D-4C4D-8267-E162C996DED1}" presName="hierFlow" presStyleCnt="0"/>
      <dgm:spPr/>
    </dgm:pt>
    <dgm:pt modelId="{FD085862-E59B-4C29-A4B1-A7EF782FAFBC}" type="pres">
      <dgm:prSet presAssocID="{0D14BCF0-811D-4C4D-8267-E162C996DED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32C172E-F200-4A01-A562-AB5F4E1E1E19}" type="pres">
      <dgm:prSet presAssocID="{15ABB15F-30B0-4E43-BEEE-D5B56C74A404}" presName="Name14" presStyleCnt="0"/>
      <dgm:spPr/>
    </dgm:pt>
    <dgm:pt modelId="{2A09A160-8134-439F-84D7-9DE538585232}" type="pres">
      <dgm:prSet presAssocID="{15ABB15F-30B0-4E43-BEEE-D5B56C74A404}" presName="level1Shape" presStyleLbl="node0" presStyleIdx="0" presStyleCnt="1" custScaleX="2822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D8B79-70BB-49CF-AE53-588C2358B71A}" type="pres">
      <dgm:prSet presAssocID="{15ABB15F-30B0-4E43-BEEE-D5B56C74A404}" presName="hierChild2" presStyleCnt="0"/>
      <dgm:spPr/>
    </dgm:pt>
    <dgm:pt modelId="{BB0A6A58-C276-4120-9BFC-D4410CE9A332}" type="pres">
      <dgm:prSet presAssocID="{CE2704C9-EB70-40F3-8CC2-E3D3F4DBB469}" presName="Name19" presStyleLbl="parChTrans1D2" presStyleIdx="0" presStyleCnt="2"/>
      <dgm:spPr/>
      <dgm:t>
        <a:bodyPr/>
        <a:lstStyle/>
        <a:p>
          <a:endParaRPr lang="ru-RU"/>
        </a:p>
      </dgm:t>
    </dgm:pt>
    <dgm:pt modelId="{F8FECDA4-3149-46C6-84B1-3E9A2A0BE3DF}" type="pres">
      <dgm:prSet presAssocID="{444120E7-D95A-44ED-8B0F-98A1E433CF19}" presName="Name21" presStyleCnt="0"/>
      <dgm:spPr/>
    </dgm:pt>
    <dgm:pt modelId="{1A2678F0-79BD-4AF0-A4EA-0324953F2415}" type="pres">
      <dgm:prSet presAssocID="{444120E7-D95A-44ED-8B0F-98A1E433CF19}" presName="level2Shape" presStyleLbl="node2" presStyleIdx="0" presStyleCnt="2" custScaleX="176389"/>
      <dgm:spPr/>
      <dgm:t>
        <a:bodyPr/>
        <a:lstStyle/>
        <a:p>
          <a:endParaRPr lang="ru-RU"/>
        </a:p>
      </dgm:t>
    </dgm:pt>
    <dgm:pt modelId="{1E32E9E1-9B34-4B94-90EB-163BA822F8DE}" type="pres">
      <dgm:prSet presAssocID="{444120E7-D95A-44ED-8B0F-98A1E433CF19}" presName="hierChild3" presStyleCnt="0"/>
      <dgm:spPr/>
    </dgm:pt>
    <dgm:pt modelId="{5DBE95AF-22BD-402C-B3CE-C2BE1A5CA9A3}" type="pres">
      <dgm:prSet presAssocID="{13DE4B29-BB91-4DCF-85AC-CC9134BDCBE5}" presName="Name19" presStyleLbl="parChTrans1D3" presStyleIdx="0" presStyleCnt="2"/>
      <dgm:spPr/>
      <dgm:t>
        <a:bodyPr/>
        <a:lstStyle/>
        <a:p>
          <a:endParaRPr lang="ru-RU"/>
        </a:p>
      </dgm:t>
    </dgm:pt>
    <dgm:pt modelId="{4BF4D0AB-E9B1-4C86-8657-E80EC16DC162}" type="pres">
      <dgm:prSet presAssocID="{1963FDB9-9A24-44B3-B9AD-D33CA85F2FAF}" presName="Name21" presStyleCnt="0"/>
      <dgm:spPr/>
    </dgm:pt>
    <dgm:pt modelId="{8842B88F-48A1-447A-837F-6BBEBCD7D421}" type="pres">
      <dgm:prSet presAssocID="{1963FDB9-9A24-44B3-B9AD-D33CA85F2FAF}" presName="level2Shape" presStyleLbl="node3" presStyleIdx="0" presStyleCnt="2"/>
      <dgm:spPr/>
      <dgm:t>
        <a:bodyPr/>
        <a:lstStyle/>
        <a:p>
          <a:endParaRPr lang="ru-RU"/>
        </a:p>
      </dgm:t>
    </dgm:pt>
    <dgm:pt modelId="{6C0598BF-D716-4D02-83F2-8AA451F3741E}" type="pres">
      <dgm:prSet presAssocID="{1963FDB9-9A24-44B3-B9AD-D33CA85F2FAF}" presName="hierChild3" presStyleCnt="0"/>
      <dgm:spPr/>
    </dgm:pt>
    <dgm:pt modelId="{CF720936-B7BA-4E18-B1D6-065AE7DC288C}" type="pres">
      <dgm:prSet presAssocID="{6A6B3A78-932C-4788-8AAC-31221F2284DD}" presName="Name19" presStyleLbl="parChTrans1D2" presStyleIdx="1" presStyleCnt="2"/>
      <dgm:spPr/>
      <dgm:t>
        <a:bodyPr/>
        <a:lstStyle/>
        <a:p>
          <a:endParaRPr lang="ru-RU"/>
        </a:p>
      </dgm:t>
    </dgm:pt>
    <dgm:pt modelId="{B3D91F8E-C2CC-4DC2-9A72-122528D28934}" type="pres">
      <dgm:prSet presAssocID="{6C5AD384-B77E-4D6F-8A2F-D28C4390DE26}" presName="Name21" presStyleCnt="0"/>
      <dgm:spPr/>
    </dgm:pt>
    <dgm:pt modelId="{9D3E29FF-3104-44E8-8640-B4B0056B61FA}" type="pres">
      <dgm:prSet presAssocID="{6C5AD384-B77E-4D6F-8A2F-D28C4390DE26}" presName="level2Shape" presStyleLbl="node2" presStyleIdx="1" presStyleCnt="2" custScaleX="172566"/>
      <dgm:spPr/>
      <dgm:t>
        <a:bodyPr/>
        <a:lstStyle/>
        <a:p>
          <a:endParaRPr lang="ru-RU"/>
        </a:p>
      </dgm:t>
    </dgm:pt>
    <dgm:pt modelId="{B2876024-70A1-46FE-B8D4-555CE396ECE8}" type="pres">
      <dgm:prSet presAssocID="{6C5AD384-B77E-4D6F-8A2F-D28C4390DE26}" presName="hierChild3" presStyleCnt="0"/>
      <dgm:spPr/>
    </dgm:pt>
    <dgm:pt modelId="{96354AF9-1F0A-44F1-A926-113ED58A393A}" type="pres">
      <dgm:prSet presAssocID="{077552D2-65D5-4E01-802C-C3A268EDA542}" presName="Name19" presStyleLbl="parChTrans1D3" presStyleIdx="1" presStyleCnt="2"/>
      <dgm:spPr/>
      <dgm:t>
        <a:bodyPr/>
        <a:lstStyle/>
        <a:p>
          <a:endParaRPr lang="ru-RU"/>
        </a:p>
      </dgm:t>
    </dgm:pt>
    <dgm:pt modelId="{BCDE52BC-A068-4144-859D-9440004DE039}" type="pres">
      <dgm:prSet presAssocID="{9D907B71-BF4D-4BDE-B4D7-12D847672A1B}" presName="Name21" presStyleCnt="0"/>
      <dgm:spPr/>
    </dgm:pt>
    <dgm:pt modelId="{F8650FAA-6EDB-4C9C-BF13-6C9D3141CADE}" type="pres">
      <dgm:prSet presAssocID="{9D907B71-BF4D-4BDE-B4D7-12D847672A1B}" presName="level2Shape" presStyleLbl="node3" presStyleIdx="1" presStyleCnt="2"/>
      <dgm:spPr/>
      <dgm:t>
        <a:bodyPr/>
        <a:lstStyle/>
        <a:p>
          <a:endParaRPr lang="ru-RU"/>
        </a:p>
      </dgm:t>
    </dgm:pt>
    <dgm:pt modelId="{33DB0B48-8131-4658-89B5-BF63779F01FD}" type="pres">
      <dgm:prSet presAssocID="{9D907B71-BF4D-4BDE-B4D7-12D847672A1B}" presName="hierChild3" presStyleCnt="0"/>
      <dgm:spPr/>
    </dgm:pt>
    <dgm:pt modelId="{1391477D-B820-4BA0-BBED-76DF9C71CAE0}" type="pres">
      <dgm:prSet presAssocID="{0D14BCF0-811D-4C4D-8267-E162C996DED1}" presName="bgShapesFlow" presStyleCnt="0"/>
      <dgm:spPr/>
    </dgm:pt>
  </dgm:ptLst>
  <dgm:cxnLst>
    <dgm:cxn modelId="{2E2FF3C1-03E5-450D-B2E1-747A5B663253}" type="presOf" srcId="{6A6B3A78-932C-4788-8AAC-31221F2284DD}" destId="{CF720936-B7BA-4E18-B1D6-065AE7DC288C}" srcOrd="0" destOrd="0" presId="urn:microsoft.com/office/officeart/2005/8/layout/hierarchy6"/>
    <dgm:cxn modelId="{1D459702-11F0-4458-B402-3E592AE69586}" type="presOf" srcId="{1963FDB9-9A24-44B3-B9AD-D33CA85F2FAF}" destId="{8842B88F-48A1-447A-837F-6BBEBCD7D421}" srcOrd="0" destOrd="0" presId="urn:microsoft.com/office/officeart/2005/8/layout/hierarchy6"/>
    <dgm:cxn modelId="{278C6BB9-E7ED-4E20-9C27-D85404FFEBB3}" srcId="{444120E7-D95A-44ED-8B0F-98A1E433CF19}" destId="{1963FDB9-9A24-44B3-B9AD-D33CA85F2FAF}" srcOrd="0" destOrd="0" parTransId="{13DE4B29-BB91-4DCF-85AC-CC9134BDCBE5}" sibTransId="{4A56A69F-55B0-4D61-984A-8E76736AF515}"/>
    <dgm:cxn modelId="{B0FCC8F8-501C-4DAB-8A72-189DA9A548CE}" type="presOf" srcId="{13DE4B29-BB91-4DCF-85AC-CC9134BDCBE5}" destId="{5DBE95AF-22BD-402C-B3CE-C2BE1A5CA9A3}" srcOrd="0" destOrd="0" presId="urn:microsoft.com/office/officeart/2005/8/layout/hierarchy6"/>
    <dgm:cxn modelId="{8DB13237-86D5-4ACF-BD6A-7FD352E20658}" type="presOf" srcId="{077552D2-65D5-4E01-802C-C3A268EDA542}" destId="{96354AF9-1F0A-44F1-A926-113ED58A393A}" srcOrd="0" destOrd="0" presId="urn:microsoft.com/office/officeart/2005/8/layout/hierarchy6"/>
    <dgm:cxn modelId="{9B8C40D9-1940-4C5F-ABCF-666E400F3661}" srcId="{0D14BCF0-811D-4C4D-8267-E162C996DED1}" destId="{15ABB15F-30B0-4E43-BEEE-D5B56C74A404}" srcOrd="0" destOrd="0" parTransId="{BFB53C41-334E-4A50-8A7B-A41079922D97}" sibTransId="{35EBC596-C168-43A9-9AC0-464754AA6733}"/>
    <dgm:cxn modelId="{6FAAB36C-E892-4C07-90A1-0CD41BE47813}" srcId="{6C5AD384-B77E-4D6F-8A2F-D28C4390DE26}" destId="{9D907B71-BF4D-4BDE-B4D7-12D847672A1B}" srcOrd="0" destOrd="0" parTransId="{077552D2-65D5-4E01-802C-C3A268EDA542}" sibTransId="{F4190FC6-36FC-4025-959E-3D73CC0A47C6}"/>
    <dgm:cxn modelId="{C4FE7115-2372-4D3A-A955-E29DE834DFC1}" srcId="{15ABB15F-30B0-4E43-BEEE-D5B56C74A404}" destId="{444120E7-D95A-44ED-8B0F-98A1E433CF19}" srcOrd="0" destOrd="0" parTransId="{CE2704C9-EB70-40F3-8CC2-E3D3F4DBB469}" sibTransId="{27B9F82F-6FE6-4AFF-97D8-610625AA7B39}"/>
    <dgm:cxn modelId="{566E8A1D-2590-4BDE-84B9-330775267F1B}" type="presOf" srcId="{15ABB15F-30B0-4E43-BEEE-D5B56C74A404}" destId="{2A09A160-8134-439F-84D7-9DE538585232}" srcOrd="0" destOrd="0" presId="urn:microsoft.com/office/officeart/2005/8/layout/hierarchy6"/>
    <dgm:cxn modelId="{E8CB11F6-99A8-4EB9-A107-62E758E9693D}" type="presOf" srcId="{CE2704C9-EB70-40F3-8CC2-E3D3F4DBB469}" destId="{BB0A6A58-C276-4120-9BFC-D4410CE9A332}" srcOrd="0" destOrd="0" presId="urn:microsoft.com/office/officeart/2005/8/layout/hierarchy6"/>
    <dgm:cxn modelId="{B4872CA0-51C7-4FAA-8D4C-AD68D425CC6A}" type="presOf" srcId="{6C5AD384-B77E-4D6F-8A2F-D28C4390DE26}" destId="{9D3E29FF-3104-44E8-8640-B4B0056B61FA}" srcOrd="0" destOrd="0" presId="urn:microsoft.com/office/officeart/2005/8/layout/hierarchy6"/>
    <dgm:cxn modelId="{B2C6077A-E7B9-40AC-ACC0-ABA84F3E29C3}" type="presOf" srcId="{444120E7-D95A-44ED-8B0F-98A1E433CF19}" destId="{1A2678F0-79BD-4AF0-A4EA-0324953F2415}" srcOrd="0" destOrd="0" presId="urn:microsoft.com/office/officeart/2005/8/layout/hierarchy6"/>
    <dgm:cxn modelId="{BF0D67AA-A89C-4D0E-99EE-7AD969E12D14}" type="presOf" srcId="{0D14BCF0-811D-4C4D-8267-E162C996DED1}" destId="{3D96AB7D-85C4-4374-929A-457227EB46D5}" srcOrd="0" destOrd="0" presId="urn:microsoft.com/office/officeart/2005/8/layout/hierarchy6"/>
    <dgm:cxn modelId="{2D2C418A-9662-469F-85EE-2B306B6D657A}" type="presOf" srcId="{9D907B71-BF4D-4BDE-B4D7-12D847672A1B}" destId="{F8650FAA-6EDB-4C9C-BF13-6C9D3141CADE}" srcOrd="0" destOrd="0" presId="urn:microsoft.com/office/officeart/2005/8/layout/hierarchy6"/>
    <dgm:cxn modelId="{50E0162C-950A-48B5-8E4A-E6E85CF0613E}" srcId="{15ABB15F-30B0-4E43-BEEE-D5B56C74A404}" destId="{6C5AD384-B77E-4D6F-8A2F-D28C4390DE26}" srcOrd="1" destOrd="0" parTransId="{6A6B3A78-932C-4788-8AAC-31221F2284DD}" sibTransId="{FAC0569F-2D24-4457-8C0E-6F34560E32CD}"/>
    <dgm:cxn modelId="{3031032A-ABB4-417E-B596-CFADE2C80250}" type="presParOf" srcId="{3D96AB7D-85C4-4374-929A-457227EB46D5}" destId="{B82DE50D-43C1-459F-910A-EE2CFB0629D9}" srcOrd="0" destOrd="0" presId="urn:microsoft.com/office/officeart/2005/8/layout/hierarchy6"/>
    <dgm:cxn modelId="{29D41EE5-7B29-4088-8BDE-F3E7526F6A5B}" type="presParOf" srcId="{B82DE50D-43C1-459F-910A-EE2CFB0629D9}" destId="{FD085862-E59B-4C29-A4B1-A7EF782FAFBC}" srcOrd="0" destOrd="0" presId="urn:microsoft.com/office/officeart/2005/8/layout/hierarchy6"/>
    <dgm:cxn modelId="{E34D46B8-0544-439E-9101-22E6328B4131}" type="presParOf" srcId="{FD085862-E59B-4C29-A4B1-A7EF782FAFBC}" destId="{832C172E-F200-4A01-A562-AB5F4E1E1E19}" srcOrd="0" destOrd="0" presId="urn:microsoft.com/office/officeart/2005/8/layout/hierarchy6"/>
    <dgm:cxn modelId="{FDADEBAD-BA25-4618-A0F5-5B4F6D35D8F5}" type="presParOf" srcId="{832C172E-F200-4A01-A562-AB5F4E1E1E19}" destId="{2A09A160-8134-439F-84D7-9DE538585232}" srcOrd="0" destOrd="0" presId="urn:microsoft.com/office/officeart/2005/8/layout/hierarchy6"/>
    <dgm:cxn modelId="{4E0FA6B5-D738-42CD-A731-CF888ACFFE7C}" type="presParOf" srcId="{832C172E-F200-4A01-A562-AB5F4E1E1E19}" destId="{B0BD8B79-70BB-49CF-AE53-588C2358B71A}" srcOrd="1" destOrd="0" presId="urn:microsoft.com/office/officeart/2005/8/layout/hierarchy6"/>
    <dgm:cxn modelId="{5576258B-5735-4499-978E-36567113E44C}" type="presParOf" srcId="{B0BD8B79-70BB-49CF-AE53-588C2358B71A}" destId="{BB0A6A58-C276-4120-9BFC-D4410CE9A332}" srcOrd="0" destOrd="0" presId="urn:microsoft.com/office/officeart/2005/8/layout/hierarchy6"/>
    <dgm:cxn modelId="{D22E4D55-37F0-4215-AF75-A343AB96B22F}" type="presParOf" srcId="{B0BD8B79-70BB-49CF-AE53-588C2358B71A}" destId="{F8FECDA4-3149-46C6-84B1-3E9A2A0BE3DF}" srcOrd="1" destOrd="0" presId="urn:microsoft.com/office/officeart/2005/8/layout/hierarchy6"/>
    <dgm:cxn modelId="{BE7A0C1D-4EB0-47EF-962B-E82B5E527298}" type="presParOf" srcId="{F8FECDA4-3149-46C6-84B1-3E9A2A0BE3DF}" destId="{1A2678F0-79BD-4AF0-A4EA-0324953F2415}" srcOrd="0" destOrd="0" presId="urn:microsoft.com/office/officeart/2005/8/layout/hierarchy6"/>
    <dgm:cxn modelId="{9FA97EB5-262C-405D-BB01-F3E42425479D}" type="presParOf" srcId="{F8FECDA4-3149-46C6-84B1-3E9A2A0BE3DF}" destId="{1E32E9E1-9B34-4B94-90EB-163BA822F8DE}" srcOrd="1" destOrd="0" presId="urn:microsoft.com/office/officeart/2005/8/layout/hierarchy6"/>
    <dgm:cxn modelId="{691D0EB4-A4A9-4025-894E-2970919A1B7B}" type="presParOf" srcId="{1E32E9E1-9B34-4B94-90EB-163BA822F8DE}" destId="{5DBE95AF-22BD-402C-B3CE-C2BE1A5CA9A3}" srcOrd="0" destOrd="0" presId="urn:microsoft.com/office/officeart/2005/8/layout/hierarchy6"/>
    <dgm:cxn modelId="{B02923CF-636D-45F1-AD70-E4837237D062}" type="presParOf" srcId="{1E32E9E1-9B34-4B94-90EB-163BA822F8DE}" destId="{4BF4D0AB-E9B1-4C86-8657-E80EC16DC162}" srcOrd="1" destOrd="0" presId="urn:microsoft.com/office/officeart/2005/8/layout/hierarchy6"/>
    <dgm:cxn modelId="{ED7CE6B4-0959-4121-8286-3FA65B62D4A2}" type="presParOf" srcId="{4BF4D0AB-E9B1-4C86-8657-E80EC16DC162}" destId="{8842B88F-48A1-447A-837F-6BBEBCD7D421}" srcOrd="0" destOrd="0" presId="urn:microsoft.com/office/officeart/2005/8/layout/hierarchy6"/>
    <dgm:cxn modelId="{AF54D3AF-735A-44AE-964A-C44D5193BBF8}" type="presParOf" srcId="{4BF4D0AB-E9B1-4C86-8657-E80EC16DC162}" destId="{6C0598BF-D716-4D02-83F2-8AA451F3741E}" srcOrd="1" destOrd="0" presId="urn:microsoft.com/office/officeart/2005/8/layout/hierarchy6"/>
    <dgm:cxn modelId="{22336CF9-FD3E-4ADD-8F77-33886DD28405}" type="presParOf" srcId="{B0BD8B79-70BB-49CF-AE53-588C2358B71A}" destId="{CF720936-B7BA-4E18-B1D6-065AE7DC288C}" srcOrd="2" destOrd="0" presId="urn:microsoft.com/office/officeart/2005/8/layout/hierarchy6"/>
    <dgm:cxn modelId="{A6CCF11C-71F6-419B-AFFC-628D57F09B5C}" type="presParOf" srcId="{B0BD8B79-70BB-49CF-AE53-588C2358B71A}" destId="{B3D91F8E-C2CC-4DC2-9A72-122528D28934}" srcOrd="3" destOrd="0" presId="urn:microsoft.com/office/officeart/2005/8/layout/hierarchy6"/>
    <dgm:cxn modelId="{55EE798B-B6E9-4C7A-AB84-F99BD7B919EF}" type="presParOf" srcId="{B3D91F8E-C2CC-4DC2-9A72-122528D28934}" destId="{9D3E29FF-3104-44E8-8640-B4B0056B61FA}" srcOrd="0" destOrd="0" presId="urn:microsoft.com/office/officeart/2005/8/layout/hierarchy6"/>
    <dgm:cxn modelId="{321C2817-6417-405C-A8CB-96967D65887A}" type="presParOf" srcId="{B3D91F8E-C2CC-4DC2-9A72-122528D28934}" destId="{B2876024-70A1-46FE-B8D4-555CE396ECE8}" srcOrd="1" destOrd="0" presId="urn:microsoft.com/office/officeart/2005/8/layout/hierarchy6"/>
    <dgm:cxn modelId="{4FDA1CEB-253C-4BDD-A542-386EEF5C3EA0}" type="presParOf" srcId="{B2876024-70A1-46FE-B8D4-555CE396ECE8}" destId="{96354AF9-1F0A-44F1-A926-113ED58A393A}" srcOrd="0" destOrd="0" presId="urn:microsoft.com/office/officeart/2005/8/layout/hierarchy6"/>
    <dgm:cxn modelId="{651910B9-B901-47A6-B544-FC47CC50A47A}" type="presParOf" srcId="{B2876024-70A1-46FE-B8D4-555CE396ECE8}" destId="{BCDE52BC-A068-4144-859D-9440004DE039}" srcOrd="1" destOrd="0" presId="urn:microsoft.com/office/officeart/2005/8/layout/hierarchy6"/>
    <dgm:cxn modelId="{B0B9EA3A-4201-4332-AB09-E2BB12512171}" type="presParOf" srcId="{BCDE52BC-A068-4144-859D-9440004DE039}" destId="{F8650FAA-6EDB-4C9C-BF13-6C9D3141CADE}" srcOrd="0" destOrd="0" presId="urn:microsoft.com/office/officeart/2005/8/layout/hierarchy6"/>
    <dgm:cxn modelId="{7B89B89A-42FB-4FD0-B183-2FCE0C69579F}" type="presParOf" srcId="{BCDE52BC-A068-4144-859D-9440004DE039}" destId="{33DB0B48-8131-4658-89B5-BF63779F01FD}" srcOrd="1" destOrd="0" presId="urn:microsoft.com/office/officeart/2005/8/layout/hierarchy6"/>
    <dgm:cxn modelId="{A3D62D4B-987E-4D14-88FF-4AFE58A94B45}" type="presParOf" srcId="{3D96AB7D-85C4-4374-929A-457227EB46D5}" destId="{1391477D-B820-4BA0-BBED-76DF9C71CAE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9A160-8134-439F-84D7-9DE538585232}">
      <dsp:nvSpPr>
        <dsp:cNvPr id="0" name=""/>
        <dsp:cNvSpPr/>
      </dsp:nvSpPr>
      <dsp:spPr>
        <a:xfrm>
          <a:off x="1594518" y="510"/>
          <a:ext cx="5040563" cy="1190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Размер платы граждан за жилищно-коммунальные услуги</a:t>
          </a:r>
          <a:endParaRPr lang="ru-RU" sz="2000" b="1" kern="1200" dirty="0"/>
        </a:p>
      </dsp:txBody>
      <dsp:txXfrm>
        <a:off x="1629395" y="35387"/>
        <a:ext cx="4970809" cy="1121019"/>
      </dsp:txXfrm>
    </dsp:sp>
    <dsp:sp modelId="{BB0A6A58-C276-4120-9BFC-D4410CE9A332}">
      <dsp:nvSpPr>
        <dsp:cNvPr id="0" name=""/>
        <dsp:cNvSpPr/>
      </dsp:nvSpPr>
      <dsp:spPr>
        <a:xfrm>
          <a:off x="2305722" y="1191284"/>
          <a:ext cx="1809077" cy="476309"/>
        </a:xfrm>
        <a:custGeom>
          <a:avLst/>
          <a:gdLst/>
          <a:ahLst/>
          <a:cxnLst/>
          <a:rect l="0" t="0" r="0" b="0"/>
          <a:pathLst>
            <a:path>
              <a:moveTo>
                <a:pt x="1809077" y="0"/>
              </a:moveTo>
              <a:lnTo>
                <a:pt x="1809077" y="238154"/>
              </a:lnTo>
              <a:lnTo>
                <a:pt x="0" y="238154"/>
              </a:lnTo>
              <a:lnTo>
                <a:pt x="0" y="476309"/>
              </a:lnTo>
            </a:path>
          </a:pathLst>
        </a:custGeom>
        <a:noFill/>
        <a:ln w="381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678F0-79BD-4AF0-A4EA-0324953F2415}">
      <dsp:nvSpPr>
        <dsp:cNvPr id="0" name=""/>
        <dsp:cNvSpPr/>
      </dsp:nvSpPr>
      <dsp:spPr>
        <a:xfrm>
          <a:off x="730427" y="1667594"/>
          <a:ext cx="3150591" cy="1190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Регулируемые цены (тарифы)</a:t>
          </a:r>
          <a:endParaRPr lang="ru-RU" sz="1600" b="1" kern="1200" dirty="0"/>
        </a:p>
      </dsp:txBody>
      <dsp:txXfrm>
        <a:off x="765304" y="1702471"/>
        <a:ext cx="3080837" cy="1121019"/>
      </dsp:txXfrm>
    </dsp:sp>
    <dsp:sp modelId="{5DBE95AF-22BD-402C-B3CE-C2BE1A5CA9A3}">
      <dsp:nvSpPr>
        <dsp:cNvPr id="0" name=""/>
        <dsp:cNvSpPr/>
      </dsp:nvSpPr>
      <dsp:spPr>
        <a:xfrm>
          <a:off x="2260002" y="2858367"/>
          <a:ext cx="91440" cy="476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309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2B88F-48A1-447A-837F-6BBEBCD7D421}">
      <dsp:nvSpPr>
        <dsp:cNvPr id="0" name=""/>
        <dsp:cNvSpPr/>
      </dsp:nvSpPr>
      <dsp:spPr>
        <a:xfrm>
          <a:off x="1412642" y="3334677"/>
          <a:ext cx="1786160" cy="1190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Коммунальные услуги (КУ)</a:t>
          </a:r>
        </a:p>
      </dsp:txBody>
      <dsp:txXfrm>
        <a:off x="1447519" y="3369554"/>
        <a:ext cx="1716406" cy="1121019"/>
      </dsp:txXfrm>
    </dsp:sp>
    <dsp:sp modelId="{CF720936-B7BA-4E18-B1D6-065AE7DC288C}">
      <dsp:nvSpPr>
        <dsp:cNvPr id="0" name=""/>
        <dsp:cNvSpPr/>
      </dsp:nvSpPr>
      <dsp:spPr>
        <a:xfrm>
          <a:off x="4114800" y="1191284"/>
          <a:ext cx="1843219" cy="476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54"/>
              </a:lnTo>
              <a:lnTo>
                <a:pt x="1843219" y="238154"/>
              </a:lnTo>
              <a:lnTo>
                <a:pt x="1843219" y="476309"/>
              </a:lnTo>
            </a:path>
          </a:pathLst>
        </a:custGeom>
        <a:noFill/>
        <a:ln w="381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E29FF-3104-44E8-8640-B4B0056B61FA}">
      <dsp:nvSpPr>
        <dsp:cNvPr id="0" name=""/>
        <dsp:cNvSpPr/>
      </dsp:nvSpPr>
      <dsp:spPr>
        <a:xfrm>
          <a:off x="4416866" y="1667594"/>
          <a:ext cx="3082306" cy="1190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Нерегулируемые цены (тарифы)</a:t>
          </a:r>
          <a:endParaRPr lang="ru-RU" sz="1600" b="1" kern="1200" dirty="0"/>
        </a:p>
      </dsp:txBody>
      <dsp:txXfrm>
        <a:off x="4451743" y="1702471"/>
        <a:ext cx="3012552" cy="1121019"/>
      </dsp:txXfrm>
    </dsp:sp>
    <dsp:sp modelId="{96354AF9-1F0A-44F1-A926-113ED58A393A}">
      <dsp:nvSpPr>
        <dsp:cNvPr id="0" name=""/>
        <dsp:cNvSpPr/>
      </dsp:nvSpPr>
      <dsp:spPr>
        <a:xfrm>
          <a:off x="5912299" y="2858367"/>
          <a:ext cx="91440" cy="476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309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50FAA-6EDB-4C9C-BF13-6C9D3141CADE}">
      <dsp:nvSpPr>
        <dsp:cNvPr id="0" name=""/>
        <dsp:cNvSpPr/>
      </dsp:nvSpPr>
      <dsp:spPr>
        <a:xfrm>
          <a:off x="5064939" y="3334677"/>
          <a:ext cx="1786160" cy="1190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Жилищные услуги (ЖУ) (содержание и ремонт жилья)</a:t>
          </a:r>
          <a:endParaRPr lang="ru-RU" sz="1600" b="1" kern="1200" dirty="0"/>
        </a:p>
      </dsp:txBody>
      <dsp:txXfrm>
        <a:off x="5099816" y="3369554"/>
        <a:ext cx="1716406" cy="112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0.69682</cdr:x>
      <cdr:y>0.02797</cdr:y>
    </cdr:from>
    <cdr:to>
      <cdr:x>1</cdr:x>
      <cdr:y>0.98257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26968" y="126578"/>
          <a:ext cx="2448272" cy="4320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600" dirty="0"/>
            <a:t>Рост платы </a:t>
          </a:r>
          <a:r>
            <a:rPr lang="ru-RU" sz="2600" dirty="0" smtClean="0"/>
            <a:t/>
          </a:r>
          <a:br>
            <a:rPr lang="ru-RU" sz="2600" dirty="0" smtClean="0"/>
          </a:br>
          <a:r>
            <a:rPr lang="ru-RU" sz="2600" dirty="0" smtClean="0"/>
            <a:t>для населения ограничен по </a:t>
          </a:r>
          <a:r>
            <a:rPr lang="ru-RU" sz="2600" b="1" dirty="0" smtClean="0">
              <a:solidFill>
                <a:srgbClr val="C00000"/>
              </a:solidFill>
            </a:rPr>
            <a:t>совокупному размеру платежа</a:t>
          </a:r>
          <a:r>
            <a:rPr lang="ru-RU" sz="2600" dirty="0" smtClean="0"/>
            <a:t>, </a:t>
          </a:r>
          <a:br>
            <a:rPr lang="ru-RU" sz="2600" dirty="0" smtClean="0"/>
          </a:br>
          <a:r>
            <a:rPr lang="ru-RU" sz="2600" dirty="0" smtClean="0"/>
            <a:t>а </a:t>
          </a:r>
          <a:r>
            <a:rPr lang="ru-RU" sz="2600" dirty="0"/>
            <a:t>не </a:t>
          </a:r>
          <a:r>
            <a:rPr lang="ru-RU" sz="2600" dirty="0" smtClean="0"/>
            <a:t>росту тарифов по каждой услуге в отдельности!</a:t>
          </a:r>
          <a:endParaRPr lang="ru-RU" sz="2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0.03662</cdr:x>
      <cdr:y>0.1546</cdr:y>
    </cdr:from>
    <cdr:to>
      <cdr:x>0.36364</cdr:x>
      <cdr:y>0.1546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98376" y="864096"/>
          <a:ext cx="266429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28096-AEB9-40F6-9126-57F2D6E0C50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D6EEF-6C32-434A-955F-2B89B397F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0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D6EEF-6C32-434A-955F-2B89B397F6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0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82EC9D-89A0-449C-8255-661BD68021AE}" type="datetime1">
              <a:rPr lang="ru-RU" smtClean="0"/>
              <a:t>26.01.2015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7FCC-4615-4838-BD09-C4BDBA30B65B}" type="datetime1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07AF-815F-4196-BC1D-E2A810B4036D}" type="datetime1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239AF-F18E-4DCC-A729-0984F68CDD9F}" type="datetime1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B80BCD-8889-4381-BC07-E4950A4F8768}" type="datetime1">
              <a:rPr lang="ru-RU" smtClean="0"/>
              <a:t>26.01.2015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A270A-61A0-4285-8E1E-E673B24AD362}" type="datetime1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4D90-A801-4556-9037-A4D73B673CEC}" type="datetime1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28738-4595-4D99-8E28-E813306AB6AF}" type="datetime1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1E497-19B4-431E-912D-6333DC45A9D0}" type="datetime1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A7E7F1-1D62-44A2-972D-89B9454497FF}" type="datetime1">
              <a:rPr lang="ru-RU" smtClean="0"/>
              <a:t>26.01.2015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755A53-C2BC-4186-8744-7544A668F4C0}" type="datetime1">
              <a:rPr lang="ru-RU" smtClean="0"/>
              <a:t>26.01.2015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A86FBC-A784-458D-A958-2157851C6987}" type="datetime1">
              <a:rPr lang="ru-RU" smtClean="0"/>
              <a:t>26.01.2015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AB8B3A-F064-474F-9C28-79B8014569D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032" y="44624"/>
            <a:ext cx="8748464" cy="23762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Государственное регулирование платы граждан за жилищные и коммунальные услуги для граждан </a:t>
            </a:r>
            <a:r>
              <a:rPr lang="ru-RU" sz="3600" dirty="0"/>
              <a:t>в 2015 г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Январь </a:t>
            </a:r>
            <a:r>
              <a:rPr lang="ru-RU" smtClean="0"/>
              <a:t>2015 г.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3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50728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Ограничение роста платы граждан за КУ в 2015 г.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645920"/>
            <a:ext cx="8219256" cy="452628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/>
              <a:t>ОМСУ устанавливают уровни оплаты граждан за КУ путем индексации в пределах установленных индексов;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/>
              <a:t>Возмещение за счет средств республиканского бюджета разницы между ЭОТ и уровнями оплаты, устанавливаемыми ОМСУ в пределах среднего индекса роста;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/>
              <a:t>Предоставление субсидий на оплату ЖКУ для семей, у которых расходы на оплату ЖКУ превышают МДД (10, 13, 18 %). (справочно: федеральный – 22 %);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/>
              <a:t>Представляется дополнительная компенсация на сумму фактически подтвержденного платежными документами превышения над установленным предельным индексом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>
              <a:buFont typeface="Courier New" panose="02070309020205020404" pitchFamily="49" charset="0"/>
              <a:buChar char="o"/>
            </a:pPr>
            <a:endParaRPr lang="ru-RU" sz="3200" dirty="0" smtClean="0"/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/>
          </a:p>
          <a:p>
            <a:pPr>
              <a:buFont typeface="Courier New" panose="02070309020205020404" pitchFamily="49" charset="0"/>
              <a:buChar char="o"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1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Уровень возмещения КУ населением от ЭОТ в среднем по РМЭ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4636722"/>
              </p:ext>
            </p:extLst>
          </p:nvPr>
        </p:nvGraphicFramePr>
        <p:xfrm>
          <a:off x="457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4785449"/>
              </p:ext>
            </p:extLst>
          </p:nvPr>
        </p:nvGraphicFramePr>
        <p:xfrm>
          <a:off x="4648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Уровень возмещения КУ населением от ЭОТ в среднем по РМЭ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9670939"/>
              </p:ext>
            </p:extLst>
          </p:nvPr>
        </p:nvGraphicFramePr>
        <p:xfrm>
          <a:off x="457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5382083"/>
              </p:ext>
            </p:extLst>
          </p:nvPr>
        </p:nvGraphicFramePr>
        <p:xfrm>
          <a:off x="4648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Предоставление гражданам субсидий на оплату ЖКУ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0357112"/>
              </p:ext>
            </p:extLst>
          </p:nvPr>
        </p:nvGraphicFramePr>
        <p:xfrm>
          <a:off x="457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Среднемесячный размер субсидии на оплату ЖКУ</a:t>
            </a:r>
            <a:br>
              <a:rPr lang="ru-RU" dirty="0" smtClean="0"/>
            </a:br>
            <a:r>
              <a:rPr lang="ru-RU" dirty="0" smtClean="0"/>
              <a:t>за 9 мес. 2014 г.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1 202,5 руб. на семью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Предоставление субсидий на ЖКУ в регионах ПФО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0273011"/>
              </p:ext>
            </p:extLst>
          </p:nvPr>
        </p:nvGraphicFramePr>
        <p:xfrm>
          <a:off x="457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4614761"/>
              </p:ext>
            </p:extLst>
          </p:nvPr>
        </p:nvGraphicFramePr>
        <p:xfrm>
          <a:off x="4788024" y="1628800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755576" y="5445224"/>
            <a:ext cx="13681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76056" y="5445224"/>
            <a:ext cx="13681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Предоставление гражданам дополнительной компенсации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Количество семей – получателей субсидий:</a:t>
            </a:r>
            <a:endParaRPr lang="ru-RU" sz="3200" dirty="0" smtClean="0"/>
          </a:p>
          <a:p>
            <a:pPr marL="1005840" lvl="4" indent="0">
              <a:buNone/>
            </a:pPr>
            <a:r>
              <a:rPr lang="ru-RU" sz="3200" dirty="0" smtClean="0"/>
              <a:t>2014 г. – 296 семей.</a:t>
            </a:r>
            <a:endParaRPr lang="ru-RU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Среднемесячный </a:t>
            </a:r>
            <a:r>
              <a:rPr lang="ru-RU" dirty="0"/>
              <a:t>размер </a:t>
            </a:r>
            <a:r>
              <a:rPr lang="ru-RU" dirty="0" smtClean="0"/>
              <a:t>компенсации </a:t>
            </a:r>
            <a:br>
              <a:rPr lang="ru-RU" dirty="0" smtClean="0"/>
            </a:br>
            <a:r>
              <a:rPr lang="ru-RU" dirty="0" smtClean="0"/>
              <a:t>на семью:</a:t>
            </a:r>
          </a:p>
          <a:p>
            <a:pPr marL="0" indent="0">
              <a:buNone/>
            </a:pPr>
            <a:r>
              <a:rPr lang="ru-RU" dirty="0" smtClean="0"/>
              <a:t>	2014 г. – </a:t>
            </a:r>
            <a:r>
              <a:rPr lang="ru-RU" dirty="0"/>
              <a:t>461,5 </a:t>
            </a:r>
            <a:r>
              <a:rPr lang="ru-RU"/>
              <a:t>руб</a:t>
            </a:r>
            <a:r>
              <a:rPr lang="ru-RU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200" dirty="0" smtClean="0"/>
              <a:t>Платежи граждан за жилищно-коммунальные услуги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594317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200" dirty="0" smtClean="0"/>
              <a:t>Состав платы граждан                                за коммунальные услуги</a:t>
            </a:r>
            <a:r>
              <a:rPr lang="ru-RU" dirty="0" smtClean="0"/>
              <a:t> </a:t>
            </a:r>
            <a:r>
              <a:rPr lang="ru-RU" sz="2700" dirty="0" smtClean="0"/>
              <a:t>(ст. 154 ЖК РФ)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44331"/>
              </p:ext>
            </p:extLst>
          </p:nvPr>
        </p:nvGraphicFramePr>
        <p:xfrm>
          <a:off x="457200" y="1646238"/>
          <a:ext cx="829126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Нормативно-правовая база по ограничению роста платы граждан за КУ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Ст. 157.1 Жилищного кодекса РФ;</a:t>
            </a:r>
          </a:p>
          <a:p>
            <a:endParaRPr lang="ru-RU" sz="2800" dirty="0"/>
          </a:p>
          <a:p>
            <a:r>
              <a:rPr lang="ru-RU" sz="2800" dirty="0" smtClean="0"/>
              <a:t>Постановление Правительства РФ от 30.04.2014 г. </a:t>
            </a:r>
            <a:br>
              <a:rPr lang="ru-RU" sz="2800" dirty="0" smtClean="0"/>
            </a:br>
            <a:r>
              <a:rPr lang="ru-RU" sz="2800" dirty="0" smtClean="0"/>
              <a:t>№ 400 «О формировании индексов изменения размера платы граждан за КУ в РФ»;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Распоряжение Правительства РФ от 1.11.2014 г. </a:t>
            </a:r>
            <a:br>
              <a:rPr lang="ru-RU" sz="2800" dirty="0" smtClean="0"/>
            </a:br>
            <a:r>
              <a:rPr lang="ru-RU" sz="2800" dirty="0" smtClean="0"/>
              <a:t>№ 2222-р (об утв. среднего индекса и максимально допустимого отклонения);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Постановление Правительства РМЭ от 10 декабря </a:t>
            </a:r>
            <a:br>
              <a:rPr lang="ru-RU" sz="2800" dirty="0" smtClean="0"/>
            </a:br>
            <a:r>
              <a:rPr lang="ru-RU" sz="2800" dirty="0" smtClean="0"/>
              <a:t>2014 г. № 650 «Об установлении предельных (максимальных) индексов изменения размера вносимой гражданами платы за КУ в МО в РМЭ».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6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принципы утверждения предельных индексов изменения размера платы граждан за коммунальные услуги на 2015 год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1560" y="1412776"/>
            <a:ext cx="8219256" cy="3744416"/>
          </a:xfrm>
        </p:spPr>
        <p:txBody>
          <a:bodyPr>
            <a:normAutofit fontScale="92500"/>
          </a:bodyPr>
          <a:lstStyle/>
          <a:p>
            <a:endParaRPr lang="ru-RU" sz="3200" dirty="0" smtClean="0"/>
          </a:p>
          <a:p>
            <a:r>
              <a:rPr lang="ru-RU" sz="2600" dirty="0" smtClean="0"/>
              <a:t>Индекс изменения размера платы за КУ рассчитывается в среднем по МО и отдельно по каждой категории жилья как в МКД, так и жилых домах</a:t>
            </a:r>
          </a:p>
          <a:p>
            <a:endParaRPr lang="ru-RU" sz="900" dirty="0" smtClean="0"/>
          </a:p>
          <a:p>
            <a:r>
              <a:rPr lang="ru-RU" sz="2600" dirty="0" smtClean="0"/>
              <a:t>В расчете индекса изменения размера платы за КУ для населения, ОМСУ должна быть выделена категория жилья с наиболее невыгодным набором услуг, по которой рассчитался максимальный индекс изменения размера вносимой гражданами платы за КУ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30985"/>
              </p:ext>
            </p:extLst>
          </p:nvPr>
        </p:nvGraphicFramePr>
        <p:xfrm>
          <a:off x="827584" y="5373216"/>
          <a:ext cx="770485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860"/>
                <a:gridCol w="378544"/>
                <a:gridCol w="2119847"/>
                <a:gridCol w="378544"/>
                <a:gridCol w="3104061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Макс. индекс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=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Средний индекс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Макс. допустимое отклонение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принципы утверждения предельных индексов изменения размера платы граждан за коммунальные услуги на 2015 год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645920"/>
            <a:ext cx="8219256" cy="4526280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неизменный набор КУ</a:t>
            </a:r>
          </a:p>
          <a:p>
            <a:endParaRPr lang="ru-RU" sz="3200" dirty="0" smtClean="0"/>
          </a:p>
          <a:p>
            <a:r>
              <a:rPr lang="ru-RU" sz="3200" dirty="0"/>
              <a:t>н</a:t>
            </a:r>
            <a:r>
              <a:rPr lang="ru-RU" sz="3200" dirty="0" smtClean="0"/>
              <a:t>еизменный объем (по ПУ и без учета изменения нормативов потребления)</a:t>
            </a:r>
          </a:p>
          <a:p>
            <a:endParaRPr lang="ru-RU" sz="3200" dirty="0" smtClean="0"/>
          </a:p>
          <a:p>
            <a:r>
              <a:rPr lang="ru-RU" sz="3200" dirty="0"/>
              <a:t>п</a:t>
            </a:r>
            <a:r>
              <a:rPr lang="ru-RU" sz="3200" dirty="0" smtClean="0"/>
              <a:t>о отношению к совокупной плате за КУ в МО к декабрю 2014 г.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4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Индексы изменения размера платы граждан за коммунальные услуги </a:t>
            </a:r>
            <a:r>
              <a:rPr lang="ru-RU" sz="2800" dirty="0" smtClean="0"/>
              <a:t>с 1.07.2015 </a:t>
            </a:r>
            <a:r>
              <a:rPr lang="ru-RU" sz="2800" dirty="0"/>
              <a:t>год в ПФО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1738059"/>
              </p:ext>
            </p:extLst>
          </p:nvPr>
        </p:nvGraphicFramePr>
        <p:xfrm>
          <a:off x="457200" y="1268760"/>
          <a:ext cx="814724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Индексы изменения </a:t>
            </a:r>
            <a:r>
              <a:rPr lang="ru-RU" sz="2800" dirty="0" smtClean="0"/>
              <a:t>ЭОТ с 1.07.2015 г. в РМЭ и индексы роста платы граждан за КУ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1011387"/>
              </p:ext>
            </p:extLst>
          </p:nvPr>
        </p:nvGraphicFramePr>
        <p:xfrm>
          <a:off x="457200" y="1268760"/>
          <a:ext cx="814724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8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724128" y="1447462"/>
            <a:ext cx="0" cy="4464496"/>
          </a:xfrm>
          <a:prstGeom prst="line">
            <a:avLst/>
          </a:prstGeom>
          <a:ln w="31750">
            <a:solidFill>
              <a:srgbClr val="0070C0"/>
            </a:solidFill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940152" y="1391003"/>
            <a:ext cx="0" cy="4504930"/>
          </a:xfrm>
          <a:prstGeom prst="line">
            <a:avLst/>
          </a:prstGeom>
          <a:ln w="31750">
            <a:solidFill>
              <a:srgbClr val="FF0000"/>
            </a:solidFill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92080" y="55079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108,5 %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940152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110,6 %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8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Индексы изменения размера платы граждан за коммунальные услуги в 2015 г.</a:t>
            </a:r>
            <a:endParaRPr lang="ru-RU" sz="2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87112"/>
              </p:ext>
            </p:extLst>
          </p:nvPr>
        </p:nvGraphicFramePr>
        <p:xfrm>
          <a:off x="539552" y="1052736"/>
          <a:ext cx="7920881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923"/>
                <a:gridCol w="1571469"/>
                <a:gridCol w="1296144"/>
                <a:gridCol w="1656184"/>
                <a:gridCol w="1440161"/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r>
                        <a:rPr lang="ru-RU" sz="1400" baseline="0" dirty="0" smtClean="0"/>
                        <a:t> МО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 01 января 2015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 01 июля 2015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328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Средний индекс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Предельный</a:t>
                      </a:r>
                      <a:r>
                        <a:rPr lang="ru-RU" sz="1400" baseline="0" dirty="0" smtClean="0"/>
                        <a:t> макс. индекс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Средний индекс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Предельный</a:t>
                      </a:r>
                      <a:r>
                        <a:rPr lang="ru-RU" sz="1400" baseline="0" dirty="0" smtClean="0"/>
                        <a:t> макс. индекс</a:t>
                      </a:r>
                      <a:endParaRPr lang="ru-RU" sz="1400" dirty="0"/>
                    </a:p>
                  </a:txBody>
                  <a:tcPr/>
                </a:tc>
              </a:tr>
              <a:tr h="1241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Г. Йошкар-Ола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1379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Г. Волжск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8,5 %</a:t>
                      </a:r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Г. Козьмодемьянск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Волжский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Горномарийский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Звениговский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Килемарский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Куженерский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Мари-</a:t>
                      </a:r>
                      <a:r>
                        <a:rPr lang="ru-RU" sz="1200" dirty="0" err="1" smtClean="0"/>
                        <a:t>Турекский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Медведевский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Моркинский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Новоторъяльский</a:t>
                      </a:r>
                      <a:r>
                        <a:rPr lang="ru-RU" sz="1200" baseline="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Оршанский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Параньгинский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Сернурский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Советский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  <a:tr h="237966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Юринский</a:t>
                      </a:r>
                      <a:r>
                        <a:rPr lang="ru-RU" sz="1200" dirty="0" smtClean="0"/>
                        <a:t> район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10,6 %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8B3A-F064-474F-9C28-79B8014569D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B89950FB4382148ACE289E8F166927F" ma:contentTypeVersion="1" ma:contentTypeDescription="Создание документа." ma:contentTypeScope="" ma:versionID="ec8059c57c995b48d9d4013739d78df6">
  <xsd:schema xmlns:xsd="http://www.w3.org/2001/XMLSchema" xmlns:xs="http://www.w3.org/2001/XMLSchema" xmlns:p="http://schemas.microsoft.com/office/2006/metadata/properties" xmlns:ns2="57504d04-691e-4fc4-8f09-4f19fdbe90f6" xmlns:ns3="6d7c22ec-c6a4-4777-88aa-bc3c76ac660e" targetNamespace="http://schemas.microsoft.com/office/2006/metadata/properties" ma:root="true" ma:fieldsID="91f03645d6ce2753a58d94a0129be932" ns2:_="" ns3:_="">
    <xsd:import namespace="57504d04-691e-4fc4-8f09-4f19fdbe90f6"/>
    <xsd:import namespace="6d7c22ec-c6a4-4777-88aa-bc3c76ac66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dlc_DocId xmlns="57504d04-691e-4fc4-8f09-4f19fdbe90f6">XXJ7TYMEEKJ2-1242-43</_dlc_DocId>
    <_dlc_DocIdUrl xmlns="57504d04-691e-4fc4-8f09-4f19fdbe90f6">
      <Url>https://vip.gov.mari.ru/mturek/_layouts/DocIdRedir.aspx?ID=XXJ7TYMEEKJ2-1242-43</Url>
      <Description>XXJ7TYMEEKJ2-1242-43</Description>
    </_dlc_DocIdUrl>
  </documentManagement>
</p:properties>
</file>

<file path=customXml/itemProps1.xml><?xml version="1.0" encoding="utf-8"?>
<ds:datastoreItem xmlns:ds="http://schemas.openxmlformats.org/officeDocument/2006/customXml" ds:itemID="{C7DCA8CC-0C1A-4EAD-8198-CBC11C2806CF}"/>
</file>

<file path=customXml/itemProps2.xml><?xml version="1.0" encoding="utf-8"?>
<ds:datastoreItem xmlns:ds="http://schemas.openxmlformats.org/officeDocument/2006/customXml" ds:itemID="{691F2492-546B-4FC9-B2F8-2862CA05D5D6}"/>
</file>

<file path=customXml/itemProps3.xml><?xml version="1.0" encoding="utf-8"?>
<ds:datastoreItem xmlns:ds="http://schemas.openxmlformats.org/officeDocument/2006/customXml" ds:itemID="{82741C53-8D89-4E54-8F48-B12C7CC76F35}"/>
</file>

<file path=customXml/itemProps4.xml><?xml version="1.0" encoding="utf-8"?>
<ds:datastoreItem xmlns:ds="http://schemas.openxmlformats.org/officeDocument/2006/customXml" ds:itemID="{45B402D7-49DD-48FA-B3C6-F86E4FBED0AF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1720</TotalTime>
  <Words>676</Words>
  <Application>Microsoft Office PowerPoint</Application>
  <PresentationFormat>Экран (4:3)</PresentationFormat>
  <Paragraphs>190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Государственное регулирование платы граждан за жилищные и коммунальные услуги для граждан в 2015 г.</vt:lpstr>
      <vt:lpstr>Платежи граждан за жилищно-коммунальные услуги</vt:lpstr>
      <vt:lpstr>Состав платы граждан                                за коммунальные услуги (ст. 154 ЖК РФ)</vt:lpstr>
      <vt:lpstr>Нормативно-правовая база по ограничению роста платы граждан за КУ</vt:lpstr>
      <vt:lpstr>Основные принципы утверждения предельных индексов изменения размера платы граждан за коммунальные услуги на 2015 год</vt:lpstr>
      <vt:lpstr>Основные принципы утверждения предельных индексов изменения размера платы граждан за коммунальные услуги на 2015 год</vt:lpstr>
      <vt:lpstr>Индексы изменения размера платы граждан за коммунальные услуги с 1.07.2015 год в ПФО</vt:lpstr>
      <vt:lpstr>Индексы изменения ЭОТ с 1.07.2015 г. в РМЭ и индексы роста платы граждан за КУ</vt:lpstr>
      <vt:lpstr>Индексы изменения размера платы граждан за коммунальные услуги в 2015 г.</vt:lpstr>
      <vt:lpstr>Ограничение роста платы граждан за КУ в 2015 г.</vt:lpstr>
      <vt:lpstr>Уровень возмещения КУ населением от ЭОТ в среднем по РМЭ </vt:lpstr>
      <vt:lpstr>Уровень возмещения КУ населением от ЭОТ в среднем по РМЭ </vt:lpstr>
      <vt:lpstr>Предоставление гражданам субсидий на оплату ЖКУ</vt:lpstr>
      <vt:lpstr>Предоставление субсидий на ЖКУ в регионах ПФО</vt:lpstr>
      <vt:lpstr>Предоставление гражданам дополнительной компенсации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регулирование тарифов</dc:title>
  <dc:creator>Татьяна+++</dc:creator>
  <cp:lastModifiedBy>Татьяна+++</cp:lastModifiedBy>
  <cp:revision>77</cp:revision>
  <dcterms:created xsi:type="dcterms:W3CDTF">2014-12-09T11:55:25Z</dcterms:created>
  <dcterms:modified xsi:type="dcterms:W3CDTF">2015-01-26T09:51:38Z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0x0101000B89950FB4382148ACE289E8F166927F</vt:lpwstr>
  </property>
  <property fmtid="{D5CDD505-2E9C-101B-9397-08002B2CF9AE}" pid="3" name="_dlc_DocIdItemGuid">
    <vt:lpwstr>85fd1f18-b0c5-442b-85d6-1112c27e19c1</vt:lpwstr>
  </property>
</Properties>
</file>