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5"/>
  </p:sldMasterIdLst>
  <p:sldIdLst>
    <p:sldId id="257" r:id="rId6"/>
    <p:sldId id="259" r:id="rId7"/>
    <p:sldId id="260" r:id="rId8"/>
    <p:sldId id="289" r:id="rId9"/>
    <p:sldId id="274" r:id="rId10"/>
    <p:sldId id="275" r:id="rId11"/>
    <p:sldId id="291" r:id="rId12"/>
    <p:sldId id="292" r:id="rId13"/>
    <p:sldId id="287" r:id="rId14"/>
    <p:sldId id="276" r:id="rId15"/>
    <p:sldId id="283" r:id="rId16"/>
    <p:sldId id="284" r:id="rId17"/>
    <p:sldId id="285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3190" autoAdjust="0"/>
  </p:normalViewPr>
  <p:slideViewPr>
    <p:cSldViewPr>
      <p:cViewPr>
        <p:scale>
          <a:sx n="96" d="100"/>
          <a:sy n="96" d="100"/>
        </p:scale>
        <p:origin x="-106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6432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бюджете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год и плановый период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2022-2023 годов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68128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3643314"/>
            <a:ext cx="4857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управления</a:t>
            </a: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Юринского муниципального </a:t>
            </a: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района  Л.В. Красильникова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</a:t>
            </a:r>
            <a:endParaRPr lang="ru-RU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465775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86280"/>
                <a:gridCol w="1285884"/>
                <a:gridCol w="1357322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 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2022год 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1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28092,5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1689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НАЦИОНАЛЬНАЯ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И  ПРАВООХРАНИТЕЛЬНАЯ ДЕЯТЕЛЬНОСЬ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94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2290,7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15865,7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124391,5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93691,8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19958,5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12968,2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7654,1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5860,7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11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206662,7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140438,6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176044,0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6611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на образование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71736" y="857232"/>
            <a:ext cx="3714776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214554"/>
            <a:ext cx="250033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3071810"/>
            <a:ext cx="250033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образование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3929066"/>
            <a:ext cx="250033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5643578"/>
            <a:ext cx="250033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143240" y="2143116"/>
            <a:ext cx="1643074" cy="7858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</a:rPr>
              <a:t>(15739,8 </a:t>
            </a:r>
            <a:r>
              <a:rPr lang="ru-RU" sz="1600" dirty="0" smtClean="0">
                <a:latin typeface="Times New Roman" pitchFamily="18" charset="0"/>
              </a:rPr>
              <a:t>т. </a:t>
            </a:r>
            <a:r>
              <a:rPr lang="ru-RU" sz="1600" dirty="0" err="1" smtClean="0">
                <a:latin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</a:rPr>
              <a:t> 7,6%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000628" y="2143116"/>
            <a:ext cx="1549912" cy="7858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(12246,9 т.р.) 8,7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929454" y="2143116"/>
            <a:ext cx="1549912" cy="7858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(12526,9 т.р.) 7,1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143240" y="2928934"/>
            <a:ext cx="1643074" cy="7858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(94868,8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 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45,9%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214942" y="5572140"/>
            <a:ext cx="154991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(2843,4 т.р.) 2,0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214942" y="4714884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(158,5 т.р.) 0,1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072066" y="3000372"/>
            <a:ext cx="1549912" cy="7143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(53297,0 т.р.) 38,0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7143768" y="5572140"/>
            <a:ext cx="154991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(2843,4 т.р.) 1,6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7143768" y="4714884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(158,5 т.р.) 0,1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000892" y="2928934"/>
            <a:ext cx="1643074" cy="7143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(70382,5 т.р.) 40,0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143240" y="4572008"/>
            <a:ext cx="1549912" cy="8572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(211,5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0,1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143240" y="5500702"/>
            <a:ext cx="1549912" cy="7858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(2875,3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1,4%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19288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19288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330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6429396"/>
            <a:ext cx="857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расходов на образование в расчете на одного жителя в среднем составит 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18,2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596" y="4786322"/>
            <a:ext cx="250033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Молодежная политика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143240" y="3786190"/>
            <a:ext cx="1549912" cy="8572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(10643,1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5,2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5072066" y="3929066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(7089,5 т.р.) 5,0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7000892" y="3857628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(7780,5 т.р.) 4,4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429684" cy="15898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Структура расходов на культуру, кинематографию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71538" y="2428868"/>
            <a:ext cx="2428892" cy="12858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785786" y="4286256"/>
            <a:ext cx="3018684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культуры, кинематографии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786182" y="2500306"/>
            <a:ext cx="1643074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(13804,0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р.) 6,7%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572132" y="2500306"/>
            <a:ext cx="157163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(17499,2 т.р.) 8,2%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286644" y="2428868"/>
            <a:ext cx="1500198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(18899,2т.р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7,3%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929058" y="4286256"/>
            <a:ext cx="1500198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(6154,5 т.р.) 3,0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643570" y="4357694"/>
            <a:ext cx="1500198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(6000,0 т.р.) 4,3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7286644" y="4357694"/>
            <a:ext cx="1500198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(6000,0 т.р.) 3,4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0496" y="20716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2021 год</a:t>
            </a:r>
            <a:endParaRPr lang="ru-RU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43570" y="207167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2022 год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86644" y="20716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2023 год</a:t>
            </a:r>
            <a:endParaRPr lang="ru-RU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597" y="5929331"/>
            <a:ext cx="8358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расходов на культуру в расчете на одного жителя в среднем составит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3,1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0975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2021г. 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2022г. 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2023г. -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500298" y="2285992"/>
            <a:ext cx="857256" cy="128588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00826" y="2285992"/>
            <a:ext cx="800839" cy="128588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00232" y="3571876"/>
            <a:ext cx="1857388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(2843,6 т.р.)  1,4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00232" y="5500702"/>
            <a:ext cx="1928826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(1300,0 т.р.) 0,7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71670" y="4572008"/>
            <a:ext cx="171451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(1300,0 т.р.)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0,9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00760" y="3571876"/>
            <a:ext cx="1857388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(10124,6 т.р.) 4,9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43636" y="5500702"/>
            <a:ext cx="1785950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(6359,6 т.р.) 3,6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72198" y="457200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(6354,1  т.р.) 4,5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357290" y="1500174"/>
            <a:ext cx="3357586" cy="7143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286380" y="1500174"/>
            <a:ext cx="3143272" cy="7143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Охрана семьи и детства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3071834"/>
          </a:xfrm>
        </p:spPr>
        <p:txBody>
          <a:bodyPr>
            <a:noAutofit/>
          </a:bodyPr>
          <a:lstStyle/>
          <a:p>
            <a:pPr algn="ctr"/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500042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Финансовое  управление  администрации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финансового управления администрации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Красильникова Л.В.</a:t>
            </a:r>
          </a:p>
          <a:p>
            <a:endParaRPr lang="ru-RU" sz="1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1000132"/>
          </a:xfrm>
        </p:spPr>
        <p:txBody>
          <a:bodyPr/>
          <a:lstStyle/>
          <a:p>
            <a:pPr algn="ctr"/>
            <a:r>
              <a:rPr lang="ru-RU" b="1" dirty="0" smtClean="0"/>
              <a:t>Основные понятия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85926"/>
            <a:ext cx="28712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44" y="1714488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составляется на три года –очередной финансовый год и плановый период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 который составляется проект бюджет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–два финансовых года, следующих за очередным финансовым годом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041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муниципального района на 2021 год и на плановый период 2022 – 2023 годов сформирован в соответствии: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-С  Законом «О республиканском бюджете Республики Марий Эл на 2021 год и плановый период 2022 – 2023 годов»;</a:t>
            </a:r>
          </a:p>
          <a:p>
            <a:pPr algn="just">
              <a:buNone/>
            </a:pPr>
            <a:r>
              <a:rPr lang="ru-RU" dirty="0" smtClean="0"/>
              <a:t>-С нормами Бюджетного и Налогового кодекса Российской Федерации;</a:t>
            </a:r>
          </a:p>
          <a:p>
            <a:pPr algn="just">
              <a:buNone/>
            </a:pPr>
            <a:r>
              <a:rPr lang="ru-RU" dirty="0" smtClean="0"/>
              <a:t>-Федерального законодательства, предусматривающие внесение изменений и дополнений в бюджетное законодательство с 1 января 2021 года;</a:t>
            </a:r>
          </a:p>
          <a:p>
            <a:pPr algn="just">
              <a:buNone/>
            </a:pPr>
            <a:r>
              <a:rPr lang="ru-RU" dirty="0" smtClean="0"/>
              <a:t>-Основными показателями прогноза социально-экономического развития района;</a:t>
            </a:r>
          </a:p>
          <a:p>
            <a:pPr algn="just">
              <a:buNone/>
            </a:pPr>
            <a:r>
              <a:rPr lang="ru-RU" dirty="0" smtClean="0"/>
              <a:t>-Оценки ожидаемого исполнения бюджета Юринского муниципального района за 2020 год;</a:t>
            </a:r>
          </a:p>
          <a:p>
            <a:pPr algn="just">
              <a:buNone/>
            </a:pPr>
            <a:r>
              <a:rPr lang="ru-RU" dirty="0" smtClean="0"/>
              <a:t>-Муниципальными правовыми актами </a:t>
            </a:r>
            <a:r>
              <a:rPr lang="ru-RU" dirty="0" err="1" smtClean="0"/>
              <a:t>Юринского</a:t>
            </a:r>
            <a:r>
              <a:rPr lang="ru-RU" dirty="0" smtClean="0"/>
              <a:t> муниципального района в соответствии с полномочиями установленными законодательством </a:t>
            </a:r>
            <a:r>
              <a:rPr lang="ru-RU" dirty="0" err="1" smtClean="0"/>
              <a:t>Юринского</a:t>
            </a:r>
            <a:r>
              <a:rPr lang="ru-RU" dirty="0" smtClean="0"/>
              <a:t> муниципального района.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pPr marL="0" indent="447675" algn="just">
              <a:buNone/>
              <a:tabLst>
                <a:tab pos="0" algn="l"/>
              </a:tabLst>
            </a:pPr>
            <a:r>
              <a:rPr lang="ru-RU" b="1" dirty="0" smtClean="0"/>
              <a:t>Основным  инструментом привлечения дополнительных доходных источников в бюджет </a:t>
            </a:r>
            <a:r>
              <a:rPr lang="ru-RU" b="1" dirty="0" err="1" smtClean="0"/>
              <a:t>Юринского</a:t>
            </a:r>
            <a:r>
              <a:rPr lang="ru-RU" b="1" dirty="0" smtClean="0"/>
              <a:t> муниципального района является реализация:</a:t>
            </a:r>
          </a:p>
          <a:p>
            <a:pPr marL="0" indent="447675" algn="just">
              <a:buNone/>
              <a:tabLst>
                <a:tab pos="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План мероприятий по оздоровлению муниципальных финансов Юринского муниципального района на 2020- 2024 годах», </a:t>
            </a:r>
            <a:r>
              <a:rPr lang="ru-RU" dirty="0" smtClean="0"/>
              <a:t>утвержденный постановлением Администрации Юринского муниципального района от 24 апреля 2020 года № 142 «Об утверждении Плана мероприятий по оздоровлению муниципальных финансов Юринского муниципального района на 2020- 2024 годах».</a:t>
            </a:r>
          </a:p>
          <a:p>
            <a:pPr marL="0" indent="447675" algn="just">
              <a:buNone/>
              <a:tabLst>
                <a:tab pos="0" algn="l"/>
              </a:tabLst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089804"/>
          </a:xfrm>
        </p:spPr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86116" y="4929198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ведомствам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643050"/>
            <a:ext cx="6858048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 -выплачиваемые из бюджета денежные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3071810"/>
            <a:ext cx="2857520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распределены по: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4643446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4714884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14810" y="278605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419729">
            <a:off x="2714612" y="4214818"/>
            <a:ext cx="357190" cy="571504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16330" y="4230758"/>
            <a:ext cx="357190" cy="633049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794106">
            <a:off x="5942614" y="3992841"/>
            <a:ext cx="357190" cy="922718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15436" cy="13041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Разделы классификации расходов бюджета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01 00 «Общегосударственные вопросы»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03 00 «Национальная безопасность и правоохранительная       деятельность»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0500 «Жилищно-коммунальное хозяйство»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07 00 «Образование»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 00 «Социальная политика»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00 «Средства массовой информации»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 00 «Межбюджетные трансферты общего характера бюджетам субъектов Российской Федерации и муниципальных образований»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характеристики </a:t>
            </a:r>
            <a:br>
              <a:rPr lang="ru-RU" sz="3600" b="1" dirty="0" smtClean="0"/>
            </a:br>
            <a:r>
              <a:rPr lang="ru-RU" sz="3600" b="1" dirty="0" smtClean="0"/>
              <a:t>бюджета, тыс.руб.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48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право 4"/>
          <p:cNvSpPr/>
          <p:nvPr/>
        </p:nvSpPr>
        <p:spPr>
          <a:xfrm>
            <a:off x="785786" y="2285992"/>
            <a:ext cx="242889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Доходы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85786" y="4143380"/>
            <a:ext cx="242889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Дефицит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2021 год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58082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2023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786182" y="2428868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206 662,7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5643570" y="2500306"/>
            <a:ext cx="1285884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140 438,6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786182" y="4286256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786182" y="3357562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206 662,7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5572132" y="3429000"/>
            <a:ext cx="1357322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140 438,6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7286644" y="3429000"/>
            <a:ext cx="1357322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176 044,0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7215206" y="2500306"/>
            <a:ext cx="1285884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176 044,0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магнитный диск 17"/>
          <p:cNvSpPr/>
          <p:nvPr/>
        </p:nvSpPr>
        <p:spPr>
          <a:xfrm>
            <a:off x="7286644" y="4357694"/>
            <a:ext cx="1357322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магнитный диск 18"/>
          <p:cNvSpPr/>
          <p:nvPr/>
        </p:nvSpPr>
        <p:spPr>
          <a:xfrm>
            <a:off x="5572132" y="4357694"/>
            <a:ext cx="1357322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5143512"/>
            <a:ext cx="7858180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остается ее социальная направленность –более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69,8% расходов в трехлетнем периоде планируется направлять на социально-культурную сферу.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857364"/>
          <a:ext cx="8501120" cy="489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2000264"/>
                <a:gridCol w="1243021"/>
                <a:gridCol w="1700224"/>
                <a:gridCol w="1700224"/>
              </a:tblGrid>
              <a:tr h="619629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 (первоначально утвержденный</a:t>
                      </a:r>
                      <a:r>
                        <a:rPr lang="ru-RU" sz="1600" baseline="0" dirty="0" smtClean="0"/>
                        <a:t> бюджет)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</a:t>
                      </a:r>
                      <a:endParaRPr lang="ru-RU" sz="1600" dirty="0"/>
                    </a:p>
                  </a:txBody>
                  <a:tcPr/>
                </a:tc>
              </a:tr>
              <a:tr h="7376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доходы (тыс.руб.)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48 574,2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55 135,1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57 919,3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61 202,0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6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Неналоговые доходы (тыс.руб.)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1 265,8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1 291,0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1 314,1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1 331,2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 (</a:t>
                      </a:r>
                      <a:r>
                        <a:rPr lang="ru-RU" sz="1600" dirty="0" err="1" smtClean="0"/>
                        <a:t>тыс.руб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143 270,8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150 236,6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81 205,2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113 510,8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 доходов (тыс.руб.)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193 110,8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206 662,7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140 438,6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176 044,0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 доходов</a:t>
                      </a:r>
                      <a:r>
                        <a:rPr lang="ru-RU" sz="1600" baseline="0" dirty="0" smtClean="0"/>
                        <a:t> на одного жителя (</a:t>
                      </a:r>
                      <a:r>
                        <a:rPr lang="ru-RU" sz="1600" baseline="0" dirty="0" err="1" smtClean="0"/>
                        <a:t>тыс.руб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0" i="0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6429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15436" cy="594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785818"/>
                <a:gridCol w="714380"/>
                <a:gridCol w="714380"/>
                <a:gridCol w="785818"/>
                <a:gridCol w="500066"/>
                <a:gridCol w="714380"/>
                <a:gridCol w="500066"/>
                <a:gridCol w="714380"/>
                <a:gridCol w="571504"/>
              </a:tblGrid>
              <a:tr h="352131">
                <a:tc rowSpan="2">
                  <a:txBody>
                    <a:bodyPr/>
                    <a:lstStyle/>
                    <a:p>
                      <a:pPr algn="ctr"/>
                      <a:endParaRPr lang="ru-RU" sz="900" dirty="0" smtClean="0">
                        <a:solidFill>
                          <a:schemeClr val="bg2">
                            <a:lumMod val="9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900" dirty="0">
                        <a:solidFill>
                          <a:schemeClr val="bg2">
                            <a:lumMod val="9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</a:t>
                      </a:r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утв. Бюджет </a:t>
                      </a:r>
                      <a:r>
                        <a:rPr lang="ru-RU" sz="900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2020г.</a:t>
                      </a:r>
                      <a:endParaRPr lang="ru-RU" sz="900" dirty="0" smtClean="0">
                        <a:solidFill>
                          <a:schemeClr val="bg2">
                            <a:lumMod val="9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900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 (оценка)</a:t>
                      </a:r>
                      <a:endParaRPr lang="ru-RU" sz="900" dirty="0">
                        <a:solidFill>
                          <a:schemeClr val="bg2">
                            <a:lumMod val="9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(проект)</a:t>
                      </a:r>
                      <a:endParaRPr lang="ru-RU" sz="900" dirty="0">
                        <a:solidFill>
                          <a:schemeClr val="bg2">
                            <a:lumMod val="9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2022год (проект)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(проект)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41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(+,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-) к утв. плану тыс.руб.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47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49 840,0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56 986,5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56 426,1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586,1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59 233,4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62 533,2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44 440,2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49 117,2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51 255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+6 814,8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54 383,3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57 590,8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2104,2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+221,2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2 248,2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с применением упрощенной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системой налогообложения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+523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+1 344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пошлина, по делам рассматриваемым в судах общей юрисдикции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+190,9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83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 за земли государственная собственность на которые не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разграничена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земли после разграничения государственной собственности на землю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+11,2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2520,5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5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XXJ7TYMEEKJ2-3538-33</_dlc_DocId>
    <_dlc_DocIdUrl xmlns="57504d04-691e-4fc4-8f09-4f19fdbe90f6">
      <Url>https://vip.gov.mari.ru/jurino/_layouts/DocIdRedir.aspx?ID=XXJ7TYMEEKJ2-3538-33</Url>
      <Description>XXJ7TYMEEKJ2-3538-33</Description>
    </_dlc_DocIdUrl>
    <_x041f__x0430__x043f__x043a__x0430_ xmlns="f2c6f253-57db-4c82-b3a3-825bd4b87dae">2020 г</_x041f__x0430__x043f__x043a__x0430_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223BB-4093-45DD-A16E-4A236B93BEB8}"/>
</file>

<file path=customXml/itemProps2.xml><?xml version="1.0" encoding="utf-8"?>
<ds:datastoreItem xmlns:ds="http://schemas.openxmlformats.org/officeDocument/2006/customXml" ds:itemID="{F3F8AB22-10F8-4E49-99C5-B59BFB8E7473}"/>
</file>

<file path=customXml/itemProps3.xml><?xml version="1.0" encoding="utf-8"?>
<ds:datastoreItem xmlns:ds="http://schemas.openxmlformats.org/officeDocument/2006/customXml" ds:itemID="{71CCBEA6-0B1E-4B4A-A270-C987061085E8}"/>
</file>

<file path=customXml/itemProps4.xml><?xml version="1.0" encoding="utf-8"?>
<ds:datastoreItem xmlns:ds="http://schemas.openxmlformats.org/officeDocument/2006/customXml" ds:itemID="{1DE83D4E-41C0-4DF4-B9CB-ACE46663D3BA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2098</TotalTime>
  <Words>1106</Words>
  <PresentationFormat>Экран (4:3)</PresentationFormat>
  <Paragraphs>332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 бюджете  Юринского муниципального района  на 2021 год и плановый период  2022-2023 годов</vt:lpstr>
      <vt:lpstr>Основные понятия</vt:lpstr>
      <vt:lpstr>Бюджет муниципального района на 2021 год и на плановый период 2022 – 2023 годов сформирован в соответствии:</vt:lpstr>
      <vt:lpstr>Слайд 4</vt:lpstr>
      <vt:lpstr>Расходы бюджета</vt:lpstr>
      <vt:lpstr>Разделы классификации расходов бюджета Юринского муниципального района</vt:lpstr>
      <vt:lpstr>Основные характеристики  бюджета, тыс.руб.</vt:lpstr>
      <vt:lpstr>Динамика поступления доходов</vt:lpstr>
      <vt:lpstr>Объем налоговых и неналоговых доходов бюджета</vt:lpstr>
      <vt:lpstr>Динамика расходов</vt:lpstr>
      <vt:lpstr>Структура расходов на образование</vt:lpstr>
      <vt:lpstr>Структура расходов на культуру, кинематографию</vt:lpstr>
      <vt:lpstr>Структура расходов на социальную политику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</dc:title>
  <cp:lastModifiedBy>Пользователь Windows</cp:lastModifiedBy>
  <cp:revision>382</cp:revision>
  <dcterms:modified xsi:type="dcterms:W3CDTF">2020-12-17T07:49:17Z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b212cc65-19c9-4080-8629-ff5df5200891</vt:lpwstr>
  </property>
</Properties>
</file>