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5"/>
  </p:sldMasterIdLst>
  <p:notesMasterIdLst>
    <p:notesMasterId r:id="rId18"/>
  </p:notesMasterIdLst>
  <p:sldIdLst>
    <p:sldId id="256" r:id="rId6"/>
    <p:sldId id="257" r:id="rId7"/>
    <p:sldId id="258" r:id="rId8"/>
    <p:sldId id="259" r:id="rId9"/>
    <p:sldId id="274" r:id="rId10"/>
    <p:sldId id="262" r:id="rId11"/>
    <p:sldId id="272" r:id="rId12"/>
    <p:sldId id="264" r:id="rId13"/>
    <p:sldId id="265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85" autoAdjust="0"/>
    <p:restoredTop sz="99275" autoAdjust="0"/>
  </p:normalViewPr>
  <p:slideViewPr>
    <p:cSldViewPr>
      <p:cViewPr>
        <p:scale>
          <a:sx n="106" d="100"/>
          <a:sy n="106" d="100"/>
        </p:scale>
        <p:origin x="-12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3986529523395601E-2"/>
          <c:y val="0.14256663574953571"/>
          <c:w val="0.49687299198010026"/>
          <c:h val="0.66224821959865321"/>
        </c:manualLayout>
      </c:layout>
      <c:pieChart>
        <c:varyColors val="1"/>
        <c:firstSliceAng val="0"/>
      </c:pieChart>
    </c:plotArea>
    <c:legend>
      <c:legendPos val="r"/>
      <c:layout>
        <c:manualLayout>
          <c:xMode val="edge"/>
          <c:yMode val="edge"/>
          <c:x val="0.54316434899409327"/>
          <c:y val="6.4764541989548799E-2"/>
          <c:w val="1.1721529681159047E-2"/>
          <c:h val="1.5237988585506713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5207887041669189E-2"/>
          <c:y val="5.9731995973546545E-2"/>
          <c:w val="0.41542231942624991"/>
          <c:h val="0.719238642588731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7"/>
          <c:dPt>
            <c:idx val="0"/>
            <c:explosion val="13"/>
          </c:dPt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Госпошлина</c:v>
                </c:pt>
                <c:pt idx="4">
                  <c:v>Доход от использования имущества</c:v>
                </c:pt>
                <c:pt idx="5">
                  <c:v>Платежи за пользование природными ресурсами</c:v>
                </c:pt>
                <c:pt idx="6">
                  <c:v>Доход от продажи материальных и нематериальных активов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84.7</c:v>
                </c:pt>
                <c:pt idx="1">
                  <c:v>5.3</c:v>
                </c:pt>
                <c:pt idx="2">
                  <c:v>5.4</c:v>
                </c:pt>
                <c:pt idx="3">
                  <c:v>0.70000000000000051</c:v>
                </c:pt>
                <c:pt idx="4">
                  <c:v>1</c:v>
                </c:pt>
                <c:pt idx="5">
                  <c:v>1</c:v>
                </c:pt>
                <c:pt idx="6">
                  <c:v>1.4</c:v>
                </c:pt>
                <c:pt idx="7">
                  <c:v>1.4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1559828585385348"/>
          <c:y val="5.2050856559661414E-2"/>
          <c:w val="0.48440171414614652"/>
          <c:h val="0.94794906496062992"/>
        </c:manualLayout>
      </c:layout>
      <c:txPr>
        <a:bodyPr/>
        <a:lstStyle/>
        <a:p>
          <a:pPr>
            <a:lnSpc>
              <a:spcPct val="100000"/>
            </a:lnSpc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3.4398590735916709E-2"/>
          <c:y val="0.19148233457864944"/>
          <c:w val="0.51930369684985589"/>
          <c:h val="0.8085176654213501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"/>
          <c:dPt>
            <c:idx val="2"/>
            <c:explosion val="3"/>
          </c:dPt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Образование</c:v>
                </c:pt>
                <c:pt idx="3">
                  <c:v>Культура, кинематография</c:v>
                </c:pt>
                <c:pt idx="4">
                  <c:v>Социальная политика</c:v>
                </c:pt>
                <c:pt idx="5">
                  <c:v>Межбюджетные трансферты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13.8</c:v>
                </c:pt>
                <c:pt idx="1">
                  <c:v>2.5</c:v>
                </c:pt>
                <c:pt idx="2">
                  <c:v>57</c:v>
                </c:pt>
                <c:pt idx="3">
                  <c:v>12</c:v>
                </c:pt>
                <c:pt idx="4">
                  <c:v>5.6</c:v>
                </c:pt>
                <c:pt idx="5">
                  <c:v>7.4</c:v>
                </c:pt>
                <c:pt idx="6">
                  <c:v>1.7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948788559309535"/>
          <c:y val="0.17147540565679326"/>
          <c:w val="0.33120076563237405"/>
          <c:h val="0.8147049909735667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0.03345</cdr:x>
      <cdr:y>0.75325</cdr:y>
    </cdr:from>
    <cdr:to>
      <cdr:x>0.50427</cdr:x>
      <cdr:y>0.94545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9614" y="4143404"/>
          <a:ext cx="3935228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400" b="1" dirty="0" smtClean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400" b="1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400" b="1" dirty="0" smtClean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400" b="1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400" b="1" dirty="0" smtClean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400" b="1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400" b="1" dirty="0" smtClean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400" b="1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Общий объем доходов МО «</a:t>
          </a:r>
          <a:r>
            <a:rPr lang="ru-RU" sz="1400" b="1" dirty="0" err="1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Юринский</a:t>
          </a:r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муниципальный </a:t>
          </a:r>
        </a:p>
        <a:p xmlns:a="http://schemas.openxmlformats.org/drawingml/2006/main">
          <a:pPr algn="ctr"/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район» в расчете на 1 жителя в 2017году составляет</a:t>
          </a:r>
        </a:p>
        <a:p xmlns:a="http://schemas.openxmlformats.org/drawingml/2006/main">
          <a:pPr algn="ctr"/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19,8 тыс.руб.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0.19658</cdr:x>
      <cdr:y>0.49351</cdr:y>
    </cdr:from>
    <cdr:to>
      <cdr:x>0.35726</cdr:x>
      <cdr:y>0.68571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1643074" y="2714644"/>
          <a:ext cx="1343028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0.30769</cdr:x>
      <cdr:y>0.22078</cdr:y>
    </cdr:from>
    <cdr:to>
      <cdr:x>0.43419</cdr:x>
      <cdr:y>0.37402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571768" y="1214446"/>
          <a:ext cx="1057276" cy="842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0.2906</cdr:x>
      <cdr:y>0.16883</cdr:y>
    </cdr:from>
    <cdr:to>
      <cdr:x>0.40855</cdr:x>
      <cdr:y>0.33506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428892" y="928694"/>
          <a:ext cx="98583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0.28205</cdr:x>
      <cdr:y>0.11688</cdr:y>
    </cdr:from>
    <cdr:to>
      <cdr:x>0.4</cdr:x>
      <cdr:y>0.2961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2357454" y="642942"/>
          <a:ext cx="985838" cy="985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0.24138</cdr:x>
      <cdr:y>0.59701</cdr:y>
    </cdr:from>
    <cdr:to>
      <cdr:x>0.33621</cdr:x>
      <cdr:y>0.65672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00264" y="2857520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84,7%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0.06897</cdr:x>
      <cdr:y>0.19403</cdr:y>
    </cdr:from>
    <cdr:to>
      <cdr:x>0.13793</cdr:x>
      <cdr:y>0.25373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71504" y="928694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5,3%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0.11207</cdr:x>
      <cdr:y>0.10448</cdr:y>
    </cdr:from>
    <cdr:to>
      <cdr:x>0.18103</cdr:x>
      <cdr:y>0.1791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28694" y="500066"/>
          <a:ext cx="57150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5,4%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0.12069</cdr:x>
      <cdr:y>0.04478</cdr:y>
    </cdr:from>
    <cdr:to>
      <cdr:x>0.18966</cdr:x>
      <cdr:y>0.08955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000132" y="214314"/>
          <a:ext cx="57150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0,7%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0.2069</cdr:x>
      <cdr:y>0.04478</cdr:y>
    </cdr:from>
    <cdr:to>
      <cdr:x>0.31724</cdr:x>
      <cdr:y>0.23582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714512" y="2143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0.12931</cdr:x>
      <cdr:y>0.01493</cdr:y>
    </cdr:from>
    <cdr:to>
      <cdr:x>0.37931</cdr:x>
      <cdr:y>0.07463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71570" y="71438"/>
          <a:ext cx="207170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800" dirty="0" smtClean="0"/>
            <a:t>1,0%  1,0%  1,4%   1,4%</a:t>
          </a:r>
          <a:endParaRPr lang="ru-RU" sz="800" dirty="0"/>
        </a:p>
      </cdr:txBody>
    </cdr:sp>
  </cdr:relSizeAnchor>
  <cdr:relSizeAnchor xmlns:cdr="http://schemas.openxmlformats.org/drawingml/2006/chartDrawing">
    <cdr:from>
      <cdr:x>0.24138</cdr:x>
      <cdr:y>0.0597</cdr:y>
    </cdr:from>
    <cdr:to>
      <cdr:x>0.28448</cdr:x>
      <cdr:y>0.13433</cdr:y>
    </cdr:to>
    <cdr:sp macro="" textlink="">
      <cdr:nvSpPr>
        <cdr:cNvPr id="9" name="Прямая соединительная линия 8"/>
        <cdr:cNvSpPr/>
      </cdr:nvSpPr>
      <cdr:spPr>
        <a:xfrm xmlns:a="http://schemas.openxmlformats.org/drawingml/2006/main" rot="5400000">
          <a:off x="2000264" y="285752"/>
          <a:ext cx="357190" cy="3571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0.22414</cdr:x>
      <cdr:y>0.05987</cdr:y>
    </cdr:from>
    <cdr:to>
      <cdr:x>0.24148</cdr:x>
      <cdr:y>0.08955</cdr:y>
    </cdr:to>
    <cdr:sp macro="" textlink="">
      <cdr:nvSpPr>
        <cdr:cNvPr id="11" name="Прямая соединительная линия 10"/>
        <cdr:cNvSpPr/>
      </cdr:nvSpPr>
      <cdr:spPr>
        <a:xfrm xmlns:a="http://schemas.openxmlformats.org/drawingml/2006/main" rot="5400000">
          <a:off x="1858182" y="285752"/>
          <a:ext cx="142082" cy="14367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0.19837</cdr:x>
      <cdr:y>0.05987</cdr:y>
    </cdr:from>
    <cdr:to>
      <cdr:x>0.2069</cdr:x>
      <cdr:y>0.08955</cdr:y>
    </cdr:to>
    <cdr:sp macro="" textlink="">
      <cdr:nvSpPr>
        <cdr:cNvPr id="13" name="Прямая соединительная линия 12"/>
        <cdr:cNvSpPr/>
      </cdr:nvSpPr>
      <cdr:spPr>
        <a:xfrm xmlns:a="http://schemas.openxmlformats.org/drawingml/2006/main" rot="5400000" flipV="1">
          <a:off x="1608148" y="322267"/>
          <a:ext cx="142084" cy="7064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0.16379</cdr:x>
      <cdr:y>0.04478</cdr:y>
    </cdr:from>
    <cdr:to>
      <cdr:x>0.18966</cdr:x>
      <cdr:y>0.08955</cdr:y>
    </cdr:to>
    <cdr:sp macro="" textlink="">
      <cdr:nvSpPr>
        <cdr:cNvPr id="15" name="Прямая соединительная линия 14"/>
        <cdr:cNvSpPr/>
      </cdr:nvSpPr>
      <cdr:spPr>
        <a:xfrm xmlns:a="http://schemas.openxmlformats.org/drawingml/2006/main" rot="16200000" flipH="1">
          <a:off x="1357322" y="214314"/>
          <a:ext cx="214316" cy="2143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0.14655</cdr:x>
      <cdr:y>0.07463</cdr:y>
    </cdr:from>
    <cdr:to>
      <cdr:x>0.18103</cdr:x>
      <cdr:y>0.1194</cdr:y>
    </cdr:to>
    <cdr:sp macro="" textlink="">
      <cdr:nvSpPr>
        <cdr:cNvPr id="17" name="Прямая соединительная линия 16"/>
        <cdr:cNvSpPr/>
      </cdr:nvSpPr>
      <cdr:spPr>
        <a:xfrm xmlns:a="http://schemas.openxmlformats.org/drawingml/2006/main">
          <a:off x="1214446" y="357190"/>
          <a:ext cx="285752" cy="2143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0.19166</cdr:x>
      <cdr:y>0.72818</cdr:y>
    </cdr:from>
    <cdr:to>
      <cdr:x>0.27895</cdr:x>
      <cdr:y>0.76895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68432" y="3827469"/>
          <a:ext cx="71438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57,0%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0.07817</cdr:x>
      <cdr:y>0.51072</cdr:y>
    </cdr:from>
    <cdr:to>
      <cdr:x>0.16547</cdr:x>
      <cdr:y>0.55149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9738" y="2684461"/>
          <a:ext cx="71438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12,0%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0.10436</cdr:x>
      <cdr:y>0.32044</cdr:y>
    </cdr:from>
    <cdr:to>
      <cdr:x>0.18293</cdr:x>
      <cdr:y>0.34763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54052" y="1684329"/>
          <a:ext cx="642942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5,6%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0.1742</cdr:x>
      <cdr:y>0.2389</cdr:y>
    </cdr:from>
    <cdr:to>
      <cdr:x>0.27022</cdr:x>
      <cdr:y>0.26608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25556" y="1255701"/>
          <a:ext cx="785818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7,4%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0.25276</cdr:x>
      <cdr:y>0.17668</cdr:y>
    </cdr:from>
    <cdr:to>
      <cdr:x>0.33133</cdr:x>
      <cdr:y>0.21746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68498" y="928694"/>
          <a:ext cx="642942" cy="21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1,7%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0.34045</cdr:x>
      <cdr:y>0.299</cdr:y>
    </cdr:from>
    <cdr:to>
      <cdr:x>0.43647</cdr:x>
      <cdr:y>0.33978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786082" y="1571636"/>
          <a:ext cx="78581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13,8%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0.42774</cdr:x>
      <cdr:y>0.38055</cdr:y>
    </cdr:from>
    <cdr:to>
      <cdr:x>0.50631</cdr:x>
      <cdr:y>0.42132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500462" y="2000264"/>
          <a:ext cx="64294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2,5%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0B297-0D29-4B01-96CE-C2D6B30566A9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42FD0-E98A-4BE3-BB1F-EF9919408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42FD0-E98A-4BE3-BB1F-EF991940822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flipV="1">
            <a:off x="785786" y="4756149"/>
            <a:ext cx="7772400" cy="315925"/>
          </a:xfrm>
        </p:spPr>
        <p:txBody>
          <a:bodyPr>
            <a:normAutofit fontScale="90000"/>
          </a:bodyPr>
          <a:lstStyle/>
          <a:p>
            <a:pPr algn="ctr"/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71472" y="4214818"/>
            <a:ext cx="7200928" cy="12858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1857364"/>
            <a:ext cx="79296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 исполнению бюджета муниципального образования «Юринский муниципальный район» за 2017 год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1944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МО </a:t>
            </a: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«Юринский муниципальный район»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ОСНОВНЫМ ФУНКЦИЯМ НА ОДНОГО ЖИТЕЛЯ 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183564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64"/>
                <a:gridCol w="2756761"/>
                <a:gridCol w="1636713"/>
                <a:gridCol w="1636713"/>
                <a:gridCol w="16367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Раздел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Показатель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2016 год,</a:t>
                      </a:r>
                    </a:p>
                    <a:p>
                      <a:pPr algn="ctr"/>
                      <a:r>
                        <a:rPr lang="ru-RU" sz="1200" dirty="0" smtClean="0"/>
                        <a:t> тыс.руб.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 год, </a:t>
                      </a:r>
                    </a:p>
                    <a:p>
                      <a:pPr algn="ctr"/>
                      <a:r>
                        <a:rPr lang="ru-RU" sz="1200" dirty="0" smtClean="0"/>
                        <a:t>тыс.руб.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Рост</a:t>
                      </a:r>
                      <a:r>
                        <a:rPr lang="ru-RU" sz="1200" baseline="0" dirty="0" smtClean="0"/>
                        <a:t> расходов,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 в %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17,8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19,6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110,1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них: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05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07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8,5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11,2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131,8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08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2,3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2,4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104,4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1,4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1,1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78,6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 бюджета муниципального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образования на содержание работников органов  местного самоуправления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в расчете на одного жителя муниципального образования</a:t>
                      </a:r>
                    </a:p>
                    <a:p>
                      <a:pPr algn="l"/>
                      <a:endParaRPr lang="ru-RU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2,5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2,7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108,0</a:t>
                      </a:r>
                      <a:endParaRPr lang="ru-RU" sz="1200" dirty="0"/>
                    </a:p>
                  </a:txBody>
                  <a:tcPr marL="100207" marR="100207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ая прямоугольная выноска 6"/>
          <p:cNvSpPr/>
          <p:nvPr/>
        </p:nvSpPr>
        <p:spPr>
          <a:xfrm>
            <a:off x="7072330" y="1214422"/>
            <a:ext cx="1714512" cy="3000396"/>
          </a:xfrm>
          <a:prstGeom prst="wedgeRoundRectCallout">
            <a:avLst>
              <a:gd name="adj1" fmla="val -87049"/>
              <a:gd name="adj2" fmla="val -256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>
                <a:solidFill>
                  <a:schemeClr val="tx1"/>
                </a:solidFill>
              </a:rPr>
              <a:t>ОСНОВНЫЕ ПОКАЗАТЕЛИ 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ХАРАКТЕРИЗУЮЩИЕ РЕЗУЛЬТАТЫ ИСПОЛЬЗОВАНИЯ БЮДЖЕТНЫХ АССИГНОВАНИЙ В 2017 ГОДУ 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Численность населения – 7386 чел.</a:t>
            </a:r>
            <a:endParaRPr 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idx="1"/>
          </p:nvPr>
        </p:nvSpPr>
        <p:spPr>
          <a:xfrm>
            <a:off x="502920" y="928670"/>
            <a:ext cx="8183880" cy="37896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192882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14546" y="1357298"/>
            <a:ext cx="2143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786050" y="1571612"/>
            <a:ext cx="1214446" cy="1857388"/>
          </a:xfrm>
          <a:prstGeom prst="wedgeRoundRectCallout">
            <a:avLst>
              <a:gd name="adj1" fmla="val -81944"/>
              <a:gd name="adj2" fmla="val -237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786050" y="185736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Уровень безработицы – 4,6 %</a:t>
            </a:r>
            <a:endParaRPr lang="ru-RU" sz="1200" b="1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643446"/>
            <a:ext cx="2143140" cy="159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кругленная прямоугольная выноска 11"/>
          <p:cNvSpPr/>
          <p:nvPr/>
        </p:nvSpPr>
        <p:spPr>
          <a:xfrm>
            <a:off x="4500562" y="4500570"/>
            <a:ext cx="2428892" cy="2000264"/>
          </a:xfrm>
          <a:prstGeom prst="wedgeRoundRectCallout">
            <a:avLst>
              <a:gd name="adj1" fmla="val -78537"/>
              <a:gd name="adj2" fmla="val -271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643438" y="4500570"/>
            <a:ext cx="21431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Доля населения, проживающего в населенных пунктах, не имеющих регулярного автобусного и (или) железнодорожного сообщения с административным центром муниципального района </a:t>
            </a: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– 8,6 %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1571612"/>
            <a:ext cx="185738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6715140" y="1214422"/>
            <a:ext cx="22860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Общая площадь жилых помещений, приходящаяся в среднем на одного жителя – 35,7 кв.м.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Площадь жилых помещений введенная в действие за 2017 год – 555 кв.м.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Доля населения, получившего жилые помещения и улучшившего жилищные условия в отчетном году, в общей численности населения, состоящего на учете в качестве нуждающегося в жилых помещениях – 3,6 %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http://ia124.mycdn.me/image?id=341064059345&amp;bid=341064059345&amp;t=0&amp;plc=WEB&amp;tkn=JrzNqf7LmA5XgrCQdHXcFXuv-w8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500042"/>
            <a:ext cx="771530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4800" i="1" dirty="0" smtClean="0">
                <a:solidFill>
                  <a:srgbClr val="C00000"/>
                </a:solidFill>
              </a:rPr>
              <a:t>Спасибо за внимание !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Финансовый  отдел муниципального образования «Юринский муниципальный район»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Наш адрес: 425370, Республика Марий Эл, п. Юрино,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ул. Красная площадь, д. 1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Телефон: (83644) 3-26-63, 3-27-01. Факс</a:t>
            </a:r>
            <a:r>
              <a:rPr lang="ru-RU" sz="2000" b="1" dirty="0" smtClean="0">
                <a:solidFill>
                  <a:schemeClr val="bg1"/>
                </a:solidFill>
                <a:sym typeface="Wingdings" pitchFamily="2" charset="2"/>
              </a:rPr>
              <a:t>(83644) 3-26-63</a:t>
            </a:r>
            <a:r>
              <a:rPr lang="ru-RU" sz="2000" b="1" dirty="0" smtClean="0">
                <a:solidFill>
                  <a:schemeClr val="bg1"/>
                </a:solidFill>
              </a:rPr>
              <a:t>.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Адрес электронной почты: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rfo-yur@minfin.mari.ru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Разработчиком презентации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«Бюджет для граждан» по исполнению бюджета </a:t>
            </a:r>
            <a:r>
              <a:rPr lang="ru-RU" sz="2000" smtClean="0">
                <a:solidFill>
                  <a:schemeClr val="bg1"/>
                </a:solidFill>
              </a:rPr>
              <a:t>за 2017 </a:t>
            </a:r>
            <a:r>
              <a:rPr lang="ru-RU" sz="2000" dirty="0" smtClean="0">
                <a:solidFill>
                  <a:schemeClr val="bg1"/>
                </a:solidFill>
              </a:rPr>
              <a:t>год является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Руководитель финансового отдела МО «Юринский муниципальный район»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Красильникова Л.В.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857232"/>
            <a:ext cx="8329642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Уважаемые жители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муниципального образования «Юринский муниципальный район»!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85720" y="1928802"/>
            <a:ext cx="8501122" cy="4151323"/>
          </a:xfrm>
        </p:spPr>
        <p:txBody>
          <a:bodyPr>
            <a:normAutofit fontScale="40000" lnSpcReduction="20000"/>
          </a:bodyPr>
          <a:lstStyle/>
          <a:p>
            <a:pPr marL="0" indent="357188" algn="just">
              <a:buNone/>
            </a:pPr>
            <a:endParaRPr lang="ru-RU" sz="4000" dirty="0" smtClean="0"/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соответствии с Бюджетным посланием Президента Российской Федерации В. В. Путина Федеральному собранию от 28 июня 2012 года, в целях реализации принципа прозрачности и открытости бюджета и информирования жителей о расходовании средств бюджета разработана брошюра «Бюджет для граждан» по исполнению бюджета за 2017 год. </a:t>
            </a:r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Представленная в ней информация позволит гражданам составить представление об источниках формирования доходов бюджета муниципального района, направлениях расходования бюджетных средств в 2017 году и сделать выводы об эффективности использования бюджетных средств. </a:t>
            </a:r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Администрация МО «Юринский муниципальный район», публикуя брошюру «Бюджет для граждан» по исполнению бюджета за 2017 год, надеется на заинтересованное внимание жителей района к процессу исполнения бюджета.</a:t>
            </a:r>
          </a:p>
          <a:p>
            <a:pPr algn="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Руководитель финансового отдела</a:t>
            </a:r>
          </a:p>
          <a:p>
            <a:pPr algn="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МО «Юринский муниципальный </a:t>
            </a:r>
          </a:p>
          <a:p>
            <a:pPr algn="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район»  Л.В. Красильникова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4" name="Рисунок 3" descr="http://ia124.mycdn.me/image?id=556568230353&amp;bid=556568230353&amp;t=3&amp;plc=WEB&amp;tkn=EE0vGyQCAqoQw_z8gIK9smvlkA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500570"/>
            <a:ext cx="3429024" cy="1870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5001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параметры бюджета  МО «Юринский муниципальный район»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5" descr="18b8088ba1a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572264" y="3857628"/>
            <a:ext cx="1723810" cy="1723810"/>
          </a:xfrm>
          <a:prstGeom prst="rect">
            <a:avLst/>
          </a:prstGeom>
          <a:noFill/>
        </p:spPr>
      </p:pic>
      <p:sp>
        <p:nvSpPr>
          <p:cNvPr id="6" name="Двойная стрелка влево/вправо 5"/>
          <p:cNvSpPr/>
          <p:nvPr/>
        </p:nvSpPr>
        <p:spPr>
          <a:xfrm>
            <a:off x="3428992" y="2214554"/>
            <a:ext cx="2143140" cy="10001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71934" y="2928934"/>
            <a:ext cx="857256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62" y="2357430"/>
            <a:ext cx="214314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146095,4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43636" y="2285992"/>
            <a:ext cx="207170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57554" y="4429132"/>
            <a:ext cx="235745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1226,8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3636" y="2357430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144868,6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дом из дене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857628"/>
            <a:ext cx="2387333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42862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исполнения доходов бюджета МО «Юринский муниципальный район» </a:t>
            </a:r>
            <a:r>
              <a:rPr lang="ru-RU" sz="1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2017год 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7" y="771082"/>
          <a:ext cx="8429684" cy="5939553"/>
        </p:xfrm>
        <a:graphic>
          <a:graphicData uri="http://schemas.openxmlformats.org/drawingml/2006/table">
            <a:tbl>
              <a:tblPr/>
              <a:tblGrid>
                <a:gridCol w="2404393"/>
                <a:gridCol w="944582"/>
                <a:gridCol w="915961"/>
                <a:gridCol w="1116323"/>
                <a:gridCol w="873023"/>
                <a:gridCol w="1159259"/>
                <a:gridCol w="1016143"/>
              </a:tblGrid>
              <a:tr h="812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Утвержденный бюджет на 2017 г.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Уточненный план на 2017 год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Отклонение уточненного плана от утвержденного     (+ -)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2017 год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исполнения за 2017г от уточненного плана         (+ -)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Процент исполнения к уточненному плану года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2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Наименование  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01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1" u="none" strike="noStrike"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38026,0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38026,0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34579,6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-3446,4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90,9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38026,0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38026,0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34579,6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-3446,4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90,9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2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1" u="none" strike="noStrike">
                          <a:latin typeface="Times New Roman"/>
                        </a:rPr>
                        <a:t>Налоги на товары (работы, услуги), реал.на терр.РФ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1860,7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2147,7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287,0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2183,0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35,3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101,6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0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доходы от уплаты акц.на дизел.топливо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635,4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795,3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159,9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897,0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101,7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112,8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7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доходы от уплаты акц.на масла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6,3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7,4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1,1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9,1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1,7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123,0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7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доходы от уплаты акц.на бензин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1346,1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1479,7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133,6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1450,6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-29,1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98,0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0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доходы от уплаты акц.на прямог.бензин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-127,1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-134,7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-7,6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-173,7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-39,0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129,0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1" u="none" strike="noStrike"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2302,0</a:t>
                      </a:r>
                    </a:p>
                  </a:txBody>
                  <a:tcPr marL="3878" marR="3878" marT="387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2302,0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2208,3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-93,7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95,9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4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налог ,взимаемый в виде стоимости патента в связи с применением упрощенной системы налогообложения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1,9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1,9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0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2300,0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2300,0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2197,0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-103,0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95,5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2,0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2,0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9,4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7,4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470,0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9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1" u="none" strike="noStrike">
                          <a:latin typeface="Times New Roman"/>
                        </a:rPr>
                        <a:t>Госпошлина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338,0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338,0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301,2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-36,8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89,1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5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1" u="none" strike="noStrike">
                          <a:latin typeface="Times New Roman"/>
                        </a:rPr>
                        <a:t>Доходы от использования имущества, находящегося в госуд. и муниц. собственности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1718,0</a:t>
                      </a:r>
                    </a:p>
                  </a:txBody>
                  <a:tcPr marL="3878" marR="3878" marT="387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1431,0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-287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387,0</a:t>
                      </a:r>
                    </a:p>
                  </a:txBody>
                  <a:tcPr marL="3878" marR="3878" marT="38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-1044,0</a:t>
                      </a:r>
                    </a:p>
                  </a:txBody>
                  <a:tcPr marL="3878" marR="3878" marT="38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27,0</a:t>
                      </a:r>
                    </a:p>
                  </a:txBody>
                  <a:tcPr marL="3878" marR="3878" marT="38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 арендная плата за земли, находящиеся в госуд. собственности до разграничения госуд. собственности на землю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1592,0</a:t>
                      </a:r>
                    </a:p>
                  </a:txBody>
                  <a:tcPr marL="3878" marR="3878" marT="387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1305,0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-287,0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340,4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-964,6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26,1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3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арендная плата за земли, находящиеся в собственности муниципальных районов после разграничения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45,0</a:t>
                      </a:r>
                    </a:p>
                  </a:txBody>
                  <a:tcPr marL="3878" marR="3878" marT="387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45,0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1,4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-43,6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3,1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7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 доходы от сдачи в аренду имущества, находящегося в операт. управлении муниципальных органов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81,0</a:t>
                      </a:r>
                    </a:p>
                  </a:txBody>
                  <a:tcPr marL="3878" marR="3878" marT="387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81,0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45,2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-35,8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55,8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42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Доходы от переч части прибыли, остающейся после уплаты налогов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8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1" u="none" strike="noStrike"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55,0</a:t>
                      </a:r>
                    </a:p>
                  </a:txBody>
                  <a:tcPr marL="3878" marR="3878" marT="387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55,0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37,5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-17,5</a:t>
                      </a:r>
                    </a:p>
                  </a:txBody>
                  <a:tcPr marL="3878" marR="3878" marT="38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68,2</a:t>
                      </a:r>
                    </a:p>
                  </a:txBody>
                  <a:tcPr marL="3878" marR="3878" marT="38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4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 плата за негативное воздействие на окружающую среду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55,0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55,0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37,5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-17,5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68,2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2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1" u="none" strike="noStrike"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850,0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850,0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561,6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-288,4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66,1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0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800" b="1" i="1" u="none" strike="noStrike"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3878" marR="3878" marT="3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410,0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410,0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566,8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156,8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138,2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7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800" b="1" i="1" u="none" strike="noStrike"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3878" marR="3878" marT="3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0,5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latin typeface="Times New Roman"/>
                        </a:rPr>
                        <a:t>Собственные доходы, всего 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45559,7</a:t>
                      </a:r>
                    </a:p>
                  </a:txBody>
                  <a:tcPr marL="3878" marR="3878" marT="387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45559,7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40825,5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-4734,7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89,6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latin typeface="Times New Roman"/>
                        </a:rPr>
                        <a:t>Безвозмездные поступления, всего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72811,0</a:t>
                      </a:r>
                    </a:p>
                  </a:txBody>
                  <a:tcPr marL="3878" marR="3878" marT="387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107269,3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34458,3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105 269,9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-1 999,4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98,1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1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Дотация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15778,9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35477,2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19698,3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35 477,2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9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Субвенции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49619,1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59782,8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10163,7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58 390,7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-1392,1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97,7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1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Субсидия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7413,0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9944,8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2531,8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9 944,8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7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2064,5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2064,5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1 457,2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-607,3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1" u="none" strike="noStrike">
                          <a:latin typeface="Times New Roman"/>
                        </a:rPr>
                        <a:t>70,6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47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Возврат остатков субсидий, субвенций, иных межбюдж трансфертов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9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latin typeface="Times New Roman"/>
                        </a:rPr>
                        <a:t>Итого доходов: 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118370,7</a:t>
                      </a:r>
                    </a:p>
                  </a:txBody>
                  <a:tcPr marL="3878" marR="3878" marT="387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152829,0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34458,3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146 095,4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latin typeface="Times New Roman"/>
                        </a:rPr>
                        <a:t>-6733,6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 dirty="0">
                          <a:latin typeface="Times New Roman"/>
                        </a:rPr>
                        <a:t>95,6</a:t>
                      </a:r>
                    </a:p>
                  </a:txBody>
                  <a:tcPr marL="3878" marR="3878" marT="3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92869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поступлений МО «Юринский муниципальный район» в 2017году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2000240"/>
          <a:ext cx="6500858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57158" y="1071546"/>
          <a:ext cx="828680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83880" cy="12144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исполнения расходов бюджета МО «Юринский муниципальный район»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2017год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2920" y="1357298"/>
            <a:ext cx="8183880" cy="3361006"/>
          </a:xfrm>
        </p:spPr>
        <p:txBody>
          <a:bodyPr/>
          <a:lstStyle/>
          <a:p>
            <a:pPr>
              <a:buNone/>
            </a:pP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785926"/>
          <a:ext cx="7858179" cy="4024649"/>
        </p:xfrm>
        <a:graphic>
          <a:graphicData uri="http://schemas.openxmlformats.org/drawingml/2006/table">
            <a:tbl>
              <a:tblPr/>
              <a:tblGrid>
                <a:gridCol w="2334749"/>
                <a:gridCol w="882425"/>
                <a:gridCol w="882425"/>
                <a:gridCol w="1088325"/>
                <a:gridCol w="762930"/>
                <a:gridCol w="991809"/>
                <a:gridCol w="915516"/>
              </a:tblGrid>
              <a:tr h="1456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Утвержденный бюджет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2017г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уточненного плана от утвержденного  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(+ -)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исполнения за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г.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уточненного плана               (+ -)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Процент исполнения к уточненному плану года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47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 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7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Times New Roman"/>
                        </a:rPr>
                        <a:t>Расходы бюджета: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Общегосударственные вопросы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23100,1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23297,4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197,3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20027,3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-3270,1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86,0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Национальная оборона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508,0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508,0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508,0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100,0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1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1626,0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1692,8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66,8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1458,9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-233,9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86,2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Национальная экономика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1973,5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3888,8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1915,3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3551,5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-337,3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91,3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5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Жилищно-коммунальное хозяйство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-27,0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Охрана окружающей среды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Образование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60130,0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83880,5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23750,5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82592,5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-1288,0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98,5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15766,0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20591,7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4825,7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17407,7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-3184,0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84,5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Социальная политика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7303,3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8380,6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1077,3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8109,6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-271,0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96,8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физическая культура и спорт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48,5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-17,5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24,5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-24,0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50,5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850,0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850,0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380,2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-469,8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44,7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1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64,8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-36,4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100,0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Межбюджетные трансферты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7685,0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10777,0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3092,0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10777,0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100,0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>
                          <a:latin typeface="Times New Roman"/>
                        </a:rPr>
                        <a:t>Расходы бюджета, всего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latin typeface="Times New Roman"/>
                        </a:rPr>
                        <a:t>119102,7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latin typeface="Times New Roman"/>
                        </a:rPr>
                        <a:t>153946,7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latin typeface="Times New Roman"/>
                        </a:rPr>
                        <a:t>34844,0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latin typeface="Times New Roman"/>
                        </a:rPr>
                        <a:t>144868,6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latin typeface="Times New Roman"/>
                        </a:rPr>
                        <a:t>-9078,1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 smtClean="0">
                          <a:latin typeface="Times New Roman"/>
                        </a:rPr>
                        <a:t>94,1</a:t>
                      </a:r>
                      <a:endParaRPr lang="ru-RU" sz="10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83880" cy="12144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 МО «Юринский муниципальный район» в 2017 году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571480"/>
          <a:ext cx="8183562" cy="5256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901014" cy="85725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Безвозмездные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поступления за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2017год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Волна 4"/>
          <p:cNvSpPr/>
          <p:nvPr/>
        </p:nvSpPr>
        <p:spPr>
          <a:xfrm>
            <a:off x="571472" y="1357298"/>
            <a:ext cx="3286148" cy="1428760"/>
          </a:xfrm>
          <a:prstGeom prst="wave">
            <a:avLst>
              <a:gd name="adj1" fmla="val 12500"/>
              <a:gd name="adj2" fmla="val -3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Дотации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35477,2 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571472" y="2643182"/>
            <a:ext cx="3214710" cy="12858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Субсидии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9944,8 тыс.руб</a:t>
            </a:r>
            <a:r>
              <a:rPr lang="ru-RU" sz="1400" b="1" i="1" dirty="0" smtClean="0">
                <a:solidFill>
                  <a:schemeClr val="tx1"/>
                </a:solidFill>
              </a:rPr>
              <a:t>.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571472" y="3929066"/>
            <a:ext cx="3143272" cy="12858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Субвенции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58390,7 тыс.руб.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571472" y="5143512"/>
            <a:ext cx="3143272" cy="12858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Иные межбюджетные трансферты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1457,2 тыс.руб.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572000" y="2428868"/>
            <a:ext cx="3714776" cy="2571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105269,9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тыс.руб.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467600" cy="107159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Фактически на 01.01.18г. в бюджете 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«Юринский муниципальный район» сложился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сумме 1226,8 тысяч рублей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18356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показателя 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Уточенный план на2017г. 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 за 2017г. 	</a:t>
                      </a:r>
                    </a:p>
                  </a:txBody>
                  <a:tcPr marL="100207" marR="100207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152829,0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146095,4</a:t>
                      </a:r>
                      <a:endParaRPr lang="ru-RU" sz="1600" dirty="0"/>
                    </a:p>
                  </a:txBody>
                  <a:tcPr marL="100207" marR="100207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153946,7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144868,6</a:t>
                      </a:r>
                      <a:endParaRPr lang="ru-RU" sz="1600" dirty="0"/>
                    </a:p>
                  </a:txBody>
                  <a:tcPr marL="100207" marR="100207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ДЕФИЦИТ </a:t>
                      </a:r>
                    </a:p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(ПРОФИЦИТ)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-1117,7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1226,8</a:t>
                      </a:r>
                      <a:endParaRPr lang="ru-RU" sz="1600" dirty="0"/>
                    </a:p>
                  </a:txBody>
                  <a:tcPr marL="100207" marR="100207"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71472" y="3500438"/>
            <a:ext cx="8001056" cy="2500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7188" algn="just"/>
            <a:r>
              <a:rPr lang="ru-RU" sz="1000" b="1" dirty="0" smtClean="0">
                <a:solidFill>
                  <a:schemeClr val="tx1"/>
                </a:solidFill>
              </a:rPr>
              <a:t>Бюджет муниципального района по состоянию  на 1января 2018г исполнен с </a:t>
            </a:r>
            <a:r>
              <a:rPr lang="ru-RU" sz="1000" b="1" dirty="0" err="1" smtClean="0">
                <a:solidFill>
                  <a:schemeClr val="tx1"/>
                </a:solidFill>
              </a:rPr>
              <a:t>профицитом</a:t>
            </a:r>
            <a:r>
              <a:rPr lang="ru-RU" sz="1000" b="1" dirty="0" smtClean="0">
                <a:solidFill>
                  <a:schemeClr val="tx1"/>
                </a:solidFill>
              </a:rPr>
              <a:t> в сумме 1226,8 тыс. рублей, который сложился в результате погашения задолженности по бюджетному кредиту в сумме 1300,0 тыс. рублей, изменения остатков средств на счетах в сумме 73,2 тыс. рублей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57188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Предельный объем обязательств по муниципальным гарантиям муниципального образования «Юринский муниципальный район», предоставляемым в 2017 году в сумме не более 0 тыс.руб.</a:t>
            </a:r>
          </a:p>
          <a:p>
            <a:pPr indent="357188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Предельный объем расходов на обслуживание муниципального долга муниципального образования «Юринский муниципальный район» на 2017 год утвержден в сумме 28,4тыс.руб. </a:t>
            </a:r>
          </a:p>
          <a:p>
            <a:pPr indent="357188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Фактически объем расходов на обслуживание муниципального долга в 2017 году составил – 28,4 тыс.руб.</a:t>
            </a:r>
          </a:p>
          <a:p>
            <a:pPr indent="357188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2017 году погашен муниципальный долг в сумме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1300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 в соответствии с графиком погашения. А также перечислены проценты по кредиту в сумме 28,4 тыс.руб. за счет собственных доходов. Остаток по муниципальному долгу составил 700 тыс.руб. 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>«Бюджет для граждан» по использованию бюджета МО «Юринский муниципальный район» за 2017 год</_x041e__x043f__x0438__x0441__x0430__x043d__x0438__x0435_>
    <_x041f__x0430__x043f__x043a__x0430_ xmlns="f2c6f253-57db-4c82-b3a3-825bd4b87dae">2018 г</_x041f__x0430__x043f__x043a__x0430_>
    <_dlc_DocId xmlns="57504d04-691e-4fc4-8f09-4f19fdbe90f6">XXJ7TYMEEKJ2-3538-16</_dlc_DocId>
    <_dlc_DocIdUrl xmlns="57504d04-691e-4fc4-8f09-4f19fdbe90f6">
      <Url>https://vip.gov.mari.ru/jurino/_layouts/DocIdRedir.aspx?ID=XXJ7TYMEEKJ2-3538-16</Url>
      <Description>XXJ7TYMEEKJ2-3538-16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3220F68DB385044AE5DB2DDF5E44E84" ma:contentTypeVersion="2" ma:contentTypeDescription="Создание документа." ma:contentTypeScope="" ma:versionID="f70d41526fc16cd0448811f509d861f4">
  <xsd:schema xmlns:xsd="http://www.w3.org/2001/XMLSchema" xmlns:xs="http://www.w3.org/2001/XMLSchema" xmlns:p="http://schemas.microsoft.com/office/2006/metadata/properties" xmlns:ns2="57504d04-691e-4fc4-8f09-4f19fdbe90f6" xmlns:ns3="6d7c22ec-c6a4-4777-88aa-bc3c76ac660e" xmlns:ns4="f2c6f253-57db-4c82-b3a3-825bd4b87dae" targetNamespace="http://schemas.microsoft.com/office/2006/metadata/properties" ma:root="true" ma:fieldsID="569690c2505a535db340a7de46e9f5b3" ns2:_="" ns3:_="" ns4:_="">
    <xsd:import namespace="57504d04-691e-4fc4-8f09-4f19fdbe90f6"/>
    <xsd:import namespace="6d7c22ec-c6a4-4777-88aa-bc3c76ac660e"/>
    <xsd:import namespace="f2c6f253-57db-4c82-b3a3-825bd4b87da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  <xsd:element ref="ns4:_x041f__x0430__x043f__x043a__x0430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6f253-57db-4c82-b3a3-825bd4b87dae" elementFormDefault="qualified">
    <xsd:import namespace="http://schemas.microsoft.com/office/2006/documentManagement/types"/>
    <xsd:import namespace="http://schemas.microsoft.com/office/infopath/2007/PartnerControls"/>
    <xsd:element name="_x041f__x0430__x043f__x043a__x0430_" ma:index="12" ma:displayName="Папка" ma:default="2021 г" ma:format="RadioButtons" ma:internalName="_x041f__x0430__x043f__x043a__x0430_">
      <xsd:simpleType>
        <xsd:restriction base="dms:Choice">
          <xsd:enumeration value="2021 г"/>
          <xsd:enumeration value="2020 г"/>
          <xsd:enumeration value="2019 г"/>
          <xsd:enumeration value="2018 г"/>
          <xsd:enumeration value="2017 г"/>
          <xsd:enumeration value="2016 г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F17BE0-0171-484B-9412-EEDD797B90E3}"/>
</file>

<file path=customXml/itemProps2.xml><?xml version="1.0" encoding="utf-8"?>
<ds:datastoreItem xmlns:ds="http://schemas.openxmlformats.org/officeDocument/2006/customXml" ds:itemID="{25E479A2-4D7E-4006-96C6-B6422BE2046D}"/>
</file>

<file path=customXml/itemProps3.xml><?xml version="1.0" encoding="utf-8"?>
<ds:datastoreItem xmlns:ds="http://schemas.openxmlformats.org/officeDocument/2006/customXml" ds:itemID="{376ED501-1123-4A9E-A43A-EA9E17AD8273}"/>
</file>

<file path=customXml/itemProps4.xml><?xml version="1.0" encoding="utf-8"?>
<ds:datastoreItem xmlns:ds="http://schemas.openxmlformats.org/officeDocument/2006/customXml" ds:itemID="{82942648-3FA0-440F-AF70-6447FE1252E6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1436</TotalTime>
  <Words>1308</Words>
  <Application>Microsoft Office PowerPoint</Application>
  <PresentationFormat>Экран (4:3)</PresentationFormat>
  <Paragraphs>463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 Уважаемые жители  муниципального образования «Юринский муниципальный район»! </vt:lpstr>
      <vt:lpstr>Основные параметры бюджета  МО «Юринский муниципальный район» (тыс. рублей)</vt:lpstr>
      <vt:lpstr>Показатели исполнения доходов бюджета МО «Юринский муниципальный район» за 2017год </vt:lpstr>
      <vt:lpstr>Структура налоговых и неналоговых поступлений МО «Юринский муниципальный район» в 2017году</vt:lpstr>
      <vt:lpstr>Показатели исполнения расходов бюджета МО «Юринский муниципальный район»  за 2017год </vt:lpstr>
      <vt:lpstr>Структура расходов  МО «Юринский муниципальный район» в 2017 году</vt:lpstr>
      <vt:lpstr>   Безвозмездные поступления за 2017год </vt:lpstr>
      <vt:lpstr>Фактически на 01.01.18г. в бюджете  муниципального образования «Юринский муниципальный район» сложился профицит в сумме 1226,8 тысяч рублей </vt:lpstr>
      <vt:lpstr> РАСХОДЫ БЮДЖЕТА МО «Юринский муниципальный район» ПО ОСНОВНЫМ ФУНКЦИЯМ НА ОДНОГО ЖИТЕЛЯ </vt:lpstr>
      <vt:lpstr> ОСНОВНЫЕ ПОКАЗАТЕЛИ  ХАРАКТЕРИЗУЮЩИЕ РЕЗУЛЬТАТЫ ИСПОЛЬЗОВАНИЯ БЮДЖЕТНЫХ АССИГНОВАНИЙ В 2017 ГОДУ  Численность населения – 7386 чел.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cp:lastModifiedBy>comp</cp:lastModifiedBy>
  <cp:revision>200</cp:revision>
  <dcterms:modified xsi:type="dcterms:W3CDTF">2018-05-17T07:26:18Z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0x01010063220F68DB385044AE5DB2DDF5E44E84</vt:lpwstr>
  </property>
  <property fmtid="{D5CDD505-2E9C-101B-9397-08002B2CF9AE}" pid="3" name="_dlc_DocIdItemGuid">
    <vt:lpwstr>ae15971e-152d-4b8a-9c00-263985edc3a6</vt:lpwstr>
  </property>
</Properties>
</file>