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5"/>
  </p:sldMasterIdLst>
  <p:sldIdLst>
    <p:sldId id="257" r:id="rId6"/>
    <p:sldId id="259" r:id="rId7"/>
    <p:sldId id="260" r:id="rId8"/>
    <p:sldId id="289" r:id="rId9"/>
    <p:sldId id="274" r:id="rId10"/>
    <p:sldId id="275" r:id="rId11"/>
    <p:sldId id="291" r:id="rId12"/>
    <p:sldId id="292" r:id="rId13"/>
    <p:sldId id="287" r:id="rId14"/>
    <p:sldId id="276" r:id="rId15"/>
    <p:sldId id="283" r:id="rId16"/>
    <p:sldId id="284" r:id="rId17"/>
    <p:sldId id="285" r:id="rId18"/>
    <p:sldId id="29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3190" autoAdjust="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64320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бюджете муниципального образования «Юринский муниципальный район» на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68128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3643314"/>
            <a:ext cx="48577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 финансового отдела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 «Юринский муниципальный 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район»  Л.В. Красильникова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</a:t>
            </a:r>
            <a:endParaRPr lang="ru-RU" sz="48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501122" cy="437641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429156"/>
                <a:gridCol w="1285884"/>
                <a:gridCol w="1357322"/>
                <a:gridCol w="142876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на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2018год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руб.)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на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2019год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руб.)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на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2020год    (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19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23382,2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20029,3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59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68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НАЦИОНАЛЬНАЯ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БЕЗОПАСНОСТЬ И  ПРАВООХРАНИТЕЛЬНАЯ ДЕЯТЕЛЬНОСЬ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68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552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7087,0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88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76915,1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77120,8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72803,9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66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18217,2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17118,0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16344,7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52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9396,0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7704,2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7706,5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101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ФИЗИЧЕСКАЯ КУЛЬТУРА И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7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СРЕДСТВА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ОБСЛУЖИВАНИЕ ГОСУДАРСТВЕННОГО И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4655,7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4655,7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4655,7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197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144382,1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124185,5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126008,0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643998" cy="66117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71736" y="857232"/>
            <a:ext cx="3714776" cy="121444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214554"/>
            <a:ext cx="250033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3071810"/>
            <a:ext cx="2500330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3929066"/>
            <a:ext cx="2500330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5643578"/>
            <a:ext cx="2500330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143240" y="2214554"/>
            <a:ext cx="1549912" cy="7143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9,3%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000628" y="2214554"/>
            <a:ext cx="1549912" cy="7143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10,9%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6929454" y="2214554"/>
            <a:ext cx="1549912" cy="7143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11,7 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143240" y="3000372"/>
            <a:ext cx="1549912" cy="71438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36,2%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5214942" y="5572140"/>
            <a:ext cx="1549912" cy="7143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4,5 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5214942" y="4714884"/>
            <a:ext cx="1549912" cy="7143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0,1%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5072066" y="3000372"/>
            <a:ext cx="1549912" cy="71438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37,7%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7143768" y="5572140"/>
            <a:ext cx="1549912" cy="7143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4,5</a:t>
            </a:r>
            <a:r>
              <a:rPr lang="ru-RU" dirty="0" smtClean="0"/>
              <a:t> 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7143768" y="4714884"/>
            <a:ext cx="1549912" cy="7143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0,1 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7000892" y="2928934"/>
            <a:ext cx="1549912" cy="71438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37,2 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143240" y="4714884"/>
            <a:ext cx="1549912" cy="7143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0,1 %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3143240" y="5572140"/>
            <a:ext cx="1549912" cy="7143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4,3%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143240" y="1928802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4942" y="1928802"/>
            <a:ext cx="101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2330" y="2000240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20" y="6429396"/>
            <a:ext cx="85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на образование в расчете на одного жителя в среднем составит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10,6тыс.руб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8596" y="4786322"/>
            <a:ext cx="2500330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политика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3143240" y="3929066"/>
            <a:ext cx="1549912" cy="7143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3,4 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72066" y="3929066"/>
            <a:ext cx="1549912" cy="7143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4,2 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7000892" y="3857628"/>
            <a:ext cx="1549912" cy="7143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4,2</a:t>
            </a:r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7494"/>
            <a:ext cx="8429684" cy="158987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Структура расходов на культуру, кинематографию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14282" y="3429000"/>
            <a:ext cx="2214578" cy="128588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2428868"/>
            <a:ext cx="1785950" cy="13573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00232" y="4286256"/>
            <a:ext cx="1804238" cy="14287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культуры, кинематографии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929058" y="2500306"/>
            <a:ext cx="1500198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10,0%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643570" y="2571744"/>
            <a:ext cx="1500198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11,3%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7286644" y="2500306"/>
            <a:ext cx="1500198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10,5%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929058" y="4429132"/>
            <a:ext cx="1500198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2,6 </a:t>
            </a:r>
            <a:r>
              <a:rPr lang="ru-RU" dirty="0" smtClean="0">
                <a:solidFill>
                  <a:schemeClr val="bg1"/>
                </a:solidFill>
              </a:rPr>
              <a:t>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643570" y="4500570"/>
            <a:ext cx="1500198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2,5 </a:t>
            </a:r>
            <a:r>
              <a:rPr lang="ru-RU" dirty="0" smtClean="0">
                <a:solidFill>
                  <a:schemeClr val="bg1"/>
                </a:solidFill>
              </a:rPr>
              <a:t>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7286644" y="4500570"/>
            <a:ext cx="1500198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2,5 </a:t>
            </a:r>
            <a:r>
              <a:rPr lang="ru-RU" dirty="0" smtClean="0">
                <a:solidFill>
                  <a:schemeClr val="bg1"/>
                </a:solidFill>
              </a:rPr>
              <a:t>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0496" y="2071678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2018 </a:t>
            </a:r>
            <a:r>
              <a:rPr lang="ru-RU" sz="1600" b="1" dirty="0" smtClean="0"/>
              <a:t>год</a:t>
            </a:r>
            <a:endParaRPr lang="ru-RU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43570" y="2071678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2019 </a:t>
            </a:r>
            <a:r>
              <a:rPr lang="ru-RU" sz="1600" b="1" dirty="0" smtClean="0"/>
              <a:t>год</a:t>
            </a:r>
            <a:endParaRPr lang="ru-RU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286644" y="2071678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2020 </a:t>
            </a:r>
            <a:r>
              <a:rPr lang="ru-RU" sz="1600" b="1" dirty="0" smtClean="0"/>
              <a:t>год</a:t>
            </a:r>
            <a:endParaRPr lang="ru-RU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28597" y="5929331"/>
            <a:ext cx="83582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на культуру в расчете на одного жителя в среднем составит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509751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2018г</a:t>
            </a:r>
            <a:r>
              <a:rPr lang="ru-RU" dirty="0" smtClean="0"/>
              <a:t>. -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2019г</a:t>
            </a:r>
            <a:r>
              <a:rPr lang="ru-RU" dirty="0" smtClean="0"/>
              <a:t>. -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2020г</a:t>
            </a:r>
            <a:r>
              <a:rPr lang="ru-RU" dirty="0" smtClean="0"/>
              <a:t>. - 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699753" y="2285993"/>
            <a:ext cx="738864" cy="135732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143372" y="2285992"/>
            <a:ext cx="714380" cy="135732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798978" y="2300843"/>
            <a:ext cx="800839" cy="124021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14480" y="3571876"/>
            <a:ext cx="1071570" cy="10001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1,0 </a:t>
            </a:r>
            <a:r>
              <a:rPr lang="ru-RU" sz="1400" dirty="0" smtClean="0">
                <a:solidFill>
                  <a:schemeClr val="tx1"/>
                </a:solidFill>
              </a:rPr>
              <a:t>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14480" y="5572140"/>
            <a:ext cx="1071570" cy="9286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1,2 </a:t>
            </a:r>
            <a:r>
              <a:rPr lang="ru-RU" sz="1400" dirty="0" smtClean="0">
                <a:solidFill>
                  <a:schemeClr val="tx1"/>
                </a:solidFill>
              </a:rPr>
              <a:t>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14480" y="4643446"/>
            <a:ext cx="100013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1,2 </a:t>
            </a:r>
            <a:r>
              <a:rPr lang="ru-RU" sz="1400" dirty="0" smtClean="0">
                <a:solidFill>
                  <a:schemeClr val="tx1"/>
                </a:solidFill>
              </a:rPr>
              <a:t>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71934" y="3571876"/>
            <a:ext cx="1071570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0,0%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86248" y="5500702"/>
            <a:ext cx="1071570" cy="9286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0,0%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14810" y="4572008"/>
            <a:ext cx="100013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0,0%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715140" y="3571876"/>
            <a:ext cx="1071570" cy="7858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5,5 </a:t>
            </a:r>
            <a:r>
              <a:rPr lang="ru-RU" sz="1400" dirty="0" smtClean="0">
                <a:solidFill>
                  <a:schemeClr val="tx1"/>
                </a:solidFill>
              </a:rPr>
              <a:t>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786578" y="5429264"/>
            <a:ext cx="1071570" cy="9286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4,9 </a:t>
            </a:r>
            <a:r>
              <a:rPr lang="ru-RU" sz="1400" dirty="0" smtClean="0">
                <a:solidFill>
                  <a:schemeClr val="tx1"/>
                </a:solidFill>
              </a:rPr>
              <a:t>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715140" y="4429132"/>
            <a:ext cx="100013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5,0 </a:t>
            </a:r>
            <a:r>
              <a:rPr lang="ru-RU" sz="1400" dirty="0" smtClean="0">
                <a:solidFill>
                  <a:schemeClr val="tx1"/>
                </a:solidFill>
              </a:rPr>
              <a:t>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357290" y="1500174"/>
            <a:ext cx="1714512" cy="7143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643306" y="1500174"/>
            <a:ext cx="1714512" cy="7143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000760" y="1500174"/>
            <a:ext cx="1857388" cy="7143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Программа муниципальных внутренних заимствований муниципального образования «Юринский муниципальный район»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6723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течении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года и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годов бюджетом муниципального образования «Юринский муниципальный район» планируется привлечь заимствований на сумму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880,0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рублей,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981,0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 и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597,0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тыс.рублей. Предусматривается привлечь кредиты кредитных организаций на сумму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880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981,0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597,0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договорными сроками подлежат возврату: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заимствования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400,0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тыс.рублей,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тыс.рублей и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  - 100,0 тыс.рублей;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Программой муниципальных внутренних заимствований учтены (отражены) все договоры (соглашения) о муниципальных внутренних заимствованиях муниципального образования «Юринский муниципальный район», заключенные в предыдущие годы срок погашения которых наступает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 и плановом периоде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долга устанавливается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 году-18,97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рублей,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20,22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 и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20,25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715436" cy="3071834"/>
          </a:xfrm>
        </p:spPr>
        <p:txBody>
          <a:bodyPr>
            <a:noAutofit/>
          </a:bodyPr>
          <a:lstStyle/>
          <a:p>
            <a:pPr algn="ctr"/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a124.mycdn.me/image?id=341064059345&amp;bid=341064059345&amp;t=0&amp;plc=WEB&amp;tkn=JrzNqf7LmA5XgrCQdHXcFXuv-w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00042"/>
            <a:ext cx="85725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Финансовый  отдел муниципального образования «Юринский муниципальный район»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финансового отдела МО «Юринский муниципальный район»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Красильникова Л.В.</a:t>
            </a:r>
          </a:p>
          <a:p>
            <a:endParaRPr lang="ru-RU" sz="12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01080" cy="1000132"/>
          </a:xfrm>
        </p:spPr>
        <p:txBody>
          <a:bodyPr/>
          <a:lstStyle/>
          <a:p>
            <a:pPr algn="ctr"/>
            <a:r>
              <a:rPr lang="ru-RU" b="1" dirty="0" smtClean="0"/>
              <a:t>Основные понятия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785926"/>
            <a:ext cx="28712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1714488"/>
            <a:ext cx="5500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образования«Юринский муниципальный район» составляется на три года –очередной финансовый год и плановый период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 который составляется проект бюджет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–два финансовых года, следующих за очередным финансовым годом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7494"/>
            <a:ext cx="8401080" cy="13041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годов сформирован в соответствии: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-С  Законом «О республиканском бюджете Республики Марий Эл на </a:t>
            </a:r>
            <a:r>
              <a:rPr lang="ru-RU" dirty="0" smtClean="0"/>
              <a:t>2018 </a:t>
            </a:r>
            <a:r>
              <a:rPr lang="ru-RU" dirty="0" smtClean="0"/>
              <a:t>год и плановый период </a:t>
            </a:r>
            <a:r>
              <a:rPr lang="ru-RU" dirty="0" smtClean="0"/>
              <a:t>2019 </a:t>
            </a:r>
            <a:r>
              <a:rPr lang="ru-RU" dirty="0" smtClean="0"/>
              <a:t>– </a:t>
            </a:r>
            <a:r>
              <a:rPr lang="ru-RU" dirty="0" smtClean="0"/>
              <a:t>2020 </a:t>
            </a:r>
            <a:r>
              <a:rPr lang="ru-RU" dirty="0" smtClean="0"/>
              <a:t>годов»;</a:t>
            </a:r>
          </a:p>
          <a:p>
            <a:pPr algn="just">
              <a:buNone/>
            </a:pPr>
            <a:r>
              <a:rPr lang="ru-RU" dirty="0" smtClean="0"/>
              <a:t>-С нормами Бюджетного и Налогового кодекса Российской Федерации;</a:t>
            </a:r>
          </a:p>
          <a:p>
            <a:pPr algn="just">
              <a:buNone/>
            </a:pPr>
            <a:r>
              <a:rPr lang="ru-RU" dirty="0" smtClean="0"/>
              <a:t>-Федерального законодательства, предусматривающие внесение изменений и дополнений в бюджетное законодательство с 1 января </a:t>
            </a:r>
            <a:r>
              <a:rPr lang="ru-RU" dirty="0" smtClean="0"/>
              <a:t>2018 </a:t>
            </a:r>
            <a:r>
              <a:rPr lang="ru-RU" dirty="0" smtClean="0"/>
              <a:t>года;</a:t>
            </a:r>
          </a:p>
          <a:p>
            <a:pPr algn="just">
              <a:buNone/>
            </a:pPr>
            <a:r>
              <a:rPr lang="ru-RU" dirty="0" smtClean="0"/>
              <a:t>-Основными показателями прогноза социально-экономического развития района;</a:t>
            </a:r>
          </a:p>
          <a:p>
            <a:pPr algn="just">
              <a:buNone/>
            </a:pPr>
            <a:r>
              <a:rPr lang="ru-RU" dirty="0" smtClean="0"/>
              <a:t>-Оценки ожидаемого исполнения бюджета муниципального образования «Юринский муниципальный район» за </a:t>
            </a:r>
            <a:r>
              <a:rPr lang="ru-RU" dirty="0" smtClean="0"/>
              <a:t>2017 </a:t>
            </a:r>
            <a:r>
              <a:rPr lang="ru-RU" dirty="0" smtClean="0"/>
              <a:t>год;</a:t>
            </a:r>
          </a:p>
          <a:p>
            <a:pPr algn="just">
              <a:buNone/>
            </a:pPr>
            <a:r>
              <a:rPr lang="ru-RU" dirty="0" smtClean="0"/>
              <a:t>-Муниципальными правовыми актами муниципального образования «Юринский муниципальный район» в соответствии с полномочиями установленными законодательством муниципального образования «Юринский муниципальный район».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 fontScale="92500"/>
          </a:bodyPr>
          <a:lstStyle/>
          <a:p>
            <a:pPr marL="0" indent="447675" algn="just">
              <a:buNone/>
              <a:tabLst>
                <a:tab pos="0" algn="l"/>
              </a:tabLst>
            </a:pPr>
            <a:r>
              <a:rPr lang="ru-RU" b="1" dirty="0" smtClean="0"/>
              <a:t>Основным  инструментом привлечения дополнительных доходных источников в бюджет муниципального образования «Юринский муниципальный район» является реализация:</a:t>
            </a:r>
          </a:p>
          <a:p>
            <a:pPr marL="0" indent="447675" algn="just">
              <a:buNone/>
              <a:tabLst>
                <a:tab pos="0" algn="l"/>
              </a:tabLst>
            </a:pPr>
            <a:r>
              <a:rPr lang="ru-RU" dirty="0" smtClean="0"/>
              <a:t>- </a:t>
            </a:r>
            <a:r>
              <a:rPr lang="ru-RU" dirty="0" smtClean="0"/>
              <a:t> </a:t>
            </a:r>
            <a:r>
              <a:rPr lang="ru-RU" dirty="0" smtClean="0"/>
              <a:t>Плана </a:t>
            </a:r>
            <a:r>
              <a:rPr lang="ru-RU" dirty="0" smtClean="0"/>
              <a:t>мероприятий по сокращению муниципального долга муниципального образования «Юринский муниципальный район» на 2017-2019 год», утвержденный постановлением Администрации муниципального образования «Юринский муниципальный район» от 18 апреля 2017года № 96 «Об утверждении Плана мероприятий по сокращению муниципального долга муниципального образования «Юринский муниципальный район» в 2017-2019 годах» и закончен срок действий некоторых постановлений Администрации муниципального образования «Юринский муниципальный район»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447675" algn="just">
              <a:buNone/>
              <a:tabLst>
                <a:tab pos="0" algn="l"/>
              </a:tabLst>
            </a:pP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472518" cy="1089804"/>
          </a:xfrm>
        </p:spPr>
        <p:txBody>
          <a:bodyPr/>
          <a:lstStyle/>
          <a:p>
            <a:pPr algn="ctr"/>
            <a:r>
              <a:rPr lang="ru-RU" b="1" dirty="0" smtClean="0"/>
              <a:t>Расходы бюджета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86116" y="4929198"/>
            <a:ext cx="2500330" cy="12858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ведомствам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1643050"/>
            <a:ext cx="6858048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БЮДЖЕТА -выплачиваемые из бюджета денежные средства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3071810"/>
            <a:ext cx="2857520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4643446"/>
            <a:ext cx="2500330" cy="12858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15074" y="4714884"/>
            <a:ext cx="2500330" cy="12858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муниципальным программам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214810" y="2786058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419729">
            <a:off x="2714612" y="4214818"/>
            <a:ext cx="357190" cy="571504"/>
          </a:xfrm>
          <a:prstGeom prst="downArrow">
            <a:avLst>
              <a:gd name="adj1" fmla="val 50000"/>
              <a:gd name="adj2" fmla="val 69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16330" y="4230758"/>
            <a:ext cx="357190" cy="633049"/>
          </a:xfrm>
          <a:prstGeom prst="downArrow">
            <a:avLst>
              <a:gd name="adj1" fmla="val 50000"/>
              <a:gd name="adj2" fmla="val 69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794106">
            <a:off x="5942614" y="3992841"/>
            <a:ext cx="357190" cy="922718"/>
          </a:xfrm>
          <a:prstGeom prst="downArrow">
            <a:avLst>
              <a:gd name="adj1" fmla="val 50000"/>
              <a:gd name="adj2" fmla="val 69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67494"/>
            <a:ext cx="8715436" cy="13041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Разделы классификации расходов бюджета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«Юринский муниципальный район»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117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01 00 «Общегосударственные вопросы»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02 00 «Национальная оборона»</a:t>
            </a:r>
          </a:p>
          <a:p>
            <a:pPr marL="715963" indent="-650875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03 00 «Национальная безопасность и правоохранительная       деятельность»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04 00 «Национальная экономика»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0500 «Жилищно-коммунальное хозяйство»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07 00 «Образование»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08 00 «Культура, кинематография»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 00 «Социальная политика»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 00 «Физическая культура и спорт»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 00 «Средства массовой информации»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 00 «Обслуживание государственного и муниципального долга»</a:t>
            </a:r>
          </a:p>
          <a:p>
            <a:pPr marL="715963" indent="-650875">
              <a:buNone/>
              <a:tabLst>
                <a:tab pos="715963" algn="l"/>
              </a:tabLs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00 «Межбюджетные трансферты общего характера бюджетам субъектов Российской Федерации и муниципальных образований»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Основные характеристики </a:t>
            </a:r>
            <a:br>
              <a:rPr lang="ru-RU" sz="3600" b="1" dirty="0" smtClean="0"/>
            </a:br>
            <a:r>
              <a:rPr lang="ru-RU" sz="3600" b="1" dirty="0" smtClean="0"/>
              <a:t>бюджета, тыс.руб.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429684" cy="486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>
            <a:off x="785786" y="2285992"/>
            <a:ext cx="242889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Доходы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85786" y="3214686"/>
            <a:ext cx="242889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85786" y="4143380"/>
            <a:ext cx="242889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Дефицит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1857364"/>
            <a:ext cx="12144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1857364"/>
            <a:ext cx="12144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8082" y="1857364"/>
            <a:ext cx="12144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786182" y="2428868"/>
            <a:ext cx="1357322" cy="571504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143692,1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5643570" y="2500306"/>
            <a:ext cx="1285884" cy="500066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123704,5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3786182" y="4286256"/>
            <a:ext cx="1357322" cy="571504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-690,0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3786182" y="3357562"/>
            <a:ext cx="1357322" cy="571504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144382,1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5572132" y="3429000"/>
            <a:ext cx="1357322" cy="500066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124185,5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7286644" y="3429000"/>
            <a:ext cx="1357322" cy="500066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126008,0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7215206" y="2500306"/>
            <a:ext cx="1285884" cy="500066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125511,0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7286644" y="4500570"/>
            <a:ext cx="1357322" cy="35719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-497,0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5572132" y="4429132"/>
            <a:ext cx="1357322" cy="428628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-481,0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5143512"/>
            <a:ext cx="785818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Приоритетом бюджетной политики при формировании расходной части бюджета остается ее социальная направленность –более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65,9%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в трехлетнем периоде планируется направлять на социально-культурную сферу.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Динамика поступления доходов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1857364"/>
          <a:ext cx="8501120" cy="4893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7"/>
                <a:gridCol w="2000264"/>
                <a:gridCol w="1243021"/>
                <a:gridCol w="1700224"/>
                <a:gridCol w="1700224"/>
              </a:tblGrid>
              <a:tr h="619629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 год (первоначально утвержденный</a:t>
                      </a:r>
                      <a:r>
                        <a:rPr lang="ru-RU" sz="1600" baseline="0" dirty="0" smtClean="0"/>
                        <a:t> бюджет)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</a:tr>
              <a:tr h="73769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доходы (тыс.руб.)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42526,7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44217,0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44841,6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46583,8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6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Неналоговые доходы (тыс.руб.)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1752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1794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6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 поступления (</a:t>
                      </a:r>
                      <a:r>
                        <a:rPr lang="ru-RU" sz="1600" dirty="0" err="1" smtClean="0"/>
                        <a:t>тыс.руб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72811,0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97410,1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77110,9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77133,2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6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 доходов (тыс.руб.)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118370,7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143692,1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123704,5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125511,0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6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Объем доходов</a:t>
                      </a:r>
                      <a:r>
                        <a:rPr lang="ru-RU" sz="1600" baseline="0" dirty="0" smtClean="0"/>
                        <a:t> на одного жителя (</a:t>
                      </a:r>
                      <a:r>
                        <a:rPr lang="ru-RU" sz="1600" baseline="0" dirty="0" err="1" smtClean="0"/>
                        <a:t>тыс.руб</a:t>
                      </a:r>
                      <a:r>
                        <a:rPr lang="ru-RU" sz="1600" baseline="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6429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налоговых и неналоговых доходов бюджета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584205"/>
          <a:ext cx="8715436" cy="584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785818"/>
                <a:gridCol w="714380"/>
                <a:gridCol w="785818"/>
                <a:gridCol w="642942"/>
                <a:gridCol w="532130"/>
                <a:gridCol w="688127"/>
                <a:gridCol w="508332"/>
                <a:gridCol w="653569"/>
                <a:gridCol w="546800"/>
              </a:tblGrid>
              <a:tr h="352131">
                <a:tc rowSpan="2">
                  <a:txBody>
                    <a:bodyPr/>
                    <a:lstStyle/>
                    <a:p>
                      <a:pPr algn="ctr"/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утв. Бюджет 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(оценка)</a:t>
                      </a:r>
                      <a:endParaRPr lang="ru-RU" sz="9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(проект)</a:t>
                      </a:r>
                      <a:endParaRPr lang="ru-RU" sz="9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2019год 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(проект)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841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тыс.руб.</a:t>
                      </a:r>
                      <a:endParaRPr lang="ru-RU" sz="9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(+,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-) к утв. плану тыс.руб.</a:t>
                      </a:r>
                      <a:endParaRPr lang="ru-RU" sz="9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тыс.руб.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тыс.руб.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47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45559,7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41826,1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46282,0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722,3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46593,6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48377,8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94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38026,0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35513,0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40034,0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40355,6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41998,8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94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1860,7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2161,6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1533,0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-327,7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82,4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1734,0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113,1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1723,0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82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 с применением патентной системы налогообложения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94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2300,0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2237,0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2356,0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2450,0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2548,0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94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82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пошлина, по делам рассматриваемым в судах общей юрисдикции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338,0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-57,0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83,1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083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Арендная плата  за земли государственная собственность на которые не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разграничена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1592,0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557,0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-1035,0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433,0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82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земли после разграничения государственной собственности на землю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94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82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103,5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82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522,0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865,0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670,0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77,5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94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111,7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476,0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>"Бюджет для граждан" по проекту бюджета МО "Юринский муниципальный район" на 2018 год и на плановый период 2019-2020 годы</_x041e__x043f__x0438__x0441__x0430__x043d__x0438__x0435_>
    <_dlc_DocId xmlns="57504d04-691e-4fc4-8f09-4f19fdbe90f6">XXJ7TYMEEKJ2-1655-257</_dlc_DocId>
    <_dlc_DocIdUrl xmlns="57504d04-691e-4fc4-8f09-4f19fdbe90f6">
      <Url>https://vip.gov.mari.ru/jurino/_layouts/DocIdRedir.aspx?ID=XXJ7TYMEEKJ2-1655-257</Url>
      <Description>XXJ7TYMEEKJ2-1655-257</Description>
    </_dlc_DocIdUrl>
    <_x041f__x0430__x043f__x043a__x0430_ xmlns="f2c6f253-57db-4c82-b3a3-825bd4b87dae">2017 г</_x041f__x0430__x043f__x043a__x0430_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3220F68DB385044AE5DB2DDF5E44E84" ma:contentTypeVersion="2" ma:contentTypeDescription="Создание документа." ma:contentTypeScope="" ma:versionID="f70d41526fc16cd0448811f509d861f4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f2c6f253-57db-4c82-b3a3-825bd4b87dae" targetNamespace="http://schemas.microsoft.com/office/2006/metadata/properties" ma:root="true" ma:fieldsID="569690c2505a535db340a7de46e9f5b3" ns2:_="" ns3:_="" ns4:_="">
    <xsd:import namespace="57504d04-691e-4fc4-8f09-4f19fdbe90f6"/>
    <xsd:import namespace="6d7c22ec-c6a4-4777-88aa-bc3c76ac660e"/>
    <xsd:import namespace="f2c6f253-57db-4c82-b3a3-825bd4b87da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6f253-57db-4c82-b3a3-825bd4b87dae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ma:displayName="Папка" ma:default="2021 г" ma:format="RadioButtons" ma:internalName="_x041f__x0430__x043f__x043a__x0430_">
      <xsd:simpleType>
        <xsd:restriction base="dms:Choice">
          <xsd:enumeration value="2021 г"/>
          <xsd:enumeration value="2020 г"/>
          <xsd:enumeration value="2019 г"/>
          <xsd:enumeration value="2018 г"/>
          <xsd:enumeration value="2017 г"/>
          <xsd:enumeration value="2016 г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F223BB-4093-45DD-A16E-4A236B93BEB8}"/>
</file>

<file path=customXml/itemProps2.xml><?xml version="1.0" encoding="utf-8"?>
<ds:datastoreItem xmlns:ds="http://schemas.openxmlformats.org/officeDocument/2006/customXml" ds:itemID="{F3F8AB22-10F8-4E49-99C5-B59BFB8E7473}"/>
</file>

<file path=customXml/itemProps3.xml><?xml version="1.0" encoding="utf-8"?>
<ds:datastoreItem xmlns:ds="http://schemas.openxmlformats.org/officeDocument/2006/customXml" ds:itemID="{71CCBEA6-0B1E-4B4A-A270-C987061085E8}"/>
</file>

<file path=customXml/itemProps4.xml><?xml version="1.0" encoding="utf-8"?>
<ds:datastoreItem xmlns:ds="http://schemas.openxmlformats.org/officeDocument/2006/customXml" ds:itemID="{D92BC0D0-6006-45E1-B988-01E0502E1CB8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1333</TotalTime>
  <Words>1273</Words>
  <PresentationFormat>Экран (4:3)</PresentationFormat>
  <Paragraphs>367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О бюджете муниципального образования «Юринский муниципальный район» на 2018 год и плановый период 2019-2020 годов</vt:lpstr>
      <vt:lpstr>Основные понятия</vt:lpstr>
      <vt:lpstr>Бюджет муниципального образования на 2018 год и на плановый период 2019 – 2020 годов сформирован в соответствии:</vt:lpstr>
      <vt:lpstr>Слайд 4</vt:lpstr>
      <vt:lpstr>Расходы бюджета</vt:lpstr>
      <vt:lpstr>Разделы классификации расходов бюджета муниципального образования «Юринский муниципальный район»</vt:lpstr>
      <vt:lpstr>Основные характеристики  бюджета, тыс.руб.</vt:lpstr>
      <vt:lpstr>Динамика поступления доходов</vt:lpstr>
      <vt:lpstr>Объем налоговых и неналоговых доходов бюджета</vt:lpstr>
      <vt:lpstr>Динамика расходов</vt:lpstr>
      <vt:lpstr>Структура расходов на образование</vt:lpstr>
      <vt:lpstr>Структура расходов на культуру, кинематографию</vt:lpstr>
      <vt:lpstr>Структура расходов на социальную политику</vt:lpstr>
      <vt:lpstr>Программа муниципальных внутренних заимствований муниципального образования «Юринский муниципальный район» на 2018 год и на плановый период 2019 и 2020 годов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cp:lastModifiedBy>Grigorev</cp:lastModifiedBy>
  <cp:revision>205</cp:revision>
  <dcterms:modified xsi:type="dcterms:W3CDTF">2017-12-07T10:52:05Z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0x01010063220F68DB385044AE5DB2DDF5E44E84</vt:lpwstr>
  </property>
  <property fmtid="{D5CDD505-2E9C-101B-9397-08002B2CF9AE}" pid="3" name="_dlc_DocIdItemGuid">
    <vt:lpwstr>782e30ef-6ad5-4f33-baa4-f500164b428e</vt:lpwstr>
  </property>
</Properties>
</file>