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99" r:id="rId3"/>
    <p:sldId id="300" r:id="rId4"/>
    <p:sldId id="306" r:id="rId5"/>
    <p:sldId id="307" r:id="rId6"/>
    <p:sldId id="301" r:id="rId7"/>
    <p:sldId id="302" r:id="rId8"/>
    <p:sldId id="305" r:id="rId9"/>
    <p:sldId id="312" r:id="rId10"/>
    <p:sldId id="313" r:id="rId11"/>
    <p:sldId id="308" r:id="rId1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00000"/>
    <a:srgbClr val="00B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03" autoAdjust="0"/>
    <p:restoredTop sz="94660"/>
  </p:normalViewPr>
  <p:slideViewPr>
    <p:cSldViewPr>
      <p:cViewPr>
        <p:scale>
          <a:sx n="100" d="100"/>
          <a:sy n="100" d="100"/>
        </p:scale>
        <p:origin x="-492" y="-324"/>
      </p:cViewPr>
      <p:guideLst>
        <p:guide orient="horz" pos="1083"/>
        <p:guide orient="horz" pos="2164"/>
        <p:guide pos="1927"/>
        <p:guide pos="3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25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25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D96DF73-EA9C-4980-884A-EB4D9A6646FA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5194"/>
            <a:ext cx="5437822" cy="4467860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387"/>
            <a:ext cx="2946346" cy="49625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30387"/>
            <a:ext cx="2946345" cy="49625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0CC592A3-ECBD-4B16-8D05-678129755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592A3-ECBD-4B16-8D05-6781297553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592A3-ECBD-4B16-8D05-67812975530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592A3-ECBD-4B16-8D05-67812975530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592A3-ECBD-4B16-8D05-67812975530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1BAE-00E0-4153-A82C-2C24BFDF4E9F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8568-197D-4D7C-886F-8A0B45E18521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CA6F-1522-4D3F-AA2B-C35D53BA9574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B1B8-DA3A-4EC1-B643-BCAC4E6051EA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8A53-06D1-4DC7-85A4-E14A32F6B373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C73-12BF-405A-B098-A7CC4399ADB2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0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6DA6-7F3E-4DBA-A349-721507A044A9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CF1F-63B8-4630-90B1-E6D4E17884AC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8B5-9765-45F4-8608-637AE14CEA6A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9F30-BFD9-427C-BE83-308A398AD268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1D5B-03CB-41F9-A4C5-853FC13BC18F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71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134D6E-8CA0-4524-B2A5-FDA330E58EE6}" type="datetime1">
              <a:rPr lang="ru-RU" smtClean="0"/>
              <a:pPr/>
              <a:t>06.05.2019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01584-E008-40C3-B292-9EE004C48F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8"/>
            <a:ext cx="8286808" cy="42148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Правовые основы участия политических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партий, иных общественных объединений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в выборах 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mari-el.izbirkom.ru/upload/medialibrary/058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28611"/>
            <a:ext cx="2613006" cy="18620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214692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Обзоры судебной практики по вопросам, возникающим при рассмотрении дел о защите избирательных прав и права на участие </a:t>
            </a:r>
            <a:br>
              <a:rPr lang="ru-RU" sz="2800" b="1" dirty="0" smtClean="0"/>
            </a:br>
            <a:r>
              <a:rPr lang="ru-RU" sz="2800" b="1" dirty="0" smtClean="0"/>
              <a:t>в референдуме граждан Российской Федерации</a:t>
            </a:r>
            <a:endParaRPr lang="ru-RU" sz="2800" b="1" dirty="0"/>
          </a:p>
        </p:txBody>
      </p:sp>
      <p:pic>
        <p:nvPicPr>
          <p:cNvPr id="41988" name="Picture 4" descr="http://akdgs.org/images/easyblog_articles/73/n_180921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0"/>
            <a:ext cx="6814241" cy="32146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64"/>
            <a:ext cx="828680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800" dirty="0" smtClean="0">
                <a:solidFill>
                  <a:schemeClr val="tx1"/>
                </a:solidFill>
                <a:latin typeface="+mn-lt"/>
              </a:rPr>
              <a:t>Спасибо за внимание!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35850" name="Picture 10" descr="https://avatars.mds.yandex.net/get-pdb/1517052/d3e6b876-eae3-40ef-bd74-416285deb4ee/s1200?webp=false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57356" y="-642960"/>
            <a:ext cx="5581630" cy="55816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78581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Нормативная база для участия политических партий в выборах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142990"/>
            <a:ext cx="8001056" cy="5715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Федеральный закон от 11.07.2001 N 95-ФЗ "О политических партиях"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1857370"/>
            <a:ext cx="8001056" cy="107157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Федеральный закон от 12.06.2002 N 67-ФЗ "Об основных гарантиях избирательных прав и права на участие в референдуме граждан Российской Федерации"</a:t>
            </a: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572014"/>
            <a:ext cx="8001056" cy="42862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Уставы политических партий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071816"/>
            <a:ext cx="8001056" cy="5715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Закон Республики Марий Эл от 02.12.2008 N 72-З "О выборах депутатов Государственного Собрания Республики Марий Эл"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3786196"/>
            <a:ext cx="8001056" cy="5715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Закон Республики Марий Эл от 02.12.2008 N 70-З "О выборах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органы местного самоуправления в Республике Марий Эл"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5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928808"/>
            <a:ext cx="571472" cy="904864"/>
          </a:xfrm>
          <a:prstGeom prst="rect">
            <a:avLst/>
          </a:prstGeom>
          <a:noFill/>
        </p:spPr>
      </p:pic>
      <p:pic>
        <p:nvPicPr>
          <p:cNvPr id="19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71552"/>
            <a:ext cx="571472" cy="904864"/>
          </a:xfrm>
          <a:prstGeom prst="rect">
            <a:avLst/>
          </a:prstGeom>
          <a:noFill/>
        </p:spPr>
      </p:pic>
      <p:pic>
        <p:nvPicPr>
          <p:cNvPr id="20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502"/>
            <a:ext cx="571472" cy="904864"/>
          </a:xfrm>
          <a:prstGeom prst="rect">
            <a:avLst/>
          </a:prstGeom>
          <a:noFill/>
        </p:spPr>
      </p:pic>
      <p:pic>
        <p:nvPicPr>
          <p:cNvPr id="21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643320"/>
            <a:ext cx="571472" cy="904864"/>
          </a:xfrm>
          <a:prstGeom prst="rect">
            <a:avLst/>
          </a:prstGeom>
          <a:noFill/>
        </p:spPr>
      </p:pic>
      <p:pic>
        <p:nvPicPr>
          <p:cNvPr id="22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38636"/>
            <a:ext cx="571472" cy="9048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78581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Федеральный закон от 11.07.2001 N 95-ФЗ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"О политических партиях"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1142990"/>
            <a:ext cx="7358114" cy="35719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Статья 36. Участие политических партий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выборах: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Политическая партия является </a:t>
            </a:r>
            <a:r>
              <a:rPr lang="ru-RU" sz="3200" b="1" dirty="0" smtClean="0">
                <a:solidFill>
                  <a:srgbClr val="C00000"/>
                </a:solidFill>
              </a:rPr>
              <a:t>единственным видом </a:t>
            </a:r>
            <a:r>
              <a:rPr lang="ru-RU" sz="2400" b="1" dirty="0" smtClean="0">
                <a:solidFill>
                  <a:srgbClr val="002060"/>
                </a:solidFill>
              </a:rPr>
              <a:t>общественного объединения, которое обладает правом выдвигать кандидатов (списки кандидатов) в депутаты и на иные выборные должности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органах государственной власти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5" name="Рисунок 14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2" y="1643056"/>
            <a:ext cx="1791743" cy="228601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5715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Обязанности политической партии, ее региональных отделений и иных структурных подразделений: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000114"/>
            <a:ext cx="7858180" cy="128588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соблюдать в своей деятельности</a:t>
            </a:r>
            <a:r>
              <a:rPr lang="ru-RU" sz="2000" b="1" dirty="0" smtClean="0">
                <a:solidFill>
                  <a:srgbClr val="002060"/>
                </a:solidFill>
              </a:rPr>
              <a:t> Конституцию Российской Федерации, федеральные конституционные законы, федеральные законы и иные нормативные правовые акты Российской Федерации, </a:t>
            </a:r>
            <a:r>
              <a:rPr lang="ru-RU" sz="2000" b="1" dirty="0" smtClean="0">
                <a:solidFill>
                  <a:srgbClr val="C00000"/>
                </a:solidFill>
              </a:rPr>
              <a:t>а также устав политической партии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2500312"/>
            <a:ext cx="7858180" cy="214314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допускать представителей уполномоченных органов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на открытые мероприятия (в том числе на съезды, конференции или общие собрания), проводимые политической партией, ее региональными отделениями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иными структурными подразделениями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34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86064"/>
            <a:ext cx="857224" cy="1357322"/>
          </a:xfrm>
          <a:prstGeom prst="rect">
            <a:avLst/>
          </a:prstGeom>
          <a:noFill/>
        </p:spPr>
      </p:pic>
      <p:pic>
        <p:nvPicPr>
          <p:cNvPr id="16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14"/>
            <a:ext cx="857224" cy="1357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5715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Обязанности политической партии, ее региональных отделений и иных структурных подразделений: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785800"/>
            <a:ext cx="7786742" cy="41434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извещать избирательную комиссию </a:t>
            </a:r>
            <a:r>
              <a:rPr lang="ru-RU" sz="2000" b="1" dirty="0" smtClean="0">
                <a:solidFill>
                  <a:srgbClr val="002060"/>
                </a:solidFill>
              </a:rPr>
              <a:t>соответствующего уровня о проведении мероприятий, связанных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 выдвижением своих кандидатов (списков кандидатов)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депутаты и на иные выборные должности в органах государственной власти и органах местного самоуправления, </a:t>
            </a:r>
            <a:r>
              <a:rPr lang="ru-RU" sz="2000" b="1" dirty="0" smtClean="0">
                <a:solidFill>
                  <a:srgbClr val="C00000"/>
                </a:solidFill>
              </a:rPr>
              <a:t>не позднее чем за один день </a:t>
            </a:r>
            <a:r>
              <a:rPr lang="ru-RU" sz="2000" b="1" dirty="0" smtClean="0">
                <a:solidFill>
                  <a:srgbClr val="002060"/>
                </a:solidFill>
              </a:rPr>
              <a:t>до дня проведения мероприятия при его проведении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пределах населенного пункта, в котором расположена избирательная комиссия, </a:t>
            </a:r>
            <a:r>
              <a:rPr lang="ru-RU" sz="2000" b="1" dirty="0" smtClean="0">
                <a:solidFill>
                  <a:srgbClr val="C00000"/>
                </a:solidFill>
              </a:rPr>
              <a:t>и не позднее чем за три дня </a:t>
            </a:r>
            <a:r>
              <a:rPr lang="ru-RU" sz="2000" b="1" dirty="0" smtClean="0">
                <a:solidFill>
                  <a:srgbClr val="002060"/>
                </a:solidFill>
              </a:rPr>
              <a:t>до дня проведения мероприятия при его проведении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за пределами указанного населенного пункта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допускать представителей избирательной комиссии соответствующего уровня на указанные мероприятия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1643056"/>
            <a:ext cx="1357322" cy="228601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35719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Порядок принятия решений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642924"/>
            <a:ext cx="7858180" cy="214314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Решения о выдвижении региональными отделениями политической партии кандидатов (списков кандидатов)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депутаты и на иные выборные должности в органах государственной власти субъектов Российской Федерации и органах местного самоуправления </a:t>
            </a:r>
            <a:r>
              <a:rPr lang="ru-RU" sz="2000" b="1" u="sng" dirty="0" smtClean="0">
                <a:solidFill>
                  <a:srgbClr val="C00000"/>
                </a:solidFill>
              </a:rPr>
              <a:t>принимаются </a:t>
            </a:r>
            <a:br>
              <a:rPr lang="ru-RU" sz="2000" b="1" u="sng" dirty="0" smtClean="0">
                <a:solidFill>
                  <a:srgbClr val="C00000"/>
                </a:solidFill>
              </a:rPr>
            </a:br>
            <a:r>
              <a:rPr lang="ru-RU" sz="2000" b="1" u="sng" dirty="0" smtClean="0">
                <a:solidFill>
                  <a:srgbClr val="C00000"/>
                </a:solidFill>
              </a:rPr>
              <a:t>на конференции или общем собрании региональных отделений политической партии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3000378"/>
            <a:ext cx="7858180" cy="214312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Решения о выдвижении иными структурными подразделениями политической партии кандидатов (списков кандидатов) в депутаты в органах местного самоуправления принимаются общим собранием соответствующего структурного подразделения либо иным органом, предусмотренным уставом политической партии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928676"/>
            <a:ext cx="1175831" cy="1714512"/>
          </a:xfrm>
          <a:prstGeom prst="rect">
            <a:avLst/>
          </a:prstGeom>
        </p:spPr>
      </p:pic>
      <p:pic>
        <p:nvPicPr>
          <p:cNvPr id="12" name="Рисунок 11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6130"/>
            <a:ext cx="1175831" cy="17145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35719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Порядок принятия решений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642924"/>
            <a:ext cx="7858180" cy="142876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Решения о выдвижении кандидатов (списков кандидатов) в депутаты в органах государственной власти и органах местного самоуправления принимаются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тайным голосованием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15" name="Рисунок 14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5800"/>
            <a:ext cx="1175831" cy="100013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928662" y="2214560"/>
            <a:ext cx="7858180" cy="185738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Решения по указанным вопросам принимаются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в соответствии с уставом политической партии</a:t>
            </a:r>
            <a:r>
              <a:rPr lang="ru-RU" sz="2000" b="1" dirty="0" smtClean="0">
                <a:solidFill>
                  <a:srgbClr val="002060"/>
                </a:solidFill>
              </a:rPr>
              <a:t>, но не менее чем большинством голосов от числа присутствующих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на съезде политической партии или конференции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ее регионального отделения делегатов, участников общего собрания регионального отделения политической партии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57436"/>
            <a:ext cx="1175831" cy="142876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000100" y="4214824"/>
            <a:ext cx="7858180" cy="7762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Уставом политической партии могут быть предусмотрены </a:t>
            </a:r>
            <a:r>
              <a:rPr lang="ru-RU" sz="2000" b="1" u="sng" dirty="0" smtClean="0">
                <a:solidFill>
                  <a:srgbClr val="C00000"/>
                </a:solidFill>
              </a:rPr>
              <a:t>дополнительные условия принятия указанных решений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11" name="Рисунок 10" descr="14464653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68"/>
            <a:ext cx="1175831" cy="100013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8576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42858"/>
            <a:ext cx="7572428" cy="42862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Порядок  оформления решения: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714362"/>
            <a:ext cx="8072494" cy="200026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Решение конференции, общего собрания регионального отделения политической партии, иного структурного подразделения либо иного органа, предусмотренного уставом политической партии,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 выдвижении кандидата, списка кандидатов </a:t>
            </a:r>
            <a:r>
              <a:rPr lang="ru-RU" b="1" dirty="0" smtClean="0">
                <a:solidFill>
                  <a:srgbClr val="C00000"/>
                </a:solidFill>
              </a:rPr>
              <a:t>оформляется в форме документа, определенного уставом политической партии </a:t>
            </a:r>
            <a:r>
              <a:rPr lang="ru-RU" b="1" dirty="0" smtClean="0">
                <a:solidFill>
                  <a:srgbClr val="002060"/>
                </a:solidFill>
              </a:rPr>
              <a:t>(решение, постановление, протокол, выписка из протокола, иной документ)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2857502"/>
            <a:ext cx="8143932" cy="214314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Решение  о выдвижении кандидата, списка кандидатов </a:t>
            </a:r>
            <a:r>
              <a:rPr lang="ru-RU" sz="2000" b="1" dirty="0" smtClean="0">
                <a:solidFill>
                  <a:srgbClr val="C00000"/>
                </a:solidFill>
              </a:rPr>
              <a:t>подписывается лицом, уполномоченным на  то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 соответствии с уставом политической партии, и заверяется печатью </a:t>
            </a:r>
            <a:r>
              <a:rPr lang="ru-RU" sz="2000" b="1" dirty="0" smtClean="0">
                <a:solidFill>
                  <a:srgbClr val="002060"/>
                </a:solidFill>
              </a:rPr>
              <a:t>соответственно регионального отделения политической партии, иного структурного подразделения политической партии (если избирательное объединение является юридическим лицом)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34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54"/>
            <a:ext cx="857224" cy="1357322"/>
          </a:xfrm>
          <a:prstGeom prst="rect">
            <a:avLst/>
          </a:prstGeom>
          <a:noFill/>
        </p:spPr>
      </p:pic>
      <p:pic>
        <p:nvPicPr>
          <p:cNvPr id="16" name="Picture 10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14"/>
            <a:ext cx="857224" cy="1357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285734"/>
            <a:ext cx="8786874" cy="4643452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20399994" rev="0"/>
            </a:camera>
            <a:lightRig rig="sof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alt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alt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Закон Республики Марий Эл </a:t>
            </a:r>
            <a:b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 2 декабря 2008 г. № 72-З </a:t>
            </a:r>
            <a:b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"О выборах депутатов Государственного Собрания Республики Марий Эл"</a:t>
            </a:r>
            <a:endParaRPr lang="ru-RU" alt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://edu.mari.ru/mouo-yoshkarola/dou87/DocLib1/ger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000114"/>
            <a:ext cx="790575" cy="857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FC027D7E5C84E43B03A1E56414C8CE9" ma:contentTypeVersion="0" ma:contentTypeDescription="Создание документа." ma:contentTypeScope="" ma:versionID="391eab655421b0b3934c5d602678655e">
  <xsd:schema xmlns:xsd="http://www.w3.org/2001/XMLSchema" xmlns:xs="http://www.w3.org/2001/XMLSchema" xmlns:p="http://schemas.microsoft.com/office/2006/metadata/properties" xmlns:ns2="57504d04-691e-4fc4-8f09-4f19fdbe90f6" targetNamespace="http://schemas.microsoft.com/office/2006/metadata/properties" ma:root="true" ma:fieldsID="2073a5f27f6ffbc2dc2dda505810abf8" ns2:_="">
    <xsd:import namespace="57504d04-691e-4fc4-8f09-4f19fdbe9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504d04-691e-4fc4-8f09-4f19fdbe90f6">XXJ7TYMEEKJ2-6712-104</_dlc_DocId>
    <_dlc_DocIdUrl xmlns="57504d04-691e-4fc4-8f09-4f19fdbe90f6">
      <Url>https://vip.gov.mari.ru/tzik/tik_zven/_layouts/DocIdRedir.aspx?ID=XXJ7TYMEEKJ2-6712-104</Url>
      <Description>XXJ7TYMEEKJ2-6712-104</Description>
    </_dlc_DocIdUrl>
  </documentManagement>
</p:properties>
</file>

<file path=customXml/itemProps1.xml><?xml version="1.0" encoding="utf-8"?>
<ds:datastoreItem xmlns:ds="http://schemas.openxmlformats.org/officeDocument/2006/customXml" ds:itemID="{1C7DAC9E-C6AF-4646-B9D6-46251D641231}"/>
</file>

<file path=customXml/itemProps2.xml><?xml version="1.0" encoding="utf-8"?>
<ds:datastoreItem xmlns:ds="http://schemas.openxmlformats.org/officeDocument/2006/customXml" ds:itemID="{37749601-E22F-4083-B875-EE1410945BBC}"/>
</file>

<file path=customXml/itemProps3.xml><?xml version="1.0" encoding="utf-8"?>
<ds:datastoreItem xmlns:ds="http://schemas.openxmlformats.org/officeDocument/2006/customXml" ds:itemID="{AD224F3F-C08A-4418-8E97-EF5A46ECBA8A}"/>
</file>

<file path=customXml/itemProps4.xml><?xml version="1.0" encoding="utf-8"?>
<ds:datastoreItem xmlns:ds="http://schemas.openxmlformats.org/officeDocument/2006/customXml" ds:itemID="{DB60B77E-B3C3-438D-BE6B-E7ECEF4D11CC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ходе подготовки 22_ 2_2018 ред</Template>
  <TotalTime>3631</TotalTime>
  <Words>319</Words>
  <Application>Microsoft Office PowerPoint</Application>
  <PresentationFormat>Экран (16:9)</PresentationFormat>
  <Paragraphs>48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Правовые основы участия политических партий, иных общественных объединений  в выборах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Слайд 9</vt:lpstr>
      <vt:lpstr>Слайд 10</vt:lpstr>
      <vt:lpstr> Спасибо за внимание!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участия политических партий в выборах</dc:title>
  <dc:creator>tatarinova.a</dc:creator>
  <cp:lastModifiedBy>User</cp:lastModifiedBy>
  <cp:revision>411</cp:revision>
  <cp:lastPrinted>2017-04-07T09:01:42Z</cp:lastPrinted>
  <dcterms:created xsi:type="dcterms:W3CDTF">2017-04-06T13:43:51Z</dcterms:created>
  <dcterms:modified xsi:type="dcterms:W3CDTF">2019-05-06T10:00:14Z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0x010100EFC027D7E5C84E43B03A1E56414C8CE9</vt:lpwstr>
  </property>
  <property fmtid="{D5CDD505-2E9C-101B-9397-08002B2CF9AE}" pid="3" name="_dlc_DocIdItemGuid">
    <vt:lpwstr>e0011db4-c470-48d9-9b6f-bfbbb8b685c2</vt:lpwstr>
  </property>
</Properties>
</file>