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60" r:id="rId2"/>
    <p:sldId id="261" r:id="rId3"/>
    <p:sldId id="262" r:id="rId4"/>
    <p:sldId id="275" r:id="rId5"/>
    <p:sldId id="28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28CE4-8E56-422E-AFB2-424EA5A5674D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724F2-16B2-4C72-BCFA-943417AAD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BCB4B-87DC-4702-BDCC-CAE45A695E52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973E-AADA-4579-B709-794028A05F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дОрожно-транспортные</a:t>
            </a:r>
            <a:r>
              <a:rPr lang="ru-RU" sz="36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происшествия(ДТП)</a:t>
            </a:r>
            <a:endParaRPr lang="ru-RU" sz="36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9124" y="1357298"/>
            <a:ext cx="4500594" cy="528638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ДТП</a:t>
            </a:r>
            <a:r>
              <a:rPr lang="ru-RU" sz="2400" dirty="0">
                <a:solidFill>
                  <a:schemeClr val="bg1"/>
                </a:solidFill>
              </a:rPr>
              <a:t> – это транспортная авария, возникшая в процессе дорожного движения с участием транспортного средства и повлекшая за собой гибель людей и (или) причинения им тяжелых телесных повреждений, повреждения транспортных средств, дорог, сооружений, грузов или иной материальный ущерб.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Ежегодно в мире в ДТП погибает более 300 тысяч человек, а общее число, получивших травмы, превышает 15 миллионов человек.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 РБ ежегодно происходит от 7 до 8 тыс. ДТП, при этом ежегодно погибают 1,5 – 2 тысячи человек, травмы и ранения получают несколько тысяч человек, многие становятся инвалидами.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717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458" name="Picture 2" descr="ÐÐ°ÑÑÐ¸Ð½ÐºÐ¸ Ð¿Ð¾ Ð·Ð°Ð¿ÑÐ¾ÑÑ Ð´ÑÐ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071966" cy="2293040"/>
          </a:xfrm>
          <a:prstGeom prst="rect">
            <a:avLst/>
          </a:prstGeom>
          <a:noFill/>
        </p:spPr>
      </p:pic>
      <p:pic>
        <p:nvPicPr>
          <p:cNvPr id="1946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95" y="3929066"/>
            <a:ext cx="4191029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Классификация </a:t>
            </a:r>
            <a:r>
              <a:rPr lang="ru-RU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ДтП</a:t>
            </a:r>
            <a:endParaRPr lang="ru-RU" sz="36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62" y="1214422"/>
            <a:ext cx="4643438" cy="514353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Различают следующие виды ДТП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- наезды на людей и другие подвижные объекты, находящиеся в полосе движения автомобиля;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- наезды на неподвижные объекты (в том числе и на стоящие на дороге транспортные средства);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- столкновение автомобилей друг с другом и другими средствами;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- опрокидывание транспортных средств в результате заноса, потери управления, неблагоприятных дорожных условий, применением водителем резких или неправильных приемов управления.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717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4" name="Picture 2" descr="ÐÐ°ÑÑÐ¸Ð½ÐºÐ¸ Ð¿Ð¾ Ð·Ð°Ð¿ÑÐ¾ÑÑ Ð´ÑÐ¿ Ð½Ð°ÐµÐ·Ð´ Ð½Ð° Ð¿ÐµÑÐµÑÐ¾Ð´Ð°"/>
          <p:cNvPicPr>
            <a:picLocks noChangeAspect="1" noChangeArrowheads="1"/>
          </p:cNvPicPr>
          <p:nvPr/>
        </p:nvPicPr>
        <p:blipFill>
          <a:blip r:embed="rId2"/>
          <a:srcRect b="28571"/>
          <a:stretch>
            <a:fillRect/>
          </a:stretch>
        </p:blipFill>
        <p:spPr bwMode="auto">
          <a:xfrm>
            <a:off x="285720" y="1214422"/>
            <a:ext cx="4000528" cy="2143140"/>
          </a:xfrm>
          <a:prstGeom prst="rect">
            <a:avLst/>
          </a:prstGeom>
          <a:noFill/>
        </p:spPr>
      </p:pic>
      <p:pic>
        <p:nvPicPr>
          <p:cNvPr id="18436" name="Picture 4" descr="ÐÐ°ÑÑÐ¸Ð½ÐºÐ¸ Ð¿Ð¾ Ð·Ð°Ð¿ÑÐ¾ÑÑ Ð´ÑÐ¿ Ð½Ð°ÐµÐ·Ð´ Ð½Ð° ÑÑÐ¾ÑÑÐµÐµ ÑÑÐ°Ð½ÑÐ¿Ð¾ÑÑÐ½Ð¾Ðµ ÑÑÐµÐ´ÑÑÐ²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11167"/>
            <a:ext cx="4000528" cy="2675353"/>
          </a:xfrm>
          <a:prstGeom prst="rect">
            <a:avLst/>
          </a:prstGeom>
          <a:noFill/>
        </p:spPr>
      </p:pic>
      <p:pic>
        <p:nvPicPr>
          <p:cNvPr id="18438" name="Picture 6" descr="ÐÐ°ÑÑÐ¸Ð½ÐºÐ¸ Ð¿Ð¾ Ð·Ð°Ð¿ÑÐ¾ÑÑ Ð´ÑÐ¿ Ð¿ÐµÑÐµÐ²ÐµÑÐ½ÑÐ»Ð°ÑÑ Ð¼Ð°ÑÐ¸Ð½Ð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876"/>
            <a:ext cx="4143404" cy="3114414"/>
          </a:xfrm>
          <a:prstGeom prst="rect">
            <a:avLst/>
          </a:prstGeom>
          <a:noFill/>
        </p:spPr>
      </p:pic>
      <p:pic>
        <p:nvPicPr>
          <p:cNvPr id="18440" name="Picture 8" descr="ÐÐ°ÑÑÐ¸Ð½ÐºÐ¸ Ð¿Ð¾ Ð·Ð°Ð¿ÑÐ¾ÑÑ Ð´ÑÐ¿ Ð¿ÐµÑÐµÐ²ÐµÑÐ½ÑÐ»Ð°ÑÑ Ð¼Ð°ÑÐ¸Ð½Ð°"/>
          <p:cNvPicPr>
            <a:picLocks noChangeAspect="1" noChangeArrowheads="1"/>
          </p:cNvPicPr>
          <p:nvPr/>
        </p:nvPicPr>
        <p:blipFill>
          <a:blip r:embed="rId5" cstate="print"/>
          <a:srcRect b="19565"/>
          <a:stretch>
            <a:fillRect/>
          </a:stretch>
        </p:blipFill>
        <p:spPr bwMode="auto">
          <a:xfrm>
            <a:off x="214282" y="928670"/>
            <a:ext cx="4192515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1430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Основные причины </a:t>
            </a:r>
            <a:r>
              <a:rPr lang="ru-RU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ДтП</a:t>
            </a:r>
            <a:endParaRPr lang="ru-RU" sz="36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3406" y="1857364"/>
            <a:ext cx="4500594" cy="471490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-низкий </a:t>
            </a:r>
            <a:r>
              <a:rPr lang="ru-RU" sz="2400" dirty="0">
                <a:solidFill>
                  <a:schemeClr val="bg1"/>
                </a:solidFill>
              </a:rPr>
              <a:t>профессиональный уровень отдельных водителей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-невоспитанность</a:t>
            </a:r>
            <a:r>
              <a:rPr lang="ru-RU" sz="2400" dirty="0">
                <a:solidFill>
                  <a:schemeClr val="bg1"/>
                </a:solidFill>
              </a:rPr>
              <a:t>;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-беспечность </a:t>
            </a:r>
            <a:r>
              <a:rPr lang="ru-RU" sz="2400" dirty="0">
                <a:solidFill>
                  <a:schemeClr val="bg1"/>
                </a:solidFill>
              </a:rPr>
              <a:t>и самонадеянность как водителей так и пешеходов;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-управление </a:t>
            </a:r>
            <a:r>
              <a:rPr lang="ru-RU" sz="2400" dirty="0">
                <a:solidFill>
                  <a:schemeClr val="bg1"/>
                </a:solidFill>
              </a:rPr>
              <a:t>автомобилем в нетрезвом состоянии,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-неисправности </a:t>
            </a:r>
            <a:r>
              <a:rPr lang="ru-RU" sz="2400" dirty="0">
                <a:solidFill>
                  <a:schemeClr val="bg1"/>
                </a:solidFill>
              </a:rPr>
              <a:t>машины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плохие </a:t>
            </a:r>
            <a:r>
              <a:rPr lang="ru-RU" sz="2400" dirty="0">
                <a:solidFill>
                  <a:schemeClr val="bg1"/>
                </a:solidFill>
              </a:rPr>
              <a:t>дороги; 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неблагоприятные </a:t>
            </a:r>
            <a:r>
              <a:rPr lang="ru-RU" sz="2400" dirty="0">
                <a:solidFill>
                  <a:schemeClr val="bg1"/>
                </a:solidFill>
              </a:rPr>
              <a:t>метеорологические условия и др</a:t>
            </a:r>
            <a:r>
              <a:rPr lang="ru-RU" sz="2400" dirty="0"/>
              <a:t>.</a:t>
            </a:r>
          </a:p>
          <a:p>
            <a:r>
              <a:rPr lang="ru-RU" sz="2400" dirty="0"/>
              <a:t> 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717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0" name="Picture 2" descr="ÐÐ°ÑÑÐ¸Ð½ÐºÐ¸ Ð¿Ð¾ Ð·Ð°Ð¿ÑÐ¾ÑÑ Ð²Ð¾Ð´Ð¸ÑÐµÐ»Ñ Ñ ÑÐµÐ»ÐµÑÐ¾Ð½Ð¾Ð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4209116" cy="2808270"/>
          </a:xfrm>
          <a:prstGeom prst="rect">
            <a:avLst/>
          </a:prstGeom>
          <a:noFill/>
        </p:spPr>
      </p:pic>
      <p:pic>
        <p:nvPicPr>
          <p:cNvPr id="1741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857628"/>
            <a:ext cx="4290569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85818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поСледствия</a:t>
            </a:r>
            <a:r>
              <a:rPr lang="ru-RU" sz="32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дТП</a:t>
            </a:r>
            <a:r>
              <a:rPr lang="ru-RU" sz="32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3200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642918"/>
            <a:ext cx="8072494" cy="207170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А в результате ДТП в любом случае наступают негативные последствия, будь то поломка автомобиля, </a:t>
            </a:r>
            <a:r>
              <a:rPr lang="ru-RU" dirty="0" err="1">
                <a:solidFill>
                  <a:schemeClr val="bg1"/>
                </a:solidFill>
              </a:rPr>
              <a:t>травмирование</a:t>
            </a:r>
            <a:r>
              <a:rPr lang="ru-RU" dirty="0">
                <a:solidFill>
                  <a:schemeClr val="bg1"/>
                </a:solidFill>
              </a:rPr>
              <a:t> или гибель людей. И здесь весьма важно понимать, что водитель и пассажиры в состоянии влиять на тяжесть возможных последствий. Речь идет о нехитром устройстве, которое уже более 50-ти лет верой и правдой служит человечеству, ежегодно спасая на дорогах тысячи людских жизней. Имя этому устройству – ремень безопасности.</a:t>
            </a:r>
          </a:p>
        </p:txBody>
      </p:sp>
      <p:pic>
        <p:nvPicPr>
          <p:cNvPr id="16386" name="Picture 2" descr="ÐÐ°ÑÑÐ¸Ð½ÐºÐ¸ Ð¿Ð¾ Ð·Ð°Ð¿ÑÐ¾ÑÑ ÑÐµÐ¼ÐµÐ½Ñ Ð±ÐµÐ·Ð¾Ð¿Ð°ÑÐ½Ð¾ÑÑ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6667500" cy="376237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72494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>Главное  соблюдать </a:t>
            </a:r>
            <a:r>
              <a:rPr lang="ru-RU" dirty="0" err="1" smtClean="0">
                <a:solidFill>
                  <a:srgbClr val="FFFFFF"/>
                </a:solidFill>
              </a:rPr>
              <a:t>пдд</a:t>
            </a: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dirty="0" smtClean="0">
                <a:solidFill>
                  <a:srgbClr val="FFFFFF"/>
                </a:solidFill>
              </a:rPr>
              <a:t>и </a:t>
            </a:r>
            <a:r>
              <a:rPr lang="ru-RU" dirty="0" smtClean="0">
                <a:solidFill>
                  <a:srgbClr val="FFFFFF"/>
                </a:solidFill>
              </a:rPr>
              <a:t>соблюдать </a:t>
            </a:r>
            <a:r>
              <a:rPr lang="ru-RU" dirty="0" smtClean="0">
                <a:solidFill>
                  <a:srgbClr val="FFFFFF"/>
                </a:solidFill>
              </a:rPr>
              <a:t>самодисциплину</a:t>
            </a:r>
            <a:endParaRPr lang="ru-RU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ÐÐ°ÑÑÐ¸Ð½ÐºÐ¸ Ð¿Ð¾ Ð·Ð°Ð¿ÑÐ¾ÑÑ ÑÑÐ°ÑÑÐ»Ð¸Ð²Ð¾Ð³Ð¾ Ð¿ÑÑÐ¸ ÐºÐ°ÑÑÐ¸Ð½Ðº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5295900" cy="29146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86ee2db1-0ad4-4e68-9473-dc2ad131a78f">2018 год</_x041f__x0430__x043f__x043a__x0430_>
    <_dlc_DocId xmlns="57504d04-691e-4fc4-8f09-4f19fdbe90f6">XXJ7TYMEEKJ2-2357-37</_dlc_DocId>
    <_dlc_DocIdUrl xmlns="57504d04-691e-4fc4-8f09-4f19fdbe90f6">
      <Url>https://vip.gov.mari.ru/sernur/ksp/_layouts/DocIdRedir.aspx?ID=XXJ7TYMEEKJ2-2357-37</Url>
      <Description>XXJ7TYMEEKJ2-2357-37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678F7C31ACDF40911E8554009F8E03" ma:contentTypeVersion="2" ma:contentTypeDescription="Создание документа." ma:contentTypeScope="" ma:versionID="dfaf1f0b1dbdefee2cc4788e7bf45bfe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86ee2db1-0ad4-4e68-9473-dc2ad131a78f" targetNamespace="http://schemas.microsoft.com/office/2006/metadata/properties" ma:root="true" ma:fieldsID="c0f92938eb164dc74f42429dd5b16c9e" ns2:_="" ns3:_="" ns4:_="">
    <xsd:import namespace="57504d04-691e-4fc4-8f09-4f19fdbe90f6"/>
    <xsd:import namespace="6d7c22ec-c6a4-4777-88aa-bc3c76ac660e"/>
    <xsd:import namespace="86ee2db1-0ad4-4e68-9473-dc2ad131a78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e2db1-0ad4-4e68-9473-dc2ad131a78f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столбцы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  <xsd:enumeration value="2012 год"/>
          <xsd:enumeration value="2011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D420BC-45DB-4084-A33D-4019DD95E2D4}"/>
</file>

<file path=customXml/itemProps2.xml><?xml version="1.0" encoding="utf-8"?>
<ds:datastoreItem xmlns:ds="http://schemas.openxmlformats.org/officeDocument/2006/customXml" ds:itemID="{CA6270BE-5283-4AF5-9732-F0903C66A201}"/>
</file>

<file path=customXml/itemProps3.xml><?xml version="1.0" encoding="utf-8"?>
<ds:datastoreItem xmlns:ds="http://schemas.openxmlformats.org/officeDocument/2006/customXml" ds:itemID="{C7A62394-8663-4DF9-B7C5-EA8123116696}"/>
</file>

<file path=customXml/itemProps4.xml><?xml version="1.0" encoding="utf-8"?>
<ds:datastoreItem xmlns:ds="http://schemas.openxmlformats.org/officeDocument/2006/customXml" ds:itemID="{513D06E2-3BAB-4CE0-B31C-5D2B26518F1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129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дОрожно-транспортные происшествия(ДТП)</vt:lpstr>
      <vt:lpstr>Классификация ДтП</vt:lpstr>
      <vt:lpstr>Основные причины ДтП</vt:lpstr>
      <vt:lpstr>поСледствия дТП </vt:lpstr>
      <vt:lpstr> Главное  соблюдать пдд  и соблюдать самодисциплину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Аварии и катастрофы на транспорте, их причины и возможные последствия. </dc:title>
  <dc:creator>Кристина</dc:creator>
  <cp:lastModifiedBy>UMC-8</cp:lastModifiedBy>
  <cp:revision>45</cp:revision>
  <dcterms:created xsi:type="dcterms:W3CDTF">2018-07-03T12:44:12Z</dcterms:created>
  <dcterms:modified xsi:type="dcterms:W3CDTF">2018-07-12T03:15:33Z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0x010100C3678F7C31ACDF40911E8554009F8E03</vt:lpwstr>
  </property>
  <property fmtid="{D5CDD505-2E9C-101B-9397-08002B2CF9AE}" pid="3" name="_dlc_DocIdItemGuid">
    <vt:lpwstr>bae184ce-9b6a-4b64-8dae-d5562d873d5e</vt:lpwstr>
  </property>
</Properties>
</file>