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drawing1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310" r:id="rId3"/>
    <p:sldId id="298" r:id="rId4"/>
    <p:sldId id="299" r:id="rId5"/>
    <p:sldId id="311" r:id="rId6"/>
    <p:sldId id="312" r:id="rId7"/>
    <p:sldId id="322" r:id="rId8"/>
    <p:sldId id="301" r:id="rId9"/>
    <p:sldId id="328" r:id="rId10"/>
    <p:sldId id="314" r:id="rId11"/>
    <p:sldId id="321" r:id="rId12"/>
    <p:sldId id="313" r:id="rId13"/>
    <p:sldId id="323" r:id="rId14"/>
    <p:sldId id="324" r:id="rId15"/>
    <p:sldId id="325" r:id="rId16"/>
    <p:sldId id="326" r:id="rId17"/>
    <p:sldId id="327" r:id="rId18"/>
    <p:sldId id="29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A3E7FF"/>
    <a:srgbClr val="89E0FF"/>
    <a:srgbClr val="83FD8F"/>
    <a:srgbClr val="7BE57E"/>
    <a:srgbClr val="7EE779"/>
    <a:srgbClr val="61BBFF"/>
    <a:srgbClr val="B4FAFE"/>
    <a:srgbClr val="C1E4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378A1-B2A7-4353-AF0B-C58DC68E84E6}" type="doc">
      <dgm:prSet loTypeId="urn:microsoft.com/office/officeart/2005/8/layout/chevron2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83C0F1F-1A5C-46C9-A21E-B2B32555BFE7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8249E4D8-3A28-43FE-894A-17D9A0FEBDBE}" type="parTrans" cxnId="{24E14950-72CE-49E7-8ECE-2AF789CE409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5E1F478-8A27-4646-A55F-2A59AD1AE801}" type="sibTrans" cxnId="{24E14950-72CE-49E7-8ECE-2AF789CE4093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51220FFC-EF05-4C0B-B795-98BC05F6C4D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положениях послания Президента РФ Федеральному Собранию, определяющих бюджетную политику в России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71FA3FE3-EA34-4CFC-8436-1BCC9B04D7A8}" type="parTrans" cxnId="{4E87D1FC-C72F-430A-93B1-3A6C1D08D7C7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A6A8A5C5-6C2A-48EE-94E8-32ABF64891DB}" type="sibTrans" cxnId="{4E87D1FC-C72F-430A-93B1-3A6C1D08D7C7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9CBC433-C9AB-4572-8AFA-3C0245F6FB95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1E955A60-4D14-414A-B442-C4B851C22C6D}" type="parTrans" cxnId="{B255AFAB-FE03-4CAA-94AE-2AF3AB4742B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F1D453A1-575C-4E91-9FD8-1B5EB1F746BB}" type="sibTrans" cxnId="{B255AFAB-FE03-4CAA-94AE-2AF3AB4742B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F0AABC14-FEC1-4F25-8B64-30915228E95D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«Городское поселение Оршанка» на 2020 год и на плановый период 20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1 и 2022 годов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F936DA11-B81B-48CF-9BF5-FAB965FE0EBB}" type="parTrans" cxnId="{2715F189-F8F4-4BA3-BA6C-442ED38F4DB4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02F57C82-C369-428A-96E4-421AE33C1DE5}" type="sibTrans" cxnId="{2715F189-F8F4-4BA3-BA6C-442ED38F4DB4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CFF7DE83-B8C6-4181-868A-1FEE91892694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54EE29D0-D69E-4FC1-ABA2-6BA74406D86E}" type="parTrans" cxnId="{89022364-95DD-4750-99B0-4F8D79F2C5C9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8D908B79-6F95-49FF-B274-19CEF68AC061}" type="sibTrans" cxnId="{89022364-95DD-4750-99B0-4F8D79F2C5C9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5F9DDD2-BBA6-425B-AEEB-0C570524AA17}">
      <dgm:prSet phldrT="[Текст]"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основных направлениях бюджетной  и налоговой политики муниципального образования «Городское поселение Оршанка» на 2020 год и на плановый период 20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1 и 2022 годов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A724E122-4B8D-4973-9238-813861EEB76F}" type="parTrans" cxnId="{A80AD722-C0DE-42FC-9813-ECAB2498679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69DA7A32-5939-4042-9CBA-C40D50D17BB3}" type="sibTrans" cxnId="{A80AD722-C0DE-42FC-9813-ECAB24986792}">
      <dgm:prSet/>
      <dgm:spPr/>
      <dgm:t>
        <a:bodyPr/>
        <a:lstStyle/>
        <a:p>
          <a:endParaRPr lang="ru-RU" sz="1400" b="0">
            <a:latin typeface="Times New Roman" pitchFamily="18" charset="0"/>
            <a:cs typeface="Times New Roman" pitchFamily="18" charset="0"/>
          </a:endParaRPr>
        </a:p>
      </dgm:t>
    </dgm:pt>
    <dgm:pt modelId="{82245CEE-EA69-46B1-8206-99C12D21EB4B}">
      <dgm:prSet custT="1"/>
      <dgm:spPr/>
      <dgm:t>
        <a:bodyPr/>
        <a:lstStyle/>
        <a:p>
          <a:endParaRPr lang="ru-RU" sz="14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B286816F-0225-4D02-8635-D833966C011E}" type="parTrans" cxnId="{B6F19F06-F4C4-4A24-A6EB-9C1E241C32DF}">
      <dgm:prSet/>
      <dgm:spPr/>
      <dgm:t>
        <a:bodyPr/>
        <a:lstStyle/>
        <a:p>
          <a:endParaRPr lang="ru-RU"/>
        </a:p>
      </dgm:t>
    </dgm:pt>
    <dgm:pt modelId="{C9BCF723-4025-4F60-8C14-48648002F22A}" type="sibTrans" cxnId="{B6F19F06-F4C4-4A24-A6EB-9C1E241C32DF}">
      <dgm:prSet/>
      <dgm:spPr/>
      <dgm:t>
        <a:bodyPr/>
        <a:lstStyle/>
        <a:p>
          <a:endParaRPr lang="ru-RU"/>
        </a:p>
      </dgm:t>
    </dgm:pt>
    <dgm:pt modelId="{200E3C6A-A474-4BAF-95C2-BF795A1F69F5}" type="pres">
      <dgm:prSet presAssocID="{E57378A1-B2A7-4353-AF0B-C58DC68E84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78A45C-3C3A-44ED-A767-D2E43B99BE02}" type="pres">
      <dgm:prSet presAssocID="{783C0F1F-1A5C-46C9-A21E-B2B32555BFE7}" presName="composite" presStyleCnt="0"/>
      <dgm:spPr/>
    </dgm:pt>
    <dgm:pt modelId="{0083CCF9-BE9A-4863-AB13-1E3CCE2D3A99}" type="pres">
      <dgm:prSet presAssocID="{783C0F1F-1A5C-46C9-A21E-B2B32555BFE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D90B1-D8EC-4467-8210-D7F2C4A64487}" type="pres">
      <dgm:prSet presAssocID="{783C0F1F-1A5C-46C9-A21E-B2B32555BFE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E084-04E3-41FF-840C-FB1FCAB4CA5F}" type="pres">
      <dgm:prSet presAssocID="{65E1F478-8A27-4646-A55F-2A59AD1AE801}" presName="sp" presStyleCnt="0"/>
      <dgm:spPr/>
    </dgm:pt>
    <dgm:pt modelId="{8D81A8E0-A9EB-45B2-BF82-2DED0BE20AA3}" type="pres">
      <dgm:prSet presAssocID="{69CBC433-C9AB-4572-8AFA-3C0245F6FB95}" presName="composite" presStyleCnt="0"/>
      <dgm:spPr/>
    </dgm:pt>
    <dgm:pt modelId="{C6D21364-EF3D-47A2-9DA8-0B8DCC4A0F5E}" type="pres">
      <dgm:prSet presAssocID="{69CBC433-C9AB-4572-8AFA-3C0245F6FB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B7870-0B32-4620-B070-4D73C87EE437}" type="pres">
      <dgm:prSet presAssocID="{69CBC433-C9AB-4572-8AFA-3C0245F6FB9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974B1-C6F5-4D17-8D63-2273656C52BE}" type="pres">
      <dgm:prSet presAssocID="{F1D453A1-575C-4E91-9FD8-1B5EB1F746BB}" presName="sp" presStyleCnt="0"/>
      <dgm:spPr/>
    </dgm:pt>
    <dgm:pt modelId="{9095858F-81A6-4C8B-9ACE-C2C8DCBCB611}" type="pres">
      <dgm:prSet presAssocID="{CFF7DE83-B8C6-4181-868A-1FEE91892694}" presName="composite" presStyleCnt="0"/>
      <dgm:spPr/>
    </dgm:pt>
    <dgm:pt modelId="{214ED27C-53A7-4017-9ECE-9071E0A8E3AF}" type="pres">
      <dgm:prSet presAssocID="{CFF7DE83-B8C6-4181-868A-1FEE9189269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F9B17-521B-4509-A8F0-F3525F2508DA}" type="pres">
      <dgm:prSet presAssocID="{CFF7DE83-B8C6-4181-868A-1FEE9189269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1A436-69CE-47B1-96F4-AB6CEF2F353B}" type="presOf" srcId="{82245CEE-EA69-46B1-8206-99C12D21EB4B}" destId="{E33D90B1-D8EC-4467-8210-D7F2C4A64487}" srcOrd="0" destOrd="1" presId="urn:microsoft.com/office/officeart/2005/8/layout/chevron2"/>
    <dgm:cxn modelId="{DA533557-AFCD-44F7-98EE-165F5F0B718A}" type="presOf" srcId="{51220FFC-EF05-4C0B-B795-98BC05F6C4D9}" destId="{E33D90B1-D8EC-4467-8210-D7F2C4A64487}" srcOrd="0" destOrd="0" presId="urn:microsoft.com/office/officeart/2005/8/layout/chevron2"/>
    <dgm:cxn modelId="{24E14950-72CE-49E7-8ECE-2AF789CE4093}" srcId="{E57378A1-B2A7-4353-AF0B-C58DC68E84E6}" destId="{783C0F1F-1A5C-46C9-A21E-B2B32555BFE7}" srcOrd="0" destOrd="0" parTransId="{8249E4D8-3A28-43FE-894A-17D9A0FEBDBE}" sibTransId="{65E1F478-8A27-4646-A55F-2A59AD1AE801}"/>
    <dgm:cxn modelId="{2B508A0E-B3EF-4926-8073-D46EB9377DAE}" type="presOf" srcId="{65F9DDD2-BBA6-425B-AEEB-0C570524AA17}" destId="{52DF9B17-521B-4509-A8F0-F3525F2508DA}" srcOrd="0" destOrd="0" presId="urn:microsoft.com/office/officeart/2005/8/layout/chevron2"/>
    <dgm:cxn modelId="{2715F189-F8F4-4BA3-BA6C-442ED38F4DB4}" srcId="{69CBC433-C9AB-4572-8AFA-3C0245F6FB95}" destId="{F0AABC14-FEC1-4F25-8B64-30915228E95D}" srcOrd="0" destOrd="0" parTransId="{F936DA11-B81B-48CF-9BF5-FAB965FE0EBB}" sibTransId="{02F57C82-C369-428A-96E4-421AE33C1DE5}"/>
    <dgm:cxn modelId="{B255AFAB-FE03-4CAA-94AE-2AF3AB4742B2}" srcId="{E57378A1-B2A7-4353-AF0B-C58DC68E84E6}" destId="{69CBC433-C9AB-4572-8AFA-3C0245F6FB95}" srcOrd="1" destOrd="0" parTransId="{1E955A60-4D14-414A-B442-C4B851C22C6D}" sibTransId="{F1D453A1-575C-4E91-9FD8-1B5EB1F746BB}"/>
    <dgm:cxn modelId="{89022364-95DD-4750-99B0-4F8D79F2C5C9}" srcId="{E57378A1-B2A7-4353-AF0B-C58DC68E84E6}" destId="{CFF7DE83-B8C6-4181-868A-1FEE91892694}" srcOrd="2" destOrd="0" parTransId="{54EE29D0-D69E-4FC1-ABA2-6BA74406D86E}" sibTransId="{8D908B79-6F95-49FF-B274-19CEF68AC061}"/>
    <dgm:cxn modelId="{269ABEB5-8018-4185-B0A9-7A317A677852}" type="presOf" srcId="{CFF7DE83-B8C6-4181-868A-1FEE91892694}" destId="{214ED27C-53A7-4017-9ECE-9071E0A8E3AF}" srcOrd="0" destOrd="0" presId="urn:microsoft.com/office/officeart/2005/8/layout/chevron2"/>
    <dgm:cxn modelId="{E79DB186-6C4F-41E4-9584-06302ACD27CF}" type="presOf" srcId="{F0AABC14-FEC1-4F25-8B64-30915228E95D}" destId="{EF7B7870-0B32-4620-B070-4D73C87EE437}" srcOrd="0" destOrd="0" presId="urn:microsoft.com/office/officeart/2005/8/layout/chevron2"/>
    <dgm:cxn modelId="{90A592CD-EF02-45ED-93A4-CDF1A6F58E9E}" type="presOf" srcId="{E57378A1-B2A7-4353-AF0B-C58DC68E84E6}" destId="{200E3C6A-A474-4BAF-95C2-BF795A1F69F5}" srcOrd="0" destOrd="0" presId="urn:microsoft.com/office/officeart/2005/8/layout/chevron2"/>
    <dgm:cxn modelId="{4E87D1FC-C72F-430A-93B1-3A6C1D08D7C7}" srcId="{783C0F1F-1A5C-46C9-A21E-B2B32555BFE7}" destId="{51220FFC-EF05-4C0B-B795-98BC05F6C4D9}" srcOrd="0" destOrd="0" parTransId="{71FA3FE3-EA34-4CFC-8436-1BCC9B04D7A8}" sibTransId="{A6A8A5C5-6C2A-48EE-94E8-32ABF64891DB}"/>
    <dgm:cxn modelId="{A80AD722-C0DE-42FC-9813-ECAB24986792}" srcId="{CFF7DE83-B8C6-4181-868A-1FEE91892694}" destId="{65F9DDD2-BBA6-425B-AEEB-0C570524AA17}" srcOrd="0" destOrd="0" parTransId="{A724E122-4B8D-4973-9238-813861EEB76F}" sibTransId="{69DA7A32-5939-4042-9CBA-C40D50D17BB3}"/>
    <dgm:cxn modelId="{C1865FAA-DFA4-4C2A-97BF-CD084B36B646}" type="presOf" srcId="{783C0F1F-1A5C-46C9-A21E-B2B32555BFE7}" destId="{0083CCF9-BE9A-4863-AB13-1E3CCE2D3A99}" srcOrd="0" destOrd="0" presId="urn:microsoft.com/office/officeart/2005/8/layout/chevron2"/>
    <dgm:cxn modelId="{00CC00D0-9872-4375-9C17-6F6D83040B73}" type="presOf" srcId="{69CBC433-C9AB-4572-8AFA-3C0245F6FB95}" destId="{C6D21364-EF3D-47A2-9DA8-0B8DCC4A0F5E}" srcOrd="0" destOrd="0" presId="urn:microsoft.com/office/officeart/2005/8/layout/chevron2"/>
    <dgm:cxn modelId="{B6F19F06-F4C4-4A24-A6EB-9C1E241C32DF}" srcId="{783C0F1F-1A5C-46C9-A21E-B2B32555BFE7}" destId="{82245CEE-EA69-46B1-8206-99C12D21EB4B}" srcOrd="1" destOrd="0" parTransId="{B286816F-0225-4D02-8635-D833966C011E}" sibTransId="{C9BCF723-4025-4F60-8C14-48648002F22A}"/>
    <dgm:cxn modelId="{65C984F9-92D3-46DE-9209-BF64D4A182A6}" type="presParOf" srcId="{200E3C6A-A474-4BAF-95C2-BF795A1F69F5}" destId="{0C78A45C-3C3A-44ED-A767-D2E43B99BE02}" srcOrd="0" destOrd="0" presId="urn:microsoft.com/office/officeart/2005/8/layout/chevron2"/>
    <dgm:cxn modelId="{4AABB803-3874-4DE4-BAFE-8C468ADF12C8}" type="presParOf" srcId="{0C78A45C-3C3A-44ED-A767-D2E43B99BE02}" destId="{0083CCF9-BE9A-4863-AB13-1E3CCE2D3A99}" srcOrd="0" destOrd="0" presId="urn:microsoft.com/office/officeart/2005/8/layout/chevron2"/>
    <dgm:cxn modelId="{5576DEAA-8203-4D8A-A6A7-69F4BBFBE0A2}" type="presParOf" srcId="{0C78A45C-3C3A-44ED-A767-D2E43B99BE02}" destId="{E33D90B1-D8EC-4467-8210-D7F2C4A64487}" srcOrd="1" destOrd="0" presId="urn:microsoft.com/office/officeart/2005/8/layout/chevron2"/>
    <dgm:cxn modelId="{4F5E59C0-D88E-495A-935B-DD22E99A881D}" type="presParOf" srcId="{200E3C6A-A474-4BAF-95C2-BF795A1F69F5}" destId="{79A6E084-04E3-41FF-840C-FB1FCAB4CA5F}" srcOrd="1" destOrd="0" presId="urn:microsoft.com/office/officeart/2005/8/layout/chevron2"/>
    <dgm:cxn modelId="{FA379700-FE67-4BF7-BF68-F07734078649}" type="presParOf" srcId="{200E3C6A-A474-4BAF-95C2-BF795A1F69F5}" destId="{8D81A8E0-A9EB-45B2-BF82-2DED0BE20AA3}" srcOrd="2" destOrd="0" presId="urn:microsoft.com/office/officeart/2005/8/layout/chevron2"/>
    <dgm:cxn modelId="{E1835E0D-3382-4CD7-B43E-43374F470E08}" type="presParOf" srcId="{8D81A8E0-A9EB-45B2-BF82-2DED0BE20AA3}" destId="{C6D21364-EF3D-47A2-9DA8-0B8DCC4A0F5E}" srcOrd="0" destOrd="0" presId="urn:microsoft.com/office/officeart/2005/8/layout/chevron2"/>
    <dgm:cxn modelId="{E97102EA-091B-4342-AF41-830C734DD717}" type="presParOf" srcId="{8D81A8E0-A9EB-45B2-BF82-2DED0BE20AA3}" destId="{EF7B7870-0B32-4620-B070-4D73C87EE437}" srcOrd="1" destOrd="0" presId="urn:microsoft.com/office/officeart/2005/8/layout/chevron2"/>
    <dgm:cxn modelId="{EE07B548-29C8-4752-81E7-2B8D6613F755}" type="presParOf" srcId="{200E3C6A-A474-4BAF-95C2-BF795A1F69F5}" destId="{212974B1-C6F5-4D17-8D63-2273656C52BE}" srcOrd="3" destOrd="0" presId="urn:microsoft.com/office/officeart/2005/8/layout/chevron2"/>
    <dgm:cxn modelId="{A6616560-AA14-416B-99DA-2E1DAEDB0F5A}" type="presParOf" srcId="{200E3C6A-A474-4BAF-95C2-BF795A1F69F5}" destId="{9095858F-81A6-4C8B-9ACE-C2C8DCBCB611}" srcOrd="4" destOrd="0" presId="urn:microsoft.com/office/officeart/2005/8/layout/chevron2"/>
    <dgm:cxn modelId="{893B2D88-8533-445C-A707-CBD10DBD9F35}" type="presParOf" srcId="{9095858F-81A6-4C8B-9ACE-C2C8DCBCB611}" destId="{214ED27C-53A7-4017-9ECE-9071E0A8E3AF}" srcOrd="0" destOrd="0" presId="urn:microsoft.com/office/officeart/2005/8/layout/chevron2"/>
    <dgm:cxn modelId="{CCCC657C-B545-4E4A-A6AD-2D05B5E69E05}" type="presParOf" srcId="{9095858F-81A6-4C8B-9ACE-C2C8DCBCB611}" destId="{52DF9B17-521B-4509-A8F0-F3525F2508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80000-88FE-45CE-B639-32AAF2FB42B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85CF5-EE50-4F7B-89D1-58F108B63074}">
      <dgm:prSet phldrT="[Текст]" custT="1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300" dirty="0" smtClean="0">
              <a:solidFill>
                <a:schemeClr val="tx2">
                  <a:lumMod val="75000"/>
                </a:schemeClr>
              </a:solidFill>
            </a:rPr>
            <a:t>Налоговые доходы</a:t>
          </a:r>
        </a:p>
      </dgm:t>
    </dgm:pt>
    <dgm:pt modelId="{DB355E5D-DA1A-4B5F-87BD-992EBC888A31}" type="parTrans" cxnId="{2A75325F-F6F1-4F67-B870-51CC52EB512A}">
      <dgm:prSet/>
      <dgm:spPr/>
      <dgm:t>
        <a:bodyPr/>
        <a:lstStyle/>
        <a:p>
          <a:endParaRPr lang="ru-RU"/>
        </a:p>
      </dgm:t>
    </dgm:pt>
    <dgm:pt modelId="{EF96445D-CBAF-46AC-9D50-48A8DCD02DE3}" type="sibTrans" cxnId="{2A75325F-F6F1-4F67-B870-51CC52EB512A}">
      <dgm:prSet/>
      <dgm:spPr/>
      <dgm:t>
        <a:bodyPr/>
        <a:lstStyle/>
        <a:p>
          <a:endParaRPr lang="ru-RU"/>
        </a:p>
      </dgm:t>
    </dgm:pt>
    <dgm:pt modelId="{C1EFEC32-B8F7-4D4D-B251-246559461BD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</dgm:t>
    </dgm:pt>
    <dgm:pt modelId="{AAE325B2-A486-46A9-980D-BBAE99EF801E}" type="parTrans" cxnId="{EAF82BF9-173A-4595-B026-23790A3CC394}">
      <dgm:prSet/>
      <dgm:spPr/>
      <dgm:t>
        <a:bodyPr/>
        <a:lstStyle/>
        <a:p>
          <a:endParaRPr lang="ru-RU"/>
        </a:p>
      </dgm:t>
    </dgm:pt>
    <dgm:pt modelId="{2D19E54A-7765-4044-A256-5B9957B9B3D3}" type="sibTrans" cxnId="{EAF82BF9-173A-4595-B026-23790A3CC394}">
      <dgm:prSet/>
      <dgm:spPr/>
      <dgm:t>
        <a:bodyPr/>
        <a:lstStyle/>
        <a:p>
          <a:endParaRPr lang="ru-RU"/>
        </a:p>
      </dgm:t>
    </dgm:pt>
    <dgm:pt modelId="{0C3B4D70-9668-4D3E-9F6B-2C81DB31D501}">
      <dgm:prSet phldrT="[Текст]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Неналоговые доходы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C7A36F29-A541-40B3-8CCF-18E02F354257}" type="parTrans" cxnId="{8D6B0EF8-1A47-4115-AAFE-0876BBE2ACF8}">
      <dgm:prSet/>
      <dgm:spPr/>
      <dgm:t>
        <a:bodyPr/>
        <a:lstStyle/>
        <a:p>
          <a:endParaRPr lang="ru-RU"/>
        </a:p>
      </dgm:t>
    </dgm:pt>
    <dgm:pt modelId="{F7DA1128-31B4-4978-8E97-AE26B1FE53FB}" type="sibTrans" cxnId="{8D6B0EF8-1A47-4115-AAFE-0876BBE2ACF8}">
      <dgm:prSet/>
      <dgm:spPr/>
      <dgm:t>
        <a:bodyPr/>
        <a:lstStyle/>
        <a:p>
          <a:endParaRPr lang="ru-RU"/>
        </a:p>
      </dgm:t>
    </dgm:pt>
    <dgm:pt modelId="{9836A734-4D44-4AEF-8660-53A0B1C68E7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7CB23A-38DF-45D4-B3BA-88C701616674}" type="parTrans" cxnId="{8C7C79C9-7634-494B-95D5-01143211FB63}">
      <dgm:prSet/>
      <dgm:spPr/>
      <dgm:t>
        <a:bodyPr/>
        <a:lstStyle/>
        <a:p>
          <a:endParaRPr lang="ru-RU"/>
        </a:p>
      </dgm:t>
    </dgm:pt>
    <dgm:pt modelId="{15F7400D-7FBC-4A13-9E9B-9A2E92ED88FC}" type="sibTrans" cxnId="{8C7C79C9-7634-494B-95D5-01143211FB63}">
      <dgm:prSet/>
      <dgm:spPr/>
      <dgm:t>
        <a:bodyPr/>
        <a:lstStyle/>
        <a:p>
          <a:endParaRPr lang="ru-RU"/>
        </a:p>
      </dgm:t>
    </dgm:pt>
    <dgm:pt modelId="{8B0EADC5-1E0D-43DA-A86D-1F9D207F010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оказания платных услуг (работ) и компенсации затрат государства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8B4697D-A150-4043-8B37-7BA33679B427}" type="parTrans" cxnId="{FABD5E7A-024E-4500-8AFB-7CF38F6CC252}">
      <dgm:prSet/>
      <dgm:spPr/>
      <dgm:t>
        <a:bodyPr/>
        <a:lstStyle/>
        <a:p>
          <a:endParaRPr lang="ru-RU"/>
        </a:p>
      </dgm:t>
    </dgm:pt>
    <dgm:pt modelId="{DA350A83-2F9F-4A36-ADED-452657BFEE19}" type="sibTrans" cxnId="{FABD5E7A-024E-4500-8AFB-7CF38F6CC252}">
      <dgm:prSet/>
      <dgm:spPr/>
      <dgm:t>
        <a:bodyPr/>
        <a:lstStyle/>
        <a:p>
          <a:endParaRPr lang="ru-RU"/>
        </a:p>
      </dgm:t>
    </dgm:pt>
    <dgm:pt modelId="{550A776B-780C-4B53-AF5E-05878843E8BD}">
      <dgm:prSet phldrT="[Текст]"/>
      <dgm:spPr>
        <a:solidFill>
          <a:srgbClr val="89E0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Безвозмездные поступления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9FA848C5-D6E8-4A4C-BB5D-F23F97B94BC3}" type="parTrans" cxnId="{EB9BEF19-2FD6-4EC8-8C04-3D81242CB4E1}">
      <dgm:prSet/>
      <dgm:spPr/>
      <dgm:t>
        <a:bodyPr/>
        <a:lstStyle/>
        <a:p>
          <a:endParaRPr lang="ru-RU"/>
        </a:p>
      </dgm:t>
    </dgm:pt>
    <dgm:pt modelId="{F9D96FB9-D832-4FFB-88FF-D4BE156B4EA5}" type="sibTrans" cxnId="{EB9BEF19-2FD6-4EC8-8C04-3D81242CB4E1}">
      <dgm:prSet/>
      <dgm:spPr/>
      <dgm:t>
        <a:bodyPr/>
        <a:lstStyle/>
        <a:p>
          <a:endParaRPr lang="ru-RU"/>
        </a:p>
      </dgm:t>
    </dgm:pt>
    <dgm:pt modelId="{016DBCCE-1903-4C18-9200-33A9B97856C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(дотации, субсидии, субвенции, межбюджетные трансферты), организаций, граждан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EDAD114-AD50-4352-926C-E804A275C44F}" type="parTrans" cxnId="{67DEF626-41B4-4F28-9706-4F1C52BD57BF}">
      <dgm:prSet/>
      <dgm:spPr/>
      <dgm:t>
        <a:bodyPr/>
        <a:lstStyle/>
        <a:p>
          <a:endParaRPr lang="ru-RU"/>
        </a:p>
      </dgm:t>
    </dgm:pt>
    <dgm:pt modelId="{6E5F0E57-F0F2-433D-932E-C149920F5C13}" type="sibTrans" cxnId="{67DEF626-41B4-4F28-9706-4F1C52BD57BF}">
      <dgm:prSet/>
      <dgm:spPr/>
      <dgm:t>
        <a:bodyPr/>
        <a:lstStyle/>
        <a:p>
          <a:endParaRPr lang="ru-RU"/>
        </a:p>
      </dgm:t>
    </dgm:pt>
    <dgm:pt modelId="{79A395B7-F599-44EA-BD91-5F8AAE6ECCC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Земельный налог</a:t>
          </a:r>
        </a:p>
      </dgm:t>
    </dgm:pt>
    <dgm:pt modelId="{230F6E93-39AA-4242-B4D8-C5124B75C95D}" type="parTrans" cxnId="{03D7B51C-A058-45B6-9FD4-C4202299051C}">
      <dgm:prSet/>
      <dgm:spPr/>
      <dgm:t>
        <a:bodyPr/>
        <a:lstStyle/>
        <a:p>
          <a:endParaRPr lang="ru-RU"/>
        </a:p>
      </dgm:t>
    </dgm:pt>
    <dgm:pt modelId="{CEA4850F-FF6D-491F-9BB1-8526EB4C200F}" type="sibTrans" cxnId="{03D7B51C-A058-45B6-9FD4-C4202299051C}">
      <dgm:prSet/>
      <dgm:spPr/>
      <dgm:t>
        <a:bodyPr/>
        <a:lstStyle/>
        <a:p>
          <a:endParaRPr lang="ru-RU"/>
        </a:p>
      </dgm:t>
    </dgm:pt>
    <dgm:pt modelId="{800C5F33-C6F5-4367-8A61-957F5E084506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100" dirty="0"/>
        </a:p>
      </dgm:t>
    </dgm:pt>
    <dgm:pt modelId="{548428B7-8FCA-4153-A077-956BF0DAE832}" type="parTrans" cxnId="{09EE09ED-7288-4DE5-9E0A-D5F84FCCA77E}">
      <dgm:prSet/>
      <dgm:spPr/>
      <dgm:t>
        <a:bodyPr/>
        <a:lstStyle/>
        <a:p>
          <a:endParaRPr lang="ru-RU"/>
        </a:p>
      </dgm:t>
    </dgm:pt>
    <dgm:pt modelId="{343FBEE1-585B-41AB-92F4-92A1F65B423C}" type="sibTrans" cxnId="{09EE09ED-7288-4DE5-9E0A-D5F84FCCA77E}">
      <dgm:prSet/>
      <dgm:spPr/>
      <dgm:t>
        <a:bodyPr/>
        <a:lstStyle/>
        <a:p>
          <a:endParaRPr lang="ru-RU"/>
        </a:p>
      </dgm:t>
    </dgm:pt>
    <dgm:pt modelId="{BE1D1243-8D18-4F43-B98F-D24263331A4F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</dgm:t>
    </dgm:pt>
    <dgm:pt modelId="{547EFF75-6D5A-4EA2-B901-3077AE451A07}" type="sibTrans" cxnId="{4A7CB655-0877-4CBC-AD26-4D7F4FF12643}">
      <dgm:prSet/>
      <dgm:spPr/>
      <dgm:t>
        <a:bodyPr/>
        <a:lstStyle/>
        <a:p>
          <a:endParaRPr lang="ru-RU"/>
        </a:p>
      </dgm:t>
    </dgm:pt>
    <dgm:pt modelId="{1472D986-1042-45B5-BAB5-7A1B4F854F9E}" type="parTrans" cxnId="{4A7CB655-0877-4CBC-AD26-4D7F4FF12643}">
      <dgm:prSet/>
      <dgm:spPr/>
      <dgm:t>
        <a:bodyPr/>
        <a:lstStyle/>
        <a:p>
          <a:endParaRPr lang="ru-RU"/>
        </a:p>
      </dgm:t>
    </dgm:pt>
    <dgm:pt modelId="{76B67E75-9B23-4E67-BC17-2A47269CE571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5FE1CF4A-3E95-48B3-9CF4-F2D9A9D381F0}" type="parTrans" cxnId="{C7BFB3F5-B3B5-4E38-826D-AC91D978F889}">
      <dgm:prSet/>
      <dgm:spPr/>
      <dgm:t>
        <a:bodyPr/>
        <a:lstStyle/>
        <a:p>
          <a:endParaRPr lang="ru-RU"/>
        </a:p>
      </dgm:t>
    </dgm:pt>
    <dgm:pt modelId="{71D611AD-8FCE-4FCA-B2BE-6BE0800955E7}" type="sibTrans" cxnId="{C7BFB3F5-B3B5-4E38-826D-AC91D978F889}">
      <dgm:prSet/>
      <dgm:spPr/>
      <dgm:t>
        <a:bodyPr/>
        <a:lstStyle/>
        <a:p>
          <a:endParaRPr lang="ru-RU"/>
        </a:p>
      </dgm:t>
    </dgm:pt>
    <dgm:pt modelId="{39D0ED6C-3A53-43B6-9BBD-4E713388E47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Государственная пошлина</a:t>
          </a:r>
        </a:p>
      </dgm:t>
    </dgm:pt>
    <dgm:pt modelId="{4A0389B2-73A6-4927-82B3-EA676EBFE8E0}" type="parTrans" cxnId="{A9E4CF09-6396-4CCD-96CD-3A6D1E3F0A1B}">
      <dgm:prSet/>
      <dgm:spPr/>
      <dgm:t>
        <a:bodyPr/>
        <a:lstStyle/>
        <a:p>
          <a:endParaRPr lang="ru-RU"/>
        </a:p>
      </dgm:t>
    </dgm:pt>
    <dgm:pt modelId="{4D234292-6493-43AC-B59D-0AF1F1570ACE}" type="sibTrans" cxnId="{A9E4CF09-6396-4CCD-96CD-3A6D1E3F0A1B}">
      <dgm:prSet/>
      <dgm:spPr/>
      <dgm:t>
        <a:bodyPr/>
        <a:lstStyle/>
        <a:p>
          <a:endParaRPr lang="ru-RU"/>
        </a:p>
      </dgm:t>
    </dgm:pt>
    <dgm:pt modelId="{FB287CAD-F393-43C1-BAFD-C646E623935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продажи материальных и нематериальных активов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4654E62-E215-420F-B107-3801CFB80E04}" type="parTrans" cxnId="{5BD0DD20-3940-4CA9-9C9D-0368DA9FE0D8}">
      <dgm:prSet/>
      <dgm:spPr/>
      <dgm:t>
        <a:bodyPr/>
        <a:lstStyle/>
        <a:p>
          <a:endParaRPr lang="ru-RU"/>
        </a:p>
      </dgm:t>
    </dgm:pt>
    <dgm:pt modelId="{9A3445C5-B8F1-42DD-9B62-58679C8130F1}" type="sibTrans" cxnId="{5BD0DD20-3940-4CA9-9C9D-0368DA9FE0D8}">
      <dgm:prSet/>
      <dgm:spPr/>
      <dgm:t>
        <a:bodyPr/>
        <a:lstStyle/>
        <a:p>
          <a:endParaRPr lang="ru-RU"/>
        </a:p>
      </dgm:t>
    </dgm:pt>
    <dgm:pt modelId="{E9884AA1-1349-47E2-9EBF-239578059B2D}" type="pres">
      <dgm:prSet presAssocID="{91480000-88FE-45CE-B639-32AAF2FB42B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51DD964-09E6-43BC-91F0-EA2EDFF703E4}" type="pres">
      <dgm:prSet presAssocID="{AEA85CF5-EE50-4F7B-89D1-58F108B63074}" presName="linNode" presStyleCnt="0"/>
      <dgm:spPr/>
    </dgm:pt>
    <dgm:pt modelId="{829BE374-A585-4AC4-B7C6-F5958BA9105D}" type="pres">
      <dgm:prSet presAssocID="{AEA85CF5-EE50-4F7B-89D1-58F108B63074}" presName="parentShp" presStyleLbl="node1" presStyleIdx="0" presStyleCnt="3" custLinFactNeighborX="-81" custLinFactNeighborY="-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B2E2C-1E61-4F15-998C-C2BE8C965A0D}" type="pres">
      <dgm:prSet presAssocID="{AEA85CF5-EE50-4F7B-89D1-58F108B63074}" presName="childShp" presStyleLbl="bgAccFollowNode1" presStyleIdx="0" presStyleCnt="3" custScaleY="11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040F3-97BA-4197-B315-EF06F7938BE0}" type="pres">
      <dgm:prSet presAssocID="{EF96445D-CBAF-46AC-9D50-48A8DCD02DE3}" presName="spacing" presStyleCnt="0"/>
      <dgm:spPr/>
    </dgm:pt>
    <dgm:pt modelId="{FFA3E609-B3A8-4141-8D65-201826B538A1}" type="pres">
      <dgm:prSet presAssocID="{0C3B4D70-9668-4D3E-9F6B-2C81DB31D501}" presName="linNode" presStyleCnt="0"/>
      <dgm:spPr/>
    </dgm:pt>
    <dgm:pt modelId="{2FAFF7EA-ECD9-48FC-A4F3-4B522FE0981D}" type="pres">
      <dgm:prSet presAssocID="{0C3B4D70-9668-4D3E-9F6B-2C81DB31D50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411F-D54C-4E43-9AA3-265ADBA5D7B1}" type="pres">
      <dgm:prSet presAssocID="{0C3B4D70-9668-4D3E-9F6B-2C81DB31D501}" presName="childShp" presStyleLbl="bgAccFollowNode1" presStyleIdx="1" presStyleCnt="3" custScaleX="101277" custScaleY="13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5673F-DBA2-459F-8AD8-A40FEFB1B2FC}" type="pres">
      <dgm:prSet presAssocID="{F7DA1128-31B4-4978-8E97-AE26B1FE53FB}" presName="spacing" presStyleCnt="0"/>
      <dgm:spPr/>
    </dgm:pt>
    <dgm:pt modelId="{4AB90FDC-1A11-4920-AE6D-9D8A59AE1A7B}" type="pres">
      <dgm:prSet presAssocID="{550A776B-780C-4B53-AF5E-05878843E8BD}" presName="linNode" presStyleCnt="0"/>
      <dgm:spPr/>
    </dgm:pt>
    <dgm:pt modelId="{A07C94A6-962B-4833-88A5-0F2B5EB9277A}" type="pres">
      <dgm:prSet presAssocID="{550A776B-780C-4B53-AF5E-05878843E8BD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34EFA-82CE-4633-9289-4547F07B1751}" type="pres">
      <dgm:prSet presAssocID="{550A776B-780C-4B53-AF5E-05878843E8BD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33661A-D1E7-4533-835C-494BB5EEA164}" type="presOf" srcId="{91480000-88FE-45CE-B639-32AAF2FB42BB}" destId="{E9884AA1-1349-47E2-9EBF-239578059B2D}" srcOrd="0" destOrd="0" presId="urn:microsoft.com/office/officeart/2005/8/layout/vList6"/>
    <dgm:cxn modelId="{56882D48-35B1-4F20-BC34-5E9DFC8F1F32}" type="presOf" srcId="{800C5F33-C6F5-4367-8A61-957F5E084506}" destId="{614B2E2C-1E61-4F15-998C-C2BE8C965A0D}" srcOrd="0" destOrd="5" presId="urn:microsoft.com/office/officeart/2005/8/layout/vList6"/>
    <dgm:cxn modelId="{87DD8004-9353-4AE8-9486-FF40419047ED}" type="presOf" srcId="{FB287CAD-F393-43C1-BAFD-C646E6239353}" destId="{C408411F-D54C-4E43-9AA3-265ADBA5D7B1}" srcOrd="0" destOrd="2" presId="urn:microsoft.com/office/officeart/2005/8/layout/vList6"/>
    <dgm:cxn modelId="{A7D9459B-03B0-490E-B827-1A2501F3B479}" type="presOf" srcId="{39D0ED6C-3A53-43B6-9BBD-4E713388E474}" destId="{614B2E2C-1E61-4F15-998C-C2BE8C965A0D}" srcOrd="0" destOrd="4" presId="urn:microsoft.com/office/officeart/2005/8/layout/vList6"/>
    <dgm:cxn modelId="{C7BFB3F5-B3B5-4E38-826D-AC91D978F889}" srcId="{AEA85CF5-EE50-4F7B-89D1-58F108B63074}" destId="{76B67E75-9B23-4E67-BC17-2A47269CE571}" srcOrd="1" destOrd="0" parTransId="{5FE1CF4A-3E95-48B3-9CF4-F2D9A9D381F0}" sibTransId="{71D611AD-8FCE-4FCA-B2BE-6BE0800955E7}"/>
    <dgm:cxn modelId="{E7B7CB86-E646-414C-8013-DB758CF5B5AF}" type="presOf" srcId="{79A395B7-F599-44EA-BD91-5F8AAE6ECCCC}" destId="{614B2E2C-1E61-4F15-998C-C2BE8C965A0D}" srcOrd="0" destOrd="3" presId="urn:microsoft.com/office/officeart/2005/8/layout/vList6"/>
    <dgm:cxn modelId="{2A75325F-F6F1-4F67-B870-51CC52EB512A}" srcId="{91480000-88FE-45CE-B639-32AAF2FB42BB}" destId="{AEA85CF5-EE50-4F7B-89D1-58F108B63074}" srcOrd="0" destOrd="0" parTransId="{DB355E5D-DA1A-4B5F-87BD-992EBC888A31}" sibTransId="{EF96445D-CBAF-46AC-9D50-48A8DCD02DE3}"/>
    <dgm:cxn modelId="{0CF33DA9-4F17-447E-94A8-02173E5712CC}" type="presOf" srcId="{0C3B4D70-9668-4D3E-9F6B-2C81DB31D501}" destId="{2FAFF7EA-ECD9-48FC-A4F3-4B522FE0981D}" srcOrd="0" destOrd="0" presId="urn:microsoft.com/office/officeart/2005/8/layout/vList6"/>
    <dgm:cxn modelId="{03D7B51C-A058-45B6-9FD4-C4202299051C}" srcId="{AEA85CF5-EE50-4F7B-89D1-58F108B63074}" destId="{79A395B7-F599-44EA-BD91-5F8AAE6ECCCC}" srcOrd="3" destOrd="0" parTransId="{230F6E93-39AA-4242-B4D8-C5124B75C95D}" sibTransId="{CEA4850F-FF6D-491F-9BB1-8526EB4C200F}"/>
    <dgm:cxn modelId="{EED65B39-577F-4B8E-BE4F-E91DD403805F}" type="presOf" srcId="{8B0EADC5-1E0D-43DA-A86D-1F9D207F010D}" destId="{C408411F-D54C-4E43-9AA3-265ADBA5D7B1}" srcOrd="0" destOrd="1" presId="urn:microsoft.com/office/officeart/2005/8/layout/vList6"/>
    <dgm:cxn modelId="{FABD5E7A-024E-4500-8AFB-7CF38F6CC252}" srcId="{0C3B4D70-9668-4D3E-9F6B-2C81DB31D501}" destId="{8B0EADC5-1E0D-43DA-A86D-1F9D207F010D}" srcOrd="1" destOrd="0" parTransId="{58B4697D-A150-4043-8B37-7BA33679B427}" sibTransId="{DA350A83-2F9F-4A36-ADED-452657BFEE19}"/>
    <dgm:cxn modelId="{8D6B0EF8-1A47-4115-AAFE-0876BBE2ACF8}" srcId="{91480000-88FE-45CE-B639-32AAF2FB42BB}" destId="{0C3B4D70-9668-4D3E-9F6B-2C81DB31D501}" srcOrd="1" destOrd="0" parTransId="{C7A36F29-A541-40B3-8CCF-18E02F354257}" sibTransId="{F7DA1128-31B4-4978-8E97-AE26B1FE53FB}"/>
    <dgm:cxn modelId="{AD8C7D29-04E8-4227-A866-5F7E8ED367E4}" type="presOf" srcId="{BE1D1243-8D18-4F43-B98F-D24263331A4F}" destId="{614B2E2C-1E61-4F15-998C-C2BE8C965A0D}" srcOrd="0" destOrd="0" presId="urn:microsoft.com/office/officeart/2005/8/layout/vList6"/>
    <dgm:cxn modelId="{AECAE6C4-C542-49FF-BD89-6D3C94150E68}" type="presOf" srcId="{550A776B-780C-4B53-AF5E-05878843E8BD}" destId="{A07C94A6-962B-4833-88A5-0F2B5EB9277A}" srcOrd="0" destOrd="0" presId="urn:microsoft.com/office/officeart/2005/8/layout/vList6"/>
    <dgm:cxn modelId="{2B9BC236-2E27-4AB6-BD18-2FC0896BCC7D}" type="presOf" srcId="{9836A734-4D44-4AEF-8660-53A0B1C68E7C}" destId="{C408411F-D54C-4E43-9AA3-265ADBA5D7B1}" srcOrd="0" destOrd="0" presId="urn:microsoft.com/office/officeart/2005/8/layout/vList6"/>
    <dgm:cxn modelId="{8C7C79C9-7634-494B-95D5-01143211FB63}" srcId="{0C3B4D70-9668-4D3E-9F6B-2C81DB31D501}" destId="{9836A734-4D44-4AEF-8660-53A0B1C68E7C}" srcOrd="0" destOrd="0" parTransId="{A87CB23A-38DF-45D4-B3BA-88C701616674}" sibTransId="{15F7400D-7FBC-4A13-9E9B-9A2E92ED88FC}"/>
    <dgm:cxn modelId="{5BD0DD20-3940-4CA9-9C9D-0368DA9FE0D8}" srcId="{0C3B4D70-9668-4D3E-9F6B-2C81DB31D501}" destId="{FB287CAD-F393-43C1-BAFD-C646E6239353}" srcOrd="2" destOrd="0" parTransId="{44654E62-E215-420F-B107-3801CFB80E04}" sibTransId="{9A3445C5-B8F1-42DD-9B62-58679C8130F1}"/>
    <dgm:cxn modelId="{67DEF626-41B4-4F28-9706-4F1C52BD57BF}" srcId="{550A776B-780C-4B53-AF5E-05878843E8BD}" destId="{016DBCCE-1903-4C18-9200-33A9B97856C0}" srcOrd="0" destOrd="0" parTransId="{DEDAD114-AD50-4352-926C-E804A275C44F}" sibTransId="{6E5F0E57-F0F2-433D-932E-C149920F5C13}"/>
    <dgm:cxn modelId="{EB9BEF19-2FD6-4EC8-8C04-3D81242CB4E1}" srcId="{91480000-88FE-45CE-B639-32AAF2FB42BB}" destId="{550A776B-780C-4B53-AF5E-05878843E8BD}" srcOrd="2" destOrd="0" parTransId="{9FA848C5-D6E8-4A4C-BB5D-F23F97B94BC3}" sibTransId="{F9D96FB9-D832-4FFB-88FF-D4BE156B4EA5}"/>
    <dgm:cxn modelId="{2BB298C0-0943-43C5-BF18-539CF1541056}" type="presOf" srcId="{AEA85CF5-EE50-4F7B-89D1-58F108B63074}" destId="{829BE374-A585-4AC4-B7C6-F5958BA9105D}" srcOrd="0" destOrd="0" presId="urn:microsoft.com/office/officeart/2005/8/layout/vList6"/>
    <dgm:cxn modelId="{6E2B3A9A-5994-4281-966C-91AB9C7FE658}" type="presOf" srcId="{76B67E75-9B23-4E67-BC17-2A47269CE571}" destId="{614B2E2C-1E61-4F15-998C-C2BE8C965A0D}" srcOrd="0" destOrd="1" presId="urn:microsoft.com/office/officeart/2005/8/layout/vList6"/>
    <dgm:cxn modelId="{1A5B6151-6FC8-4F65-8DF7-CB7806809403}" type="presOf" srcId="{016DBCCE-1903-4C18-9200-33A9B97856C0}" destId="{11034EFA-82CE-4633-9289-4547F07B1751}" srcOrd="0" destOrd="0" presId="urn:microsoft.com/office/officeart/2005/8/layout/vList6"/>
    <dgm:cxn modelId="{A9E4CF09-6396-4CCD-96CD-3A6D1E3F0A1B}" srcId="{AEA85CF5-EE50-4F7B-89D1-58F108B63074}" destId="{39D0ED6C-3A53-43B6-9BBD-4E713388E474}" srcOrd="4" destOrd="0" parTransId="{4A0389B2-73A6-4927-82B3-EA676EBFE8E0}" sibTransId="{4D234292-6493-43AC-B59D-0AF1F1570ACE}"/>
    <dgm:cxn modelId="{EAF82BF9-173A-4595-B026-23790A3CC394}" srcId="{AEA85CF5-EE50-4F7B-89D1-58F108B63074}" destId="{C1EFEC32-B8F7-4D4D-B251-246559461BDA}" srcOrd="2" destOrd="0" parTransId="{AAE325B2-A486-46A9-980D-BBAE99EF801E}" sibTransId="{2D19E54A-7765-4044-A256-5B9957B9B3D3}"/>
    <dgm:cxn modelId="{4A7CB655-0877-4CBC-AD26-4D7F4FF12643}" srcId="{AEA85CF5-EE50-4F7B-89D1-58F108B63074}" destId="{BE1D1243-8D18-4F43-B98F-D24263331A4F}" srcOrd="0" destOrd="0" parTransId="{1472D986-1042-45B5-BAB5-7A1B4F854F9E}" sibTransId="{547EFF75-6D5A-4EA2-B901-3077AE451A07}"/>
    <dgm:cxn modelId="{D8C07EBE-522D-43AE-98D1-912AFD33EC83}" type="presOf" srcId="{C1EFEC32-B8F7-4D4D-B251-246559461BDA}" destId="{614B2E2C-1E61-4F15-998C-C2BE8C965A0D}" srcOrd="0" destOrd="2" presId="urn:microsoft.com/office/officeart/2005/8/layout/vList6"/>
    <dgm:cxn modelId="{09EE09ED-7288-4DE5-9E0A-D5F84FCCA77E}" srcId="{AEA85CF5-EE50-4F7B-89D1-58F108B63074}" destId="{800C5F33-C6F5-4367-8A61-957F5E084506}" srcOrd="5" destOrd="0" parTransId="{548428B7-8FCA-4153-A077-956BF0DAE832}" sibTransId="{343FBEE1-585B-41AB-92F4-92A1F65B423C}"/>
    <dgm:cxn modelId="{0814785E-4BA3-491C-88E2-E0EB639C16FF}" type="presParOf" srcId="{E9884AA1-1349-47E2-9EBF-239578059B2D}" destId="{751DD964-09E6-43BC-91F0-EA2EDFF703E4}" srcOrd="0" destOrd="0" presId="urn:microsoft.com/office/officeart/2005/8/layout/vList6"/>
    <dgm:cxn modelId="{2014FD20-F335-4405-BC41-EF820FD7B883}" type="presParOf" srcId="{751DD964-09E6-43BC-91F0-EA2EDFF703E4}" destId="{829BE374-A585-4AC4-B7C6-F5958BA9105D}" srcOrd="0" destOrd="0" presId="urn:microsoft.com/office/officeart/2005/8/layout/vList6"/>
    <dgm:cxn modelId="{5C57A9E3-771A-46A0-906A-384F3205C72F}" type="presParOf" srcId="{751DD964-09E6-43BC-91F0-EA2EDFF703E4}" destId="{614B2E2C-1E61-4F15-998C-C2BE8C965A0D}" srcOrd="1" destOrd="0" presId="urn:microsoft.com/office/officeart/2005/8/layout/vList6"/>
    <dgm:cxn modelId="{03B1DD1B-8BBF-4E69-999C-1502CEC65D82}" type="presParOf" srcId="{E9884AA1-1349-47E2-9EBF-239578059B2D}" destId="{596040F3-97BA-4197-B315-EF06F7938BE0}" srcOrd="1" destOrd="0" presId="urn:microsoft.com/office/officeart/2005/8/layout/vList6"/>
    <dgm:cxn modelId="{C51D4BFE-6DF9-4754-95C1-81CA3DCBDA7E}" type="presParOf" srcId="{E9884AA1-1349-47E2-9EBF-239578059B2D}" destId="{FFA3E609-B3A8-4141-8D65-201826B538A1}" srcOrd="2" destOrd="0" presId="urn:microsoft.com/office/officeart/2005/8/layout/vList6"/>
    <dgm:cxn modelId="{EC799367-A315-4C2D-B574-215077B648DD}" type="presParOf" srcId="{FFA3E609-B3A8-4141-8D65-201826B538A1}" destId="{2FAFF7EA-ECD9-48FC-A4F3-4B522FE0981D}" srcOrd="0" destOrd="0" presId="urn:microsoft.com/office/officeart/2005/8/layout/vList6"/>
    <dgm:cxn modelId="{F2B11BAD-EF2D-4B73-B40F-6318B687D5C7}" type="presParOf" srcId="{FFA3E609-B3A8-4141-8D65-201826B538A1}" destId="{C408411F-D54C-4E43-9AA3-265ADBA5D7B1}" srcOrd="1" destOrd="0" presId="urn:microsoft.com/office/officeart/2005/8/layout/vList6"/>
    <dgm:cxn modelId="{68E9E3FE-1249-479F-BCF5-D81D71B30C69}" type="presParOf" srcId="{E9884AA1-1349-47E2-9EBF-239578059B2D}" destId="{E625673F-DBA2-459F-8AD8-A40FEFB1B2FC}" srcOrd="3" destOrd="0" presId="urn:microsoft.com/office/officeart/2005/8/layout/vList6"/>
    <dgm:cxn modelId="{40695591-3455-4A7D-80D7-6C90AB4768FF}" type="presParOf" srcId="{E9884AA1-1349-47E2-9EBF-239578059B2D}" destId="{4AB90FDC-1A11-4920-AE6D-9D8A59AE1A7B}" srcOrd="4" destOrd="0" presId="urn:microsoft.com/office/officeart/2005/8/layout/vList6"/>
    <dgm:cxn modelId="{BBFCAC27-7DE5-48FC-BA2F-33A4FB028DAF}" type="presParOf" srcId="{4AB90FDC-1A11-4920-AE6D-9D8A59AE1A7B}" destId="{A07C94A6-962B-4833-88A5-0F2B5EB9277A}" srcOrd="0" destOrd="0" presId="urn:microsoft.com/office/officeart/2005/8/layout/vList6"/>
    <dgm:cxn modelId="{A1B49469-3740-4EBD-9E73-8AFF4324CA8A}" type="presParOf" srcId="{4AB90FDC-1A11-4920-AE6D-9D8A59AE1A7B}" destId="{11034EFA-82CE-4633-9289-4547F07B1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F3B4E5-4B40-4C97-93BC-4E4B2C406211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D374D9-F31D-4337-B5C9-D84C4B9B4DF5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Дотации (от лат. «</a:t>
          </a:r>
          <a:r>
            <a:rPr lang="ru-RU" sz="2000" dirty="0" err="1" smtClean="0">
              <a:solidFill>
                <a:srgbClr val="000099"/>
              </a:solidFill>
            </a:rPr>
            <a:t>Dotatio</a:t>
          </a:r>
          <a:r>
            <a:rPr lang="ru-RU" sz="2000" dirty="0" smtClean="0">
              <a:solidFill>
                <a:srgbClr val="000099"/>
              </a:solidFill>
            </a:rPr>
            <a:t>» - дар, пожертвование)</a:t>
          </a:r>
          <a:endParaRPr lang="ru-RU" sz="2000" dirty="0">
            <a:solidFill>
              <a:srgbClr val="000099"/>
            </a:solidFill>
          </a:endParaRPr>
        </a:p>
      </dgm:t>
    </dgm:pt>
    <dgm:pt modelId="{5F8E3917-4D14-44B8-A8A3-8813BB48D728}" type="parTrans" cxnId="{5C53A764-AEC4-4EB0-9603-166332D49AD9}">
      <dgm:prSet/>
      <dgm:spPr/>
      <dgm:t>
        <a:bodyPr/>
        <a:lstStyle/>
        <a:p>
          <a:endParaRPr lang="ru-RU"/>
        </a:p>
      </dgm:t>
    </dgm:pt>
    <dgm:pt modelId="{E9049394-5B70-4FC2-9DEB-C93CDD5194BB}" type="sibTrans" cxnId="{5C53A764-AEC4-4EB0-9603-166332D49AD9}">
      <dgm:prSet/>
      <dgm:spPr/>
      <dgm:t>
        <a:bodyPr/>
        <a:lstStyle/>
        <a:p>
          <a:endParaRPr lang="ru-RU"/>
        </a:p>
      </dgm:t>
    </dgm:pt>
    <dgm:pt modelId="{58078684-E5C0-49C5-8BAF-E99D2DA7E4EC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500" dirty="0" smtClean="0"/>
            <a:t>Предоставляются без установления направлений и (или) условий их использования</a:t>
          </a:r>
          <a:endParaRPr lang="ru-RU" sz="1500" dirty="0"/>
        </a:p>
      </dgm:t>
    </dgm:pt>
    <dgm:pt modelId="{A22738F9-6763-4D2C-94C4-79BF08011063}" type="parTrans" cxnId="{D59A17DE-74C0-4CD9-B41E-F2A80687FE7B}">
      <dgm:prSet/>
      <dgm:spPr/>
      <dgm:t>
        <a:bodyPr/>
        <a:lstStyle/>
        <a:p>
          <a:endParaRPr lang="ru-RU"/>
        </a:p>
      </dgm:t>
    </dgm:pt>
    <dgm:pt modelId="{EC173104-981E-4D86-8ED0-FF92CDE43EB9}" type="sibTrans" cxnId="{D59A17DE-74C0-4CD9-B41E-F2A80687FE7B}">
      <dgm:prSet/>
      <dgm:spPr/>
      <dgm:t>
        <a:bodyPr/>
        <a:lstStyle/>
        <a:p>
          <a:endParaRPr lang="ru-RU"/>
        </a:p>
      </dgm:t>
    </dgm:pt>
    <dgm:pt modelId="{4C55EF17-C912-4CF5-9178-F5BDAE8782AB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Субвенции (от лат. «</a:t>
          </a:r>
          <a:r>
            <a:rPr lang="en-US" sz="2000" dirty="0" err="1" smtClean="0">
              <a:solidFill>
                <a:srgbClr val="000099"/>
              </a:solidFill>
            </a:rPr>
            <a:t>Subvenire</a:t>
          </a:r>
          <a:r>
            <a:rPr lang="en-US" sz="2000" dirty="0" smtClean="0">
              <a:solidFill>
                <a:srgbClr val="000099"/>
              </a:solidFill>
            </a:rPr>
            <a:t>» -</a:t>
          </a:r>
          <a:endParaRPr lang="ru-RU" sz="2000" dirty="0" smtClean="0">
            <a:solidFill>
              <a:srgbClr val="000099"/>
            </a:solidFill>
          </a:endParaRPr>
        </a:p>
        <a:p>
          <a:r>
            <a:rPr lang="ru-RU" sz="2000" dirty="0" smtClean="0">
              <a:solidFill>
                <a:srgbClr val="000099"/>
              </a:solidFill>
            </a:rPr>
            <a:t>приходить на помощь)</a:t>
          </a:r>
          <a:endParaRPr lang="ru-RU" sz="2000" dirty="0">
            <a:solidFill>
              <a:srgbClr val="000099"/>
            </a:solidFill>
          </a:endParaRPr>
        </a:p>
      </dgm:t>
    </dgm:pt>
    <dgm:pt modelId="{CCD9BFBA-F00B-4E39-81C9-EDD8E07BFEB1}" type="parTrans" cxnId="{A5AE47B4-1918-4D76-AA0B-46F898164F65}">
      <dgm:prSet/>
      <dgm:spPr/>
      <dgm:t>
        <a:bodyPr/>
        <a:lstStyle/>
        <a:p>
          <a:endParaRPr lang="ru-RU"/>
        </a:p>
      </dgm:t>
    </dgm:pt>
    <dgm:pt modelId="{99A0FA3B-B74F-481E-9ABC-4D457DDE39FF}" type="sibTrans" cxnId="{A5AE47B4-1918-4D76-AA0B-46F898164F65}">
      <dgm:prSet/>
      <dgm:spPr/>
      <dgm:t>
        <a:bodyPr/>
        <a:lstStyle/>
        <a:p>
          <a:endParaRPr lang="ru-RU"/>
        </a:p>
      </dgm:t>
    </dgm:pt>
    <dgm:pt modelId="{795F0D88-E7A6-4EEB-9FEB-B364F6AF67DE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500" dirty="0" smtClean="0"/>
            <a:t>Предоставляются на финансирование«переданных» другим публично-правовым образованиям полномочий</a:t>
          </a:r>
          <a:endParaRPr lang="ru-RU" sz="1500" dirty="0"/>
        </a:p>
      </dgm:t>
    </dgm:pt>
    <dgm:pt modelId="{27B288B8-58D2-495F-871C-4CBE723BB903}" type="parTrans" cxnId="{E816FCFC-C498-40C7-AF44-B975A2AB2BC3}">
      <dgm:prSet/>
      <dgm:spPr/>
      <dgm:t>
        <a:bodyPr/>
        <a:lstStyle/>
        <a:p>
          <a:endParaRPr lang="ru-RU"/>
        </a:p>
      </dgm:t>
    </dgm:pt>
    <dgm:pt modelId="{8E9D88FD-6915-4534-AEA1-6CCF84014D89}" type="sibTrans" cxnId="{E816FCFC-C498-40C7-AF44-B975A2AB2BC3}">
      <dgm:prSet/>
      <dgm:spPr/>
      <dgm:t>
        <a:bodyPr/>
        <a:lstStyle/>
        <a:p>
          <a:endParaRPr lang="ru-RU"/>
        </a:p>
      </dgm:t>
    </dgm:pt>
    <dgm:pt modelId="{63988B9F-EB81-4405-A9EC-9E6CE9D9531D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Иные межбюджетные трансферты(от лат. «</a:t>
          </a:r>
          <a:r>
            <a:rPr lang="en-US" sz="2000" dirty="0" err="1" smtClean="0">
              <a:solidFill>
                <a:srgbClr val="000099"/>
              </a:solidFill>
            </a:rPr>
            <a:t>Transfero</a:t>
          </a:r>
          <a:r>
            <a:rPr lang="ru-RU" sz="2000" dirty="0" smtClean="0">
              <a:solidFill>
                <a:srgbClr val="000099"/>
              </a:solidFill>
            </a:rPr>
            <a:t>» - </a:t>
          </a:r>
          <a:r>
            <a:rPr lang="ru-RU" sz="2000" dirty="0" err="1" smtClean="0">
              <a:solidFill>
                <a:srgbClr val="000099"/>
              </a:solidFill>
            </a:rPr>
            <a:t>пере-ношу,перемещаю</a:t>
          </a:r>
          <a:r>
            <a:rPr lang="ru-RU" sz="2000" dirty="0" smtClean="0">
              <a:solidFill>
                <a:srgbClr val="000099"/>
              </a:solidFill>
            </a:rPr>
            <a:t>)</a:t>
          </a:r>
          <a:endParaRPr lang="ru-RU" sz="2000" dirty="0">
            <a:solidFill>
              <a:srgbClr val="000099"/>
            </a:solidFill>
          </a:endParaRPr>
        </a:p>
      </dgm:t>
    </dgm:pt>
    <dgm:pt modelId="{0A4B5076-926E-4032-B4DC-8CAE11DE28A4}" type="parTrans" cxnId="{9E5E4629-967F-45A4-9985-4C6E090898F1}">
      <dgm:prSet/>
      <dgm:spPr/>
      <dgm:t>
        <a:bodyPr/>
        <a:lstStyle/>
        <a:p>
          <a:endParaRPr lang="ru-RU"/>
        </a:p>
      </dgm:t>
    </dgm:pt>
    <dgm:pt modelId="{A252F55B-C2E8-4A51-87F2-CC2BD7E21DA6}" type="sibTrans" cxnId="{9E5E4629-967F-45A4-9985-4C6E090898F1}">
      <dgm:prSet/>
      <dgm:spPr/>
      <dgm:t>
        <a:bodyPr/>
        <a:lstStyle/>
        <a:p>
          <a:endParaRPr lang="ru-RU"/>
        </a:p>
      </dgm:t>
    </dgm:pt>
    <dgm:pt modelId="{229F4718-03C7-4D69-BE1E-7DE994ECA777}">
      <dgm:prSet phldrT="[Текст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500" dirty="0" smtClean="0"/>
            <a:t>Предоставляются при условии соблюдения бюджетного и налогового законодательства Российской Федерации за исключением межбюджетных трансфертов на осуществление части полномочий по решению вопросов местного значения в соответствии с заключенными соглашениями</a:t>
          </a:r>
          <a:endParaRPr lang="ru-RU" sz="1500" dirty="0"/>
        </a:p>
      </dgm:t>
    </dgm:pt>
    <dgm:pt modelId="{FC3188C8-DAFE-4C9B-8C22-4FB141CD3909}" type="parTrans" cxnId="{3A15635B-1342-4ABB-8D34-DCC9FEF35885}">
      <dgm:prSet/>
      <dgm:spPr/>
      <dgm:t>
        <a:bodyPr/>
        <a:lstStyle/>
        <a:p>
          <a:endParaRPr lang="ru-RU"/>
        </a:p>
      </dgm:t>
    </dgm:pt>
    <dgm:pt modelId="{9C92719A-2E45-4740-9B19-D4663391DF93}" type="sibTrans" cxnId="{3A15635B-1342-4ABB-8D34-DCC9FEF35885}">
      <dgm:prSet/>
      <dgm:spPr/>
      <dgm:t>
        <a:bodyPr/>
        <a:lstStyle/>
        <a:p>
          <a:endParaRPr lang="ru-RU"/>
        </a:p>
      </dgm:t>
    </dgm:pt>
    <dgm:pt modelId="{0083B12F-43EC-4B5B-AC56-3548E17748A4}">
      <dgm:prSet phldrT="[Текст]" custT="1"/>
      <dgm:spPr>
        <a:solidFill>
          <a:srgbClr val="61BBFF"/>
        </a:solidFill>
      </dgm:spPr>
      <dgm:t>
        <a:bodyPr/>
        <a:lstStyle/>
        <a:p>
          <a:r>
            <a:rPr lang="ru-RU" sz="2000" dirty="0" smtClean="0">
              <a:solidFill>
                <a:srgbClr val="000099"/>
              </a:solidFill>
            </a:rPr>
            <a:t>Субсидии (от лат. «</a:t>
          </a:r>
          <a:r>
            <a:rPr lang="ru-RU" sz="2000" dirty="0" err="1" smtClean="0">
              <a:solidFill>
                <a:srgbClr val="000099"/>
              </a:solidFill>
            </a:rPr>
            <a:t>Subsidium</a:t>
          </a:r>
          <a:r>
            <a:rPr lang="ru-RU" sz="2000" dirty="0" smtClean="0">
              <a:solidFill>
                <a:srgbClr val="000099"/>
              </a:solidFill>
            </a:rPr>
            <a:t>» - поддержка)</a:t>
          </a:r>
          <a:endParaRPr lang="ru-RU" sz="2000" dirty="0">
            <a:solidFill>
              <a:srgbClr val="000099"/>
            </a:solidFill>
          </a:endParaRPr>
        </a:p>
      </dgm:t>
    </dgm:pt>
    <dgm:pt modelId="{5AD718F6-5C63-4D2E-B447-59AE5C56DA14}" type="parTrans" cxnId="{E7CEF52B-B0B0-40F8-AEFF-89272631AAE4}">
      <dgm:prSet/>
      <dgm:spPr/>
      <dgm:t>
        <a:bodyPr/>
        <a:lstStyle/>
        <a:p>
          <a:endParaRPr lang="ru-RU"/>
        </a:p>
      </dgm:t>
    </dgm:pt>
    <dgm:pt modelId="{A130490B-717B-4174-8022-259DAF06B228}" type="sibTrans" cxnId="{E7CEF52B-B0B0-40F8-AEFF-89272631AAE4}">
      <dgm:prSet/>
      <dgm:spPr/>
      <dgm:t>
        <a:bodyPr/>
        <a:lstStyle/>
        <a:p>
          <a:endParaRPr lang="ru-RU"/>
        </a:p>
      </dgm:t>
    </dgm:pt>
    <dgm:pt modelId="{C27F3122-F3E5-4F2F-A688-F5DEFEB47BDC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500" dirty="0" smtClean="0">
              <a:solidFill>
                <a:schemeClr val="tx1"/>
              </a:solidFill>
            </a:rPr>
            <a:t>Предоставляются на условиях долевого </a:t>
          </a:r>
          <a:r>
            <a:rPr lang="ru-RU" sz="1500" dirty="0" err="1" smtClean="0">
              <a:solidFill>
                <a:schemeClr val="tx1"/>
              </a:solidFill>
            </a:rPr>
            <a:t>софинансирования</a:t>
          </a:r>
          <a:r>
            <a:rPr lang="ru-RU" sz="1500" dirty="0" smtClean="0">
              <a:solidFill>
                <a:schemeClr val="tx1"/>
              </a:solidFill>
            </a:rPr>
            <a:t> расходов других бюджетов</a:t>
          </a:r>
          <a:endParaRPr lang="ru-RU" sz="1500" dirty="0">
            <a:solidFill>
              <a:schemeClr val="tx1"/>
            </a:solidFill>
          </a:endParaRPr>
        </a:p>
      </dgm:t>
    </dgm:pt>
    <dgm:pt modelId="{0A857E43-7AA6-4B90-A48A-1A1F2D8B67DD}" type="parTrans" cxnId="{FA11B4FE-24D8-45CF-A588-DAB730E4DA58}">
      <dgm:prSet/>
      <dgm:spPr/>
      <dgm:t>
        <a:bodyPr/>
        <a:lstStyle/>
        <a:p>
          <a:endParaRPr lang="ru-RU"/>
        </a:p>
      </dgm:t>
    </dgm:pt>
    <dgm:pt modelId="{27FE5A0D-C79D-40BA-ADAA-56EA7605372C}" type="sibTrans" cxnId="{FA11B4FE-24D8-45CF-A588-DAB730E4DA58}">
      <dgm:prSet/>
      <dgm:spPr/>
      <dgm:t>
        <a:bodyPr/>
        <a:lstStyle/>
        <a:p>
          <a:endParaRPr lang="ru-RU"/>
        </a:p>
      </dgm:t>
    </dgm:pt>
    <dgm:pt modelId="{65457855-B69A-4CCC-AD22-4A1E9B6E29CA}" type="pres">
      <dgm:prSet presAssocID="{FCF3B4E5-4B40-4C97-93BC-4E4B2C4062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BA82AE-FA17-4F70-AAB2-B2F5C1247057}" type="pres">
      <dgm:prSet presAssocID="{A2D374D9-F31D-4337-B5C9-D84C4B9B4DF5}" presName="linNode" presStyleCnt="0"/>
      <dgm:spPr/>
    </dgm:pt>
    <dgm:pt modelId="{7266C003-4EA1-4299-979B-587E064362CD}" type="pres">
      <dgm:prSet presAssocID="{A2D374D9-F31D-4337-B5C9-D84C4B9B4DF5}" presName="parentText" presStyleLbl="node1" presStyleIdx="0" presStyleCnt="4" custScaleY="543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15BED-63C2-4A8F-9D65-6CDD2381C0F6}" type="pres">
      <dgm:prSet presAssocID="{A2D374D9-F31D-4337-B5C9-D84C4B9B4DF5}" presName="descendantText" presStyleLbl="alignAccFollowNode1" presStyleIdx="0" presStyleCnt="4" custScaleY="55017" custLinFactNeighborX="-2382" custLinFactNeighborY="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A8B6D-C3DF-4603-A5D3-B6B82AACCACE}" type="pres">
      <dgm:prSet presAssocID="{E9049394-5B70-4FC2-9DEB-C93CDD5194BB}" presName="sp" presStyleCnt="0"/>
      <dgm:spPr/>
    </dgm:pt>
    <dgm:pt modelId="{8989D251-7D0C-4BE6-8F07-EBA263A97D99}" type="pres">
      <dgm:prSet presAssocID="{4C55EF17-C912-4CF5-9178-F5BDAE8782AB}" presName="linNode" presStyleCnt="0"/>
      <dgm:spPr/>
    </dgm:pt>
    <dgm:pt modelId="{F16730C8-9B2D-476F-9B20-D09BEC415FD5}" type="pres">
      <dgm:prSet presAssocID="{4C55EF17-C912-4CF5-9178-F5BDAE8782AB}" presName="parentText" presStyleLbl="node1" presStyleIdx="1" presStyleCnt="4" custScaleX="100098" custScaleY="432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37C14-05FE-474B-A611-1034778A8AF7}" type="pres">
      <dgm:prSet presAssocID="{4C55EF17-C912-4CF5-9178-F5BDAE8782AB}" presName="descendantText" presStyleLbl="alignAccFollowNode1" presStyleIdx="1" presStyleCnt="4" custScaleY="49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DC766-2723-4F7A-B055-ECF8B0837874}" type="pres">
      <dgm:prSet presAssocID="{99A0FA3B-B74F-481E-9ABC-4D457DDE39FF}" presName="sp" presStyleCnt="0"/>
      <dgm:spPr/>
    </dgm:pt>
    <dgm:pt modelId="{CFEC9A5B-00F3-4CDB-B898-FB85320D9940}" type="pres">
      <dgm:prSet presAssocID="{0083B12F-43EC-4B5B-AC56-3548E17748A4}" presName="linNode" presStyleCnt="0"/>
      <dgm:spPr/>
    </dgm:pt>
    <dgm:pt modelId="{E6A1EA25-7169-458F-A017-D365473E5AF7}" type="pres">
      <dgm:prSet presAssocID="{0083B12F-43EC-4B5B-AC56-3548E17748A4}" presName="parentText" presStyleLbl="node1" presStyleIdx="2" presStyleCnt="4" custScaleY="44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B6E8C-D2D0-4B20-B40D-8E62926388E6}" type="pres">
      <dgm:prSet presAssocID="{0083B12F-43EC-4B5B-AC56-3548E17748A4}" presName="descendantText" presStyleLbl="alignAccFollowNode1" presStyleIdx="2" presStyleCnt="4" custScaleY="50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86AC0-60AE-427E-80B1-7AE551E39B66}" type="pres">
      <dgm:prSet presAssocID="{A130490B-717B-4174-8022-259DAF06B228}" presName="sp" presStyleCnt="0"/>
      <dgm:spPr/>
    </dgm:pt>
    <dgm:pt modelId="{F34B8E9A-24EE-4BC3-8C29-0A0D502EB58C}" type="pres">
      <dgm:prSet presAssocID="{63988B9F-EB81-4405-A9EC-9E6CE9D9531D}" presName="linNode" presStyleCnt="0"/>
      <dgm:spPr/>
    </dgm:pt>
    <dgm:pt modelId="{D58408BB-6D25-469E-9B81-304AF0D2B40A}" type="pres">
      <dgm:prSet presAssocID="{63988B9F-EB81-4405-A9EC-9E6CE9D9531D}" presName="parentText" presStyleLbl="node1" presStyleIdx="3" presStyleCnt="4" custScaleY="51509" custLinFactNeighborY="-3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103C-D4D6-4B4D-8DFB-BD84CAEF0EBE}" type="pres">
      <dgm:prSet presAssocID="{63988B9F-EB81-4405-A9EC-9E6CE9D9531D}" presName="descendantText" presStyleLbl="alignAccFollowNode1" presStyleIdx="3" presStyleCnt="4" custScaleY="62244" custLinFactNeighborY="-6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5E4629-967F-45A4-9985-4C6E090898F1}" srcId="{FCF3B4E5-4B40-4C97-93BC-4E4B2C406211}" destId="{63988B9F-EB81-4405-A9EC-9E6CE9D9531D}" srcOrd="3" destOrd="0" parTransId="{0A4B5076-926E-4032-B4DC-8CAE11DE28A4}" sibTransId="{A252F55B-C2E8-4A51-87F2-CC2BD7E21DA6}"/>
    <dgm:cxn modelId="{FA11B4FE-24D8-45CF-A588-DAB730E4DA58}" srcId="{0083B12F-43EC-4B5B-AC56-3548E17748A4}" destId="{C27F3122-F3E5-4F2F-A688-F5DEFEB47BDC}" srcOrd="0" destOrd="0" parTransId="{0A857E43-7AA6-4B90-A48A-1A1F2D8B67DD}" sibTransId="{27FE5A0D-C79D-40BA-ADAA-56EA7605372C}"/>
    <dgm:cxn modelId="{690DB9DA-6FCA-45EF-98D3-A85AB981920C}" type="presOf" srcId="{0083B12F-43EC-4B5B-AC56-3548E17748A4}" destId="{E6A1EA25-7169-458F-A017-D365473E5AF7}" srcOrd="0" destOrd="0" presId="urn:microsoft.com/office/officeart/2005/8/layout/vList5"/>
    <dgm:cxn modelId="{3A15635B-1342-4ABB-8D34-DCC9FEF35885}" srcId="{63988B9F-EB81-4405-A9EC-9E6CE9D9531D}" destId="{229F4718-03C7-4D69-BE1E-7DE994ECA777}" srcOrd="0" destOrd="0" parTransId="{FC3188C8-DAFE-4C9B-8C22-4FB141CD3909}" sibTransId="{9C92719A-2E45-4740-9B19-D4663391DF93}"/>
    <dgm:cxn modelId="{F070110A-3FDB-4100-AE74-2581A9106CA4}" type="presOf" srcId="{58078684-E5C0-49C5-8BAF-E99D2DA7E4EC}" destId="{D7415BED-63C2-4A8F-9D65-6CDD2381C0F6}" srcOrd="0" destOrd="0" presId="urn:microsoft.com/office/officeart/2005/8/layout/vList5"/>
    <dgm:cxn modelId="{CC0DB6E3-D4F9-4719-9602-1310A2CA1AF4}" type="presOf" srcId="{C27F3122-F3E5-4F2F-A688-F5DEFEB47BDC}" destId="{921B6E8C-D2D0-4B20-B40D-8E62926388E6}" srcOrd="0" destOrd="0" presId="urn:microsoft.com/office/officeart/2005/8/layout/vList5"/>
    <dgm:cxn modelId="{E7CEF52B-B0B0-40F8-AEFF-89272631AAE4}" srcId="{FCF3B4E5-4B40-4C97-93BC-4E4B2C406211}" destId="{0083B12F-43EC-4B5B-AC56-3548E17748A4}" srcOrd="2" destOrd="0" parTransId="{5AD718F6-5C63-4D2E-B447-59AE5C56DA14}" sibTransId="{A130490B-717B-4174-8022-259DAF06B228}"/>
    <dgm:cxn modelId="{899C94DB-C1C8-4855-93BC-8E22152A4EE1}" type="presOf" srcId="{FCF3B4E5-4B40-4C97-93BC-4E4B2C406211}" destId="{65457855-B69A-4CCC-AD22-4A1E9B6E29CA}" srcOrd="0" destOrd="0" presId="urn:microsoft.com/office/officeart/2005/8/layout/vList5"/>
    <dgm:cxn modelId="{C7176FBD-CE5C-4F07-B007-02C852234991}" type="presOf" srcId="{A2D374D9-F31D-4337-B5C9-D84C4B9B4DF5}" destId="{7266C003-4EA1-4299-979B-587E064362CD}" srcOrd="0" destOrd="0" presId="urn:microsoft.com/office/officeart/2005/8/layout/vList5"/>
    <dgm:cxn modelId="{7541A248-2871-4ABE-8E1D-F753A3121121}" type="presOf" srcId="{63988B9F-EB81-4405-A9EC-9E6CE9D9531D}" destId="{D58408BB-6D25-469E-9B81-304AF0D2B40A}" srcOrd="0" destOrd="0" presId="urn:microsoft.com/office/officeart/2005/8/layout/vList5"/>
    <dgm:cxn modelId="{A5AE47B4-1918-4D76-AA0B-46F898164F65}" srcId="{FCF3B4E5-4B40-4C97-93BC-4E4B2C406211}" destId="{4C55EF17-C912-4CF5-9178-F5BDAE8782AB}" srcOrd="1" destOrd="0" parTransId="{CCD9BFBA-F00B-4E39-81C9-EDD8E07BFEB1}" sibTransId="{99A0FA3B-B74F-481E-9ABC-4D457DDE39FF}"/>
    <dgm:cxn modelId="{5C53A764-AEC4-4EB0-9603-166332D49AD9}" srcId="{FCF3B4E5-4B40-4C97-93BC-4E4B2C406211}" destId="{A2D374D9-F31D-4337-B5C9-D84C4B9B4DF5}" srcOrd="0" destOrd="0" parTransId="{5F8E3917-4D14-44B8-A8A3-8813BB48D728}" sibTransId="{E9049394-5B70-4FC2-9DEB-C93CDD5194BB}"/>
    <dgm:cxn modelId="{E49F9CF2-10D2-4EEF-ADED-0ED1D8855A4F}" type="presOf" srcId="{795F0D88-E7A6-4EEB-9FEB-B364F6AF67DE}" destId="{32237C14-05FE-474B-A611-1034778A8AF7}" srcOrd="0" destOrd="0" presId="urn:microsoft.com/office/officeart/2005/8/layout/vList5"/>
    <dgm:cxn modelId="{D59A17DE-74C0-4CD9-B41E-F2A80687FE7B}" srcId="{A2D374D9-F31D-4337-B5C9-D84C4B9B4DF5}" destId="{58078684-E5C0-49C5-8BAF-E99D2DA7E4EC}" srcOrd="0" destOrd="0" parTransId="{A22738F9-6763-4D2C-94C4-79BF08011063}" sibTransId="{EC173104-981E-4D86-8ED0-FF92CDE43EB9}"/>
    <dgm:cxn modelId="{7EE7FC99-0781-451E-806A-356780CA5688}" type="presOf" srcId="{229F4718-03C7-4D69-BE1E-7DE994ECA777}" destId="{69DB103C-D4D6-4B4D-8DFB-BD84CAEF0EBE}" srcOrd="0" destOrd="0" presId="urn:microsoft.com/office/officeart/2005/8/layout/vList5"/>
    <dgm:cxn modelId="{E816FCFC-C498-40C7-AF44-B975A2AB2BC3}" srcId="{4C55EF17-C912-4CF5-9178-F5BDAE8782AB}" destId="{795F0D88-E7A6-4EEB-9FEB-B364F6AF67DE}" srcOrd="0" destOrd="0" parTransId="{27B288B8-58D2-495F-871C-4CBE723BB903}" sibTransId="{8E9D88FD-6915-4534-AEA1-6CCF84014D89}"/>
    <dgm:cxn modelId="{16947F3A-E2D4-42FD-B92B-9049540A86D0}" type="presOf" srcId="{4C55EF17-C912-4CF5-9178-F5BDAE8782AB}" destId="{F16730C8-9B2D-476F-9B20-D09BEC415FD5}" srcOrd="0" destOrd="0" presId="urn:microsoft.com/office/officeart/2005/8/layout/vList5"/>
    <dgm:cxn modelId="{C0EFAEA7-44F1-4E33-AED7-EA7BBD99F4E6}" type="presParOf" srcId="{65457855-B69A-4CCC-AD22-4A1E9B6E29CA}" destId="{37BA82AE-FA17-4F70-AAB2-B2F5C1247057}" srcOrd="0" destOrd="0" presId="urn:microsoft.com/office/officeart/2005/8/layout/vList5"/>
    <dgm:cxn modelId="{BCACCF28-ACDD-411C-9481-B5CD46F945E9}" type="presParOf" srcId="{37BA82AE-FA17-4F70-AAB2-B2F5C1247057}" destId="{7266C003-4EA1-4299-979B-587E064362CD}" srcOrd="0" destOrd="0" presId="urn:microsoft.com/office/officeart/2005/8/layout/vList5"/>
    <dgm:cxn modelId="{0703634B-2A3D-42CA-A45B-07E77A0C53A0}" type="presParOf" srcId="{37BA82AE-FA17-4F70-AAB2-B2F5C1247057}" destId="{D7415BED-63C2-4A8F-9D65-6CDD2381C0F6}" srcOrd="1" destOrd="0" presId="urn:microsoft.com/office/officeart/2005/8/layout/vList5"/>
    <dgm:cxn modelId="{856CE2EC-239C-4D06-994D-CD207D0DC68E}" type="presParOf" srcId="{65457855-B69A-4CCC-AD22-4A1E9B6E29CA}" destId="{159A8B6D-C3DF-4603-A5D3-B6B82AACCACE}" srcOrd="1" destOrd="0" presId="urn:microsoft.com/office/officeart/2005/8/layout/vList5"/>
    <dgm:cxn modelId="{F8CF2D92-81CD-4195-8758-D881E9617BF7}" type="presParOf" srcId="{65457855-B69A-4CCC-AD22-4A1E9B6E29CA}" destId="{8989D251-7D0C-4BE6-8F07-EBA263A97D99}" srcOrd="2" destOrd="0" presId="urn:microsoft.com/office/officeart/2005/8/layout/vList5"/>
    <dgm:cxn modelId="{343FEC27-BF8D-41E7-B411-15B9FE734D68}" type="presParOf" srcId="{8989D251-7D0C-4BE6-8F07-EBA263A97D99}" destId="{F16730C8-9B2D-476F-9B20-D09BEC415FD5}" srcOrd="0" destOrd="0" presId="urn:microsoft.com/office/officeart/2005/8/layout/vList5"/>
    <dgm:cxn modelId="{CF220A8F-4EE9-4584-A025-5B68B9423374}" type="presParOf" srcId="{8989D251-7D0C-4BE6-8F07-EBA263A97D99}" destId="{32237C14-05FE-474B-A611-1034778A8AF7}" srcOrd="1" destOrd="0" presId="urn:microsoft.com/office/officeart/2005/8/layout/vList5"/>
    <dgm:cxn modelId="{98A9556F-E282-4AE6-94FE-48A93BBF0518}" type="presParOf" srcId="{65457855-B69A-4CCC-AD22-4A1E9B6E29CA}" destId="{A04DC766-2723-4F7A-B055-ECF8B0837874}" srcOrd="3" destOrd="0" presId="urn:microsoft.com/office/officeart/2005/8/layout/vList5"/>
    <dgm:cxn modelId="{947DD5DB-D3EF-4CE5-ABDB-D8C24F72DEEF}" type="presParOf" srcId="{65457855-B69A-4CCC-AD22-4A1E9B6E29CA}" destId="{CFEC9A5B-00F3-4CDB-B898-FB85320D9940}" srcOrd="4" destOrd="0" presId="urn:microsoft.com/office/officeart/2005/8/layout/vList5"/>
    <dgm:cxn modelId="{C43702D4-2841-45FB-A719-1901292A74D9}" type="presParOf" srcId="{CFEC9A5B-00F3-4CDB-B898-FB85320D9940}" destId="{E6A1EA25-7169-458F-A017-D365473E5AF7}" srcOrd="0" destOrd="0" presId="urn:microsoft.com/office/officeart/2005/8/layout/vList5"/>
    <dgm:cxn modelId="{205AF146-FE61-4C9C-A6B8-E9DA83910B64}" type="presParOf" srcId="{CFEC9A5B-00F3-4CDB-B898-FB85320D9940}" destId="{921B6E8C-D2D0-4B20-B40D-8E62926388E6}" srcOrd="1" destOrd="0" presId="urn:microsoft.com/office/officeart/2005/8/layout/vList5"/>
    <dgm:cxn modelId="{CBA1CB79-86F4-4C70-81BA-EC585A4C4483}" type="presParOf" srcId="{65457855-B69A-4CCC-AD22-4A1E9B6E29CA}" destId="{55986AC0-60AE-427E-80B1-7AE551E39B66}" srcOrd="5" destOrd="0" presId="urn:microsoft.com/office/officeart/2005/8/layout/vList5"/>
    <dgm:cxn modelId="{FEFE8A7B-C764-4A15-AA8B-A76BD81DADB5}" type="presParOf" srcId="{65457855-B69A-4CCC-AD22-4A1E9B6E29CA}" destId="{F34B8E9A-24EE-4BC3-8C29-0A0D502EB58C}" srcOrd="6" destOrd="0" presId="urn:microsoft.com/office/officeart/2005/8/layout/vList5"/>
    <dgm:cxn modelId="{805FCA70-BE26-4B1E-A984-D396BD4D1A95}" type="presParOf" srcId="{F34B8E9A-24EE-4BC3-8C29-0A0D502EB58C}" destId="{D58408BB-6D25-469E-9B81-304AF0D2B40A}" srcOrd="0" destOrd="0" presId="urn:microsoft.com/office/officeart/2005/8/layout/vList5"/>
    <dgm:cxn modelId="{A66B7402-A3FF-4B6C-B88C-2DA58F1662D5}" type="presParOf" srcId="{F34B8E9A-24EE-4BC3-8C29-0A0D502EB58C}" destId="{69DB103C-D4D6-4B4D-8DFB-BD84CAEF0E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3CCF9-BE9A-4863-AB13-1E3CCE2D3A99}">
      <dsp:nvSpPr>
        <dsp:cNvPr id="0" name=""/>
        <dsp:cNvSpPr/>
      </dsp:nvSpPr>
      <dsp:spPr>
        <a:xfrm rot="5400000">
          <a:off x="-184123" y="186055"/>
          <a:ext cx="1227491" cy="859244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31553"/>
        <a:ext cx="859244" cy="368247"/>
      </dsp:txXfrm>
    </dsp:sp>
    <dsp:sp modelId="{E33D90B1-D8EC-4467-8210-D7F2C4A64487}">
      <dsp:nvSpPr>
        <dsp:cNvPr id="0" name=""/>
        <dsp:cNvSpPr/>
      </dsp:nvSpPr>
      <dsp:spPr>
        <a:xfrm rot="5400000">
          <a:off x="4102653" y="-3241477"/>
          <a:ext cx="797869" cy="7284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положениях послания Президента РФ Федеральному Собранию, определяющих бюджетную политику в России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0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859245" y="40880"/>
        <a:ext cx="7245738" cy="719971"/>
      </dsp:txXfrm>
    </dsp:sp>
    <dsp:sp modelId="{C6D21364-EF3D-47A2-9DA8-0B8DCC4A0F5E}">
      <dsp:nvSpPr>
        <dsp:cNvPr id="0" name=""/>
        <dsp:cNvSpPr/>
      </dsp:nvSpPr>
      <dsp:spPr>
        <a:xfrm rot="5400000">
          <a:off x="-184123" y="1213451"/>
          <a:ext cx="1227491" cy="859244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458949"/>
        <a:ext cx="859244" cy="368247"/>
      </dsp:txXfrm>
    </dsp:sp>
    <dsp:sp modelId="{EF7B7870-0B32-4620-B070-4D73C87EE437}">
      <dsp:nvSpPr>
        <dsp:cNvPr id="0" name=""/>
        <dsp:cNvSpPr/>
      </dsp:nvSpPr>
      <dsp:spPr>
        <a:xfrm rot="5400000">
          <a:off x="4102653" y="-2214080"/>
          <a:ext cx="797869" cy="7284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прогнозе социально-экономического развития муниципального образования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«Городское поселение Оршанка»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на 2020 год и на плановый период 20</a:t>
          </a:r>
          <a:r>
            <a:rPr lang="en-US" sz="1400" b="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1 и 2022 годов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9245" y="1068277"/>
        <a:ext cx="7245738" cy="719971"/>
      </dsp:txXfrm>
    </dsp:sp>
    <dsp:sp modelId="{214ED27C-53A7-4017-9ECE-9071E0A8E3AF}">
      <dsp:nvSpPr>
        <dsp:cNvPr id="0" name=""/>
        <dsp:cNvSpPr/>
      </dsp:nvSpPr>
      <dsp:spPr>
        <a:xfrm rot="5400000">
          <a:off x="-184123" y="2240848"/>
          <a:ext cx="1227491" cy="859244"/>
        </a:xfrm>
        <a:prstGeom prst="chevr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486346"/>
        <a:ext cx="859244" cy="368247"/>
      </dsp:txXfrm>
    </dsp:sp>
    <dsp:sp modelId="{52DF9B17-521B-4509-A8F0-F3525F2508DA}">
      <dsp:nvSpPr>
        <dsp:cNvPr id="0" name=""/>
        <dsp:cNvSpPr/>
      </dsp:nvSpPr>
      <dsp:spPr>
        <a:xfrm rot="5400000">
          <a:off x="4102653" y="-1186684"/>
          <a:ext cx="797869" cy="7284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основных направлениях бюджетной  и налоговой политики муниципального образования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«Городское поселение Оршанка» 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на 2020 год и на плановый период 20</a:t>
          </a:r>
          <a:r>
            <a:rPr lang="en-US" sz="1400" b="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1 и 2022 годов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9245" y="2095673"/>
        <a:ext cx="7245738" cy="719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B2E2C-1E61-4F15-998C-C2BE8C965A0D}">
      <dsp:nvSpPr>
        <dsp:cNvPr id="0" name=""/>
        <dsp:cNvSpPr/>
      </dsp:nvSpPr>
      <dsp:spPr>
        <a:xfrm>
          <a:off x="3401278" y="3592"/>
          <a:ext cx="5095692" cy="13409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Земельный налог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Государственная пошлина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3401278" y="171210"/>
        <a:ext cx="4592838" cy="1005707"/>
      </dsp:txXfrm>
    </dsp:sp>
    <dsp:sp modelId="{829BE374-A585-4AC4-B7C6-F5958BA9105D}">
      <dsp:nvSpPr>
        <dsp:cNvPr id="0" name=""/>
        <dsp:cNvSpPr/>
      </dsp:nvSpPr>
      <dsp:spPr>
        <a:xfrm>
          <a:off x="23" y="71440"/>
          <a:ext cx="3397128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2">
                  <a:lumMod val="75000"/>
                </a:schemeClr>
              </a:solidFill>
            </a:rPr>
            <a:t>Налоговые доходы</a:t>
          </a:r>
        </a:p>
      </dsp:txBody>
      <dsp:txXfrm>
        <a:off x="58504" y="129921"/>
        <a:ext cx="3280166" cy="1081025"/>
      </dsp:txXfrm>
    </dsp:sp>
    <dsp:sp modelId="{C408411F-D54C-4E43-9AA3-265ADBA5D7B1}">
      <dsp:nvSpPr>
        <dsp:cNvPr id="0" name=""/>
        <dsp:cNvSpPr/>
      </dsp:nvSpPr>
      <dsp:spPr>
        <a:xfrm>
          <a:off x="3375632" y="1464335"/>
          <a:ext cx="5120445" cy="1579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оказания платных услуг (работ) и компенсации затрат государства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продажи материальных и нематериальных активов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75632" y="1661823"/>
        <a:ext cx="4527980" cy="1184930"/>
      </dsp:txXfrm>
    </dsp:sp>
    <dsp:sp modelId="{2FAFF7EA-ECD9-48FC-A4F3-4B522FE0981D}">
      <dsp:nvSpPr>
        <dsp:cNvPr id="0" name=""/>
        <dsp:cNvSpPr/>
      </dsp:nvSpPr>
      <dsp:spPr>
        <a:xfrm>
          <a:off x="5044" y="1655294"/>
          <a:ext cx="3370587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</a:rPr>
            <a:t>Неналоговые доходы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3525" y="1713775"/>
        <a:ext cx="3253625" cy="1081025"/>
      </dsp:txXfrm>
    </dsp:sp>
    <dsp:sp modelId="{11034EFA-82CE-4633-9289-4547F07B1751}">
      <dsp:nvSpPr>
        <dsp:cNvPr id="0" name=""/>
        <dsp:cNvSpPr/>
      </dsp:nvSpPr>
      <dsp:spPr>
        <a:xfrm>
          <a:off x="3400448" y="3164040"/>
          <a:ext cx="5100673" cy="1197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(дотации, субсидии, субвенции, межбюджетные трансферты), организаций, граждан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0448" y="3313788"/>
        <a:ext cx="4651428" cy="898491"/>
      </dsp:txXfrm>
    </dsp:sp>
    <dsp:sp modelId="{A07C94A6-962B-4833-88A5-0F2B5EB9277A}">
      <dsp:nvSpPr>
        <dsp:cNvPr id="0" name=""/>
        <dsp:cNvSpPr/>
      </dsp:nvSpPr>
      <dsp:spPr>
        <a:xfrm>
          <a:off x="0" y="3164040"/>
          <a:ext cx="3400448" cy="1197987"/>
        </a:xfrm>
        <a:prstGeom prst="roundRect">
          <a:avLst/>
        </a:prstGeom>
        <a:solidFill>
          <a:srgbClr val="89E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2">
                  <a:lumMod val="75000"/>
                </a:schemeClr>
              </a:solidFill>
            </a:rPr>
            <a:t>Безвозмездные поступления</a:t>
          </a:r>
          <a:endParaRPr lang="ru-RU" sz="3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8481" y="3222521"/>
        <a:ext cx="3283486" cy="1081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15BED-63C2-4A8F-9D65-6CDD2381C0F6}">
      <dsp:nvSpPr>
        <dsp:cNvPr id="0" name=""/>
        <dsp:cNvSpPr/>
      </dsp:nvSpPr>
      <dsp:spPr>
        <a:xfrm rot="5400000">
          <a:off x="5259629" y="-2050063"/>
          <a:ext cx="1145806" cy="555955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Предоставляются без установления направлений и (или) условий их использования</a:t>
          </a:r>
          <a:endParaRPr lang="ru-RU" sz="1500" kern="1200" dirty="0"/>
        </a:p>
      </dsp:txBody>
      <dsp:txXfrm rot="-5400000">
        <a:off x="3052756" y="212744"/>
        <a:ext cx="5503618" cy="1033938"/>
      </dsp:txXfrm>
    </dsp:sp>
    <dsp:sp modelId="{7266C003-4EA1-4299-979B-587E064362CD}">
      <dsp:nvSpPr>
        <dsp:cNvPr id="0" name=""/>
        <dsp:cNvSpPr/>
      </dsp:nvSpPr>
      <dsp:spPr>
        <a:xfrm>
          <a:off x="0" y="416"/>
          <a:ext cx="3127248" cy="1414816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Дотации (от лат. «</a:t>
          </a:r>
          <a:r>
            <a:rPr lang="ru-RU" sz="2000" kern="1200" dirty="0" err="1" smtClean="0">
              <a:solidFill>
                <a:srgbClr val="000099"/>
              </a:solidFill>
            </a:rPr>
            <a:t>Dotatio</a:t>
          </a:r>
          <a:r>
            <a:rPr lang="ru-RU" sz="2000" kern="1200" dirty="0" smtClean="0">
              <a:solidFill>
                <a:srgbClr val="000099"/>
              </a:solidFill>
            </a:rPr>
            <a:t>» - дар, пожертвование)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69066" y="69482"/>
        <a:ext cx="2989116" cy="1276684"/>
      </dsp:txXfrm>
    </dsp:sp>
    <dsp:sp modelId="{32237C14-05FE-474B-A611-1034778A8AF7}">
      <dsp:nvSpPr>
        <dsp:cNvPr id="0" name=""/>
        <dsp:cNvSpPr/>
      </dsp:nvSpPr>
      <dsp:spPr>
        <a:xfrm rot="5400000">
          <a:off x="5390269" y="-668465"/>
          <a:ext cx="1028095" cy="555412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Предоставляются на финансирование«переданных» другим публично-правовым образованиям полномочий</a:t>
          </a:r>
          <a:endParaRPr lang="ru-RU" sz="1500" kern="1200" dirty="0"/>
        </a:p>
      </dsp:txBody>
      <dsp:txXfrm rot="-5400000">
        <a:off x="3127256" y="1644735"/>
        <a:ext cx="5503935" cy="927721"/>
      </dsp:txXfrm>
    </dsp:sp>
    <dsp:sp modelId="{F16730C8-9B2D-476F-9B20-D09BEC415FD5}">
      <dsp:nvSpPr>
        <dsp:cNvPr id="0" name=""/>
        <dsp:cNvSpPr/>
      </dsp:nvSpPr>
      <dsp:spPr>
        <a:xfrm>
          <a:off x="0" y="1545397"/>
          <a:ext cx="3127255" cy="1126396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Субвенции (от лат. «</a:t>
          </a:r>
          <a:r>
            <a:rPr lang="en-US" sz="2000" kern="1200" dirty="0" err="1" smtClean="0">
              <a:solidFill>
                <a:srgbClr val="000099"/>
              </a:solidFill>
            </a:rPr>
            <a:t>Subvenire</a:t>
          </a:r>
          <a:r>
            <a:rPr lang="en-US" sz="2000" kern="1200" dirty="0" smtClean="0">
              <a:solidFill>
                <a:srgbClr val="000099"/>
              </a:solidFill>
            </a:rPr>
            <a:t>» -</a:t>
          </a:r>
          <a:endParaRPr lang="ru-RU" sz="2000" kern="1200" dirty="0" smtClean="0">
            <a:solidFill>
              <a:srgbClr val="00009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приходить на помощь)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54986" y="1600383"/>
        <a:ext cx="3017283" cy="1016424"/>
      </dsp:txXfrm>
    </dsp:sp>
    <dsp:sp modelId="{921B6E8C-D2D0-4B20-B40D-8E62926388E6}">
      <dsp:nvSpPr>
        <dsp:cNvPr id="0" name=""/>
        <dsp:cNvSpPr/>
      </dsp:nvSpPr>
      <dsp:spPr>
        <a:xfrm rot="5400000">
          <a:off x="5376752" y="600089"/>
          <a:ext cx="1060543" cy="5559552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chemeClr val="tx1"/>
              </a:solidFill>
            </a:rPr>
            <a:t>Предоставляются на условиях долевого </a:t>
          </a:r>
          <a:r>
            <a:rPr lang="ru-RU" sz="1500" kern="1200" dirty="0" err="1" smtClean="0">
              <a:solidFill>
                <a:schemeClr val="tx1"/>
              </a:solidFill>
            </a:rPr>
            <a:t>софинансирования</a:t>
          </a:r>
          <a:r>
            <a:rPr lang="ru-RU" sz="1500" kern="1200" dirty="0" smtClean="0">
              <a:solidFill>
                <a:schemeClr val="tx1"/>
              </a:solidFill>
            </a:rPr>
            <a:t> расходов других бюджетов</a:t>
          </a:r>
          <a:endParaRPr lang="ru-RU" sz="1500" kern="1200" dirty="0">
            <a:solidFill>
              <a:schemeClr val="tx1"/>
            </a:solidFill>
          </a:endParaRPr>
        </a:p>
      </dsp:txBody>
      <dsp:txXfrm rot="-5400000">
        <a:off x="3127248" y="2901365"/>
        <a:ext cx="5507781" cy="957001"/>
      </dsp:txXfrm>
    </dsp:sp>
    <dsp:sp modelId="{E6A1EA25-7169-458F-A017-D365473E5AF7}">
      <dsp:nvSpPr>
        <dsp:cNvPr id="0" name=""/>
        <dsp:cNvSpPr/>
      </dsp:nvSpPr>
      <dsp:spPr>
        <a:xfrm>
          <a:off x="0" y="2801958"/>
          <a:ext cx="3127248" cy="1155813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Субсидии (от лат. «</a:t>
          </a:r>
          <a:r>
            <a:rPr lang="ru-RU" sz="2000" kern="1200" dirty="0" err="1" smtClean="0">
              <a:solidFill>
                <a:srgbClr val="000099"/>
              </a:solidFill>
            </a:rPr>
            <a:t>Subsidium</a:t>
          </a:r>
          <a:r>
            <a:rPr lang="ru-RU" sz="2000" kern="1200" dirty="0" smtClean="0">
              <a:solidFill>
                <a:srgbClr val="000099"/>
              </a:solidFill>
            </a:rPr>
            <a:t>» - поддержка)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56422" y="2858380"/>
        <a:ext cx="3014404" cy="1042969"/>
      </dsp:txXfrm>
    </dsp:sp>
    <dsp:sp modelId="{69DB103C-D4D6-4B4D-8DFB-BD84CAEF0EBE}">
      <dsp:nvSpPr>
        <dsp:cNvPr id="0" name=""/>
        <dsp:cNvSpPr/>
      </dsp:nvSpPr>
      <dsp:spPr>
        <a:xfrm rot="5400000">
          <a:off x="5258864" y="1851400"/>
          <a:ext cx="1296319" cy="555955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Предоставляются при условии соблюдения бюджетного и налогового законодательства Российской Федерации за исключением межбюджетных трансфертов на осуществление части полномочий по решению вопросов местного значения в соответствии с заключенными соглашениями</a:t>
          </a:r>
          <a:endParaRPr lang="ru-RU" sz="1500" kern="1200" dirty="0"/>
        </a:p>
      </dsp:txBody>
      <dsp:txXfrm rot="-5400000">
        <a:off x="3127248" y="4046298"/>
        <a:ext cx="5496271" cy="1169757"/>
      </dsp:txXfrm>
    </dsp:sp>
    <dsp:sp modelId="{D58408BB-6D25-469E-9B81-304AF0D2B40A}">
      <dsp:nvSpPr>
        <dsp:cNvPr id="0" name=""/>
        <dsp:cNvSpPr/>
      </dsp:nvSpPr>
      <dsp:spPr>
        <a:xfrm>
          <a:off x="0" y="3995364"/>
          <a:ext cx="3127248" cy="1340934"/>
        </a:xfrm>
        <a:prstGeom prst="roundRect">
          <a:avLst/>
        </a:prstGeom>
        <a:solidFill>
          <a:srgbClr val="61BB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99"/>
              </a:solidFill>
            </a:rPr>
            <a:t>Иные межбюджетные трансферты(от лат. «</a:t>
          </a:r>
          <a:r>
            <a:rPr lang="en-US" sz="2000" kern="1200" dirty="0" err="1" smtClean="0">
              <a:solidFill>
                <a:srgbClr val="000099"/>
              </a:solidFill>
            </a:rPr>
            <a:t>Transfero</a:t>
          </a:r>
          <a:r>
            <a:rPr lang="ru-RU" sz="2000" kern="1200" dirty="0" smtClean="0">
              <a:solidFill>
                <a:srgbClr val="000099"/>
              </a:solidFill>
            </a:rPr>
            <a:t>» - </a:t>
          </a:r>
          <a:r>
            <a:rPr lang="ru-RU" sz="2000" kern="1200" dirty="0" err="1" smtClean="0">
              <a:solidFill>
                <a:srgbClr val="000099"/>
              </a:solidFill>
            </a:rPr>
            <a:t>пере-ношу,перемещаю</a:t>
          </a:r>
          <a:r>
            <a:rPr lang="ru-RU" sz="2000" kern="1200" dirty="0" smtClean="0">
              <a:solidFill>
                <a:srgbClr val="000099"/>
              </a:solidFill>
            </a:rPr>
            <a:t>)</a:t>
          </a:r>
          <a:endParaRPr lang="ru-RU" sz="2000" kern="1200" dirty="0">
            <a:solidFill>
              <a:srgbClr val="000099"/>
            </a:solidFill>
          </a:endParaRPr>
        </a:p>
      </dsp:txBody>
      <dsp:txXfrm>
        <a:off x="65459" y="4060823"/>
        <a:ext cx="2996330" cy="1210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C5BE8-C79B-4886-AC25-4D4AB8D74F83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A4D5-6780-4E9C-9B98-4E92FBFB9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28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A4D5-6780-4E9C-9B98-4E92FBFB96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42FBCB-9A78-4168-8402-E5AD82825B07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0BE96A-C893-46FB-92C9-15BFE40EF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fo-ors@minfin.mari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8143932" cy="642942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Муниципальное образование «Городское поселение Оршанка»</a:t>
            </a:r>
            <a:endParaRPr lang="ru-RU" sz="19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728" y="928670"/>
            <a:ext cx="7072362" cy="250033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Бюджет для граждан</a:t>
            </a:r>
            <a:endParaRPr kumimoji="0" lang="ru-RU" sz="4500" b="0" i="0" u="none" strike="noStrike" kern="1200" cap="all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1785926"/>
            <a:ext cx="7286676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проекте решения Собрания депутатов муниципального образования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«Городское поселение Оршанка»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«О бюджете муниципального образования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«Городское поселение Оршанка»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20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год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 на плановый период 2021 и 2022 годов»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400" b="1" dirty="0"/>
              <a:t>Поступления налоговых </a:t>
            </a:r>
            <a:r>
              <a:rPr lang="ru-RU" sz="2400" b="1" dirty="0" smtClean="0"/>
              <a:t>и неналоговых доходов</a:t>
            </a:r>
            <a:endParaRPr lang="ru-RU" sz="2900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3387816"/>
              </p:ext>
            </p:extLst>
          </p:nvPr>
        </p:nvGraphicFramePr>
        <p:xfrm>
          <a:off x="467546" y="1124752"/>
          <a:ext cx="8424933" cy="5444575"/>
        </p:xfrm>
        <a:graphic>
          <a:graphicData uri="http://schemas.openxmlformats.org/drawingml/2006/table">
            <a:tbl>
              <a:tblPr/>
              <a:tblGrid>
                <a:gridCol w="4007606"/>
                <a:gridCol w="870662"/>
                <a:gridCol w="896270"/>
                <a:gridCol w="806643"/>
                <a:gridCol w="614584"/>
                <a:gridCol w="614584"/>
                <a:gridCol w="614584"/>
              </a:tblGrid>
              <a:tr h="13762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2019 год утверждено  (тыс.рублей)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2020 год (проект)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2021 год 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2022 год 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Сумма (тыс.рублей)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Рост (+)/снижение (-)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ДОХОДЫ (налоговые и неналоговые)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7 820,00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7 820,30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8 481,40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8 860,40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5 030,00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5 355,30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325,30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106,5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5 634,90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5 882,40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5 030,00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5 355,30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325,30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106,5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5 634,90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5 882,40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210,50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210,50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1 795,00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1 510,00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285,00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84,1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1 722,00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1 807,00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680,00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89,5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851,00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893,00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Земельный налог с организаций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430,00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170,00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71,7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451,00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474,00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376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Земельный налог с физических лиц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435,00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35,00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43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ДОХОДЫ ОТ ИСПОЛЬЗОВАНИЯ ИМУЩЕСТВА,  НАХОДЯЩЕГОСЯ  В ГОСУДАРСТВЕННОЙ И МУНИЦИПАЛЬНОЙ СОБСТВЕННОСТИ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790,00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785,00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99,4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812,00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845,00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609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Доходы, получаемые в виде  арендной платы  за земельные участки, государственная собственность на которые не разграничена и которые расположены в границах городских поселений,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185,00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190,00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425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 от сдачи в аренду имущества, находящегося в оперативном управлении органов управления городских поселений и созданных ими учреждений (за исключением имущества муниципальных автономных учреждений)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45,00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76,9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152,00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155,00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62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Прочие поступления от использования имущества, находящегося в собственности городских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415,00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455,00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40,00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109,6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8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82,00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8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Доходы, поступающие в порядке возмещения расходов, понесенных в связи с эксплуатацией имущества городских поселений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82,00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8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493" marR="6493" marT="64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25,00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27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поселений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25,00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027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 Доходы от продажи земельных участков, находящихся в собственности городских поселений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6493" marR="6493" marT="649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b="1" dirty="0" smtClean="0">
                <a:effectLst/>
              </a:rPr>
              <a:t>Межбюджетные  трансферты </a:t>
            </a:r>
            <a:r>
              <a:rPr lang="ru-RU" sz="3300" b="1" dirty="0" smtClean="0">
                <a:effectLst/>
              </a:rPr>
              <a:t>–</a:t>
            </a:r>
            <a:br>
              <a:rPr lang="ru-RU" sz="3300" b="1" dirty="0" smtClean="0">
                <a:effectLst/>
              </a:rPr>
            </a:br>
            <a:r>
              <a:rPr lang="ru-RU" sz="3300" b="1" dirty="0" smtClean="0">
                <a:effectLst/>
              </a:rPr>
              <a:t> </a:t>
            </a:r>
            <a:r>
              <a:rPr lang="ru-RU" sz="2700" b="1" dirty="0" smtClean="0">
                <a:effectLst/>
              </a:rPr>
              <a:t>основной вид безвозмездных перечислений </a:t>
            </a:r>
            <a:endParaRPr lang="ru-RU" sz="2700" dirty="0"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4625090"/>
              </p:ext>
            </p:extLst>
          </p:nvPr>
        </p:nvGraphicFramePr>
        <p:xfrm>
          <a:off x="285720" y="1142984"/>
          <a:ext cx="86868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Безвозмездные поступления </a:t>
            </a:r>
            <a:br>
              <a:rPr lang="ru-RU" sz="31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3967520"/>
              </p:ext>
            </p:extLst>
          </p:nvPr>
        </p:nvGraphicFramePr>
        <p:xfrm>
          <a:off x="539552" y="1268760"/>
          <a:ext cx="8286948" cy="3519934"/>
        </p:xfrm>
        <a:graphic>
          <a:graphicData uri="http://schemas.openxmlformats.org/drawingml/2006/table">
            <a:tbl>
              <a:tblPr/>
              <a:tblGrid>
                <a:gridCol w="3941968"/>
                <a:gridCol w="856402"/>
                <a:gridCol w="881590"/>
                <a:gridCol w="793431"/>
                <a:gridCol w="604519"/>
                <a:gridCol w="604519"/>
                <a:gridCol w="604519"/>
              </a:tblGrid>
              <a:tr h="29332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2019 год утверждено  (тыс.рублей)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2020 год (проект)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2021 год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2022 год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93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Сумма (тыс.рублей)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Рост (+)/снижение (-)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37 149,60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37 149,60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42 514,10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173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Субсидии бюджетам городских округов, городских и сельских поселений в Республике Марий Эл на </a:t>
                      </a:r>
                      <a:r>
                        <a:rPr lang="ru-RU" sz="1200" b="0" i="0" u="none" strike="noStrike" dirty="0" err="1">
                          <a:effectLst/>
                          <a:latin typeface="Times New Roman"/>
                        </a:rPr>
                        <a:t>софинансирование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проектов и программ развития территорий муниципальных образований в Республике Марий Эл, основанных на местных инициативах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999,60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999,60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1173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Межбюджетные трансферты, передаваемые бюджетам городских поселений на 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36 150,00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36 150,00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42 514,10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2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1500039"/>
            <a:ext cx="4309866" cy="2952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6" y="403346"/>
            <a:ext cx="828375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5400" dirty="0" smtClean="0"/>
              <a:t>Расходы бюджета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624918" cy="857256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400" b="1" dirty="0" smtClean="0"/>
              <a:t>РАСХОДЫ  БЮДЖЕТА  - выплачиваемые из бюджета  денежные средства</a:t>
            </a:r>
            <a:endParaRPr lang="ru-RU" sz="24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2571744"/>
            <a:ext cx="8686800" cy="144621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   </a:t>
            </a:r>
            <a:r>
              <a:rPr lang="ru-RU" sz="3800" b="1" i="1" dirty="0" smtClean="0">
                <a:solidFill>
                  <a:schemeClr val="tx2"/>
                </a:solidFill>
              </a:rPr>
              <a:t>РАСХОДЫ  БЮДЖЕТА  распределены по: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800" dirty="0" smtClean="0">
                <a:solidFill>
                  <a:schemeClr val="tx2"/>
                </a:solidFill>
              </a:rPr>
              <a:t>• Разделам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бюджетной классификации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800" dirty="0" smtClean="0">
                <a:solidFill>
                  <a:schemeClr val="tx2"/>
                </a:solidFill>
              </a:rPr>
              <a:t>• Главным распорядителям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800" dirty="0" smtClean="0">
                <a:solidFill>
                  <a:schemeClr val="tx2"/>
                </a:solidFill>
              </a:rPr>
              <a:t>• Муниципальным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программам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00050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Основное отличие бюджета на планируемый период – это принятие  программного бюджета. </a:t>
            </a:r>
          </a:p>
          <a:p>
            <a:pPr algn="just"/>
            <a:r>
              <a:rPr lang="ru-RU" sz="2400" dirty="0" smtClean="0"/>
              <a:t>Программный принцип формирования бюджета направлен на повышение эффективности расходования бюджетных средств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7554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43834" y="785794"/>
            <a:ext cx="947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9431612"/>
              </p:ext>
            </p:extLst>
          </p:nvPr>
        </p:nvGraphicFramePr>
        <p:xfrm>
          <a:off x="683569" y="1124742"/>
          <a:ext cx="7992888" cy="3531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9178"/>
                <a:gridCol w="1034570"/>
                <a:gridCol w="1034570"/>
                <a:gridCol w="1034570"/>
              </a:tblGrid>
              <a:tr h="633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57341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4 217,60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4 660,70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57341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38 736,10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43 517,60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57341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ЖИЛИЩНО-КОММУНАЛЬНОЕ ХОЗЯЙСТВО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1 978,50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3 010,50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3 010,50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57341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603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44 969,90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50 995,50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8 860,40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24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Переход к программно - целевому </a:t>
            </a:r>
            <a:br>
              <a:rPr lang="ru-RU" sz="3100" b="1" dirty="0" smtClean="0"/>
            </a:br>
            <a:r>
              <a:rPr lang="ru-RU" sz="3100" b="1" dirty="0" smtClean="0"/>
              <a:t>методу планирования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461773"/>
            <a:ext cx="571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 муниципальная программа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306" y="2523093"/>
            <a:ext cx="8143900" cy="1569660"/>
          </a:xfrm>
          <a:prstGeom prst="rect">
            <a:avLst/>
          </a:prstGeom>
          <a:solidFill>
            <a:srgbClr val="00B0F0">
              <a:alpha val="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"</a:t>
            </a:r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Социально-экономическое развитие муниципального образования 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«Городское поселение Оршанка" </a:t>
            </a:r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на 2020-2025 годы"</a:t>
            </a:r>
            <a:endParaRPr lang="ru-RU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214950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Муниципальная программа – это документ, определяющий: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• цели и задачи политики поселения в определенной сфере;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• способы их достижения;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• примерные объемы используемых финансовых ресурсов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2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Расходы на реализацию муниципальной программы в </a:t>
            </a:r>
            <a:r>
              <a:rPr lang="ru-RU" sz="2800" b="1" dirty="0" smtClean="0"/>
              <a:t>2020-2022 г.Г.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86644" y="128586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1190377"/>
              </p:ext>
            </p:extLst>
          </p:nvPr>
        </p:nvGraphicFramePr>
        <p:xfrm>
          <a:off x="304800" y="1554163"/>
          <a:ext cx="8286810" cy="450059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007060"/>
                <a:gridCol w="1093250"/>
                <a:gridCol w="1093250"/>
                <a:gridCol w="1093250"/>
              </a:tblGrid>
              <a:tr h="4743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/>
                        <a:t>Название муниципальной программы</a:t>
                      </a:r>
                      <a:endParaRPr lang="ru-RU" sz="18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/>
                        <a:t>Годы</a:t>
                      </a:r>
                      <a:endParaRPr lang="ru-RU" sz="1800" b="1" u="none" strike="noStrike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u="none" strike="noStrike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800" b="1" u="none" strike="noStrike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</a:tr>
              <a:tr h="553383">
                <a:tc vMerge="1">
                  <a:txBody>
                    <a:bodyPr/>
                    <a:lstStyle/>
                    <a:p>
                      <a:pPr algn="ctr" fontAlgn="t"/>
                      <a:endParaRPr lang="ru-RU" sz="1800" b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8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18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ru-RU" sz="18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53" marR="8153" marT="8153" marB="0" anchor="ctr"/>
                </a:tc>
              </a:tr>
              <a:tr h="24754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Муниципальная программа "Социально-экономическое развитие муниципального образования </a:t>
                      </a:r>
                      <a:r>
                        <a:rPr lang="ru-RU" sz="2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«Городское поселение Оршанка" </a:t>
                      </a:r>
                      <a:r>
                        <a:rPr lang="ru-RU" sz="2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2020-2025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44968,40</a:t>
                      </a:r>
                      <a:endParaRPr lang="ru-RU" sz="1600" b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50781,90</a:t>
                      </a:r>
                      <a:endParaRPr lang="ru-RU" sz="1600" b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8415,80</a:t>
                      </a:r>
                      <a:endParaRPr lang="ru-RU" sz="1600" b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870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2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Непрограммные</a:t>
                      </a:r>
                      <a:r>
                        <a:rPr lang="ru-RU" sz="24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213,60</a:t>
                      </a:r>
                      <a:endParaRPr lang="ru-RU" sz="1600" b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444,60</a:t>
                      </a:r>
                      <a:endParaRPr lang="ru-RU" sz="1600" b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987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44969,90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50995,50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8860,40</a:t>
                      </a:r>
                      <a:endParaRPr lang="ru-RU" sz="1600" b="1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81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2150068.JPG"/>
          <p:cNvPicPr>
            <a:picLocks noChangeAspect="1"/>
          </p:cNvPicPr>
          <p:nvPr/>
        </p:nvPicPr>
        <p:blipFill>
          <a:blip r:embed="rId2" cstate="print">
            <a:lum bright="20000" contrast="30000"/>
          </a:blip>
          <a:srcRect l="36487" t="28378" r="4729" b="6757"/>
          <a:stretch>
            <a:fillRect/>
          </a:stretch>
        </p:blipFill>
        <p:spPr>
          <a:xfrm rot="5400000">
            <a:off x="49235" y="2665353"/>
            <a:ext cx="3571902" cy="2956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72386" cy="1000132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 финансовом отделе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857364"/>
            <a:ext cx="5572164" cy="242889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b="1" dirty="0" smtClean="0"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    </a:t>
            </a:r>
            <a:r>
              <a:rPr lang="ru-RU" sz="46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Основные задачи отдела:</a:t>
            </a:r>
          </a:p>
          <a:p>
            <a:pPr algn="just">
              <a:buNone/>
            </a:pPr>
            <a:r>
              <a:rPr lang="ru-RU" sz="46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1.	Составление проекта бюджета на очередной финансовый год и плановый период;</a:t>
            </a:r>
          </a:p>
          <a:p>
            <a:pPr algn="just">
              <a:buNone/>
            </a:pPr>
            <a:r>
              <a:rPr lang="ru-RU" sz="46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2.	Организация исполнения бюджета;</a:t>
            </a:r>
          </a:p>
          <a:p>
            <a:pPr algn="just">
              <a:buNone/>
            </a:pPr>
            <a:r>
              <a:rPr lang="ru-RU" sz="46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</a:rPr>
              <a:t>3.	Осуществление финансового контроля за исполнением бюджета</a:t>
            </a:r>
            <a:r>
              <a:rPr lang="ru-RU" sz="4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Разработчиком презентации «Бюджет для граждан» является финансовый отдел муниципального образования  «Оршанский муниципальный район»</a:t>
            </a:r>
            <a:endParaRPr lang="ru-RU" sz="2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572008"/>
            <a:ext cx="47149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Контактная информация: </a:t>
            </a:r>
          </a:p>
          <a:p>
            <a:pPr algn="ctr"/>
            <a:endParaRPr lang="ru-RU" sz="1600" dirty="0" smtClean="0"/>
          </a:p>
          <a:p>
            <a:r>
              <a:rPr lang="ru-RU" sz="1400" dirty="0" smtClean="0"/>
              <a:t>Руководитель       Семенова </a:t>
            </a:r>
            <a:r>
              <a:rPr lang="ru-RU" sz="1400" dirty="0" err="1" smtClean="0"/>
              <a:t>Ираида</a:t>
            </a:r>
            <a:r>
              <a:rPr lang="ru-RU" sz="1400" dirty="0" smtClean="0"/>
              <a:t> Геннадьевна</a:t>
            </a:r>
          </a:p>
          <a:p>
            <a:r>
              <a:rPr lang="ru-RU" sz="1400" dirty="0" smtClean="0"/>
              <a:t>Адрес                     245250, РМЭ, Оршанский район, </a:t>
            </a:r>
          </a:p>
          <a:p>
            <a:r>
              <a:rPr lang="ru-RU" sz="1400" dirty="0" smtClean="0"/>
              <a:t>	          пгт.  Оршанка, ул. Советская, д. 109</a:t>
            </a:r>
          </a:p>
          <a:p>
            <a:r>
              <a:rPr lang="ru-RU" sz="1400" dirty="0" smtClean="0"/>
              <a:t>Адрес электронной почты      </a:t>
            </a:r>
            <a:r>
              <a:rPr lang="en-US" sz="1400" dirty="0" smtClean="0">
                <a:hlinkClick r:id="rId3"/>
              </a:rPr>
              <a:t>rfo-ors@minfin.mari.ru</a:t>
            </a:r>
            <a:endParaRPr lang="ru-RU" sz="1400" dirty="0" smtClean="0"/>
          </a:p>
          <a:p>
            <a:r>
              <a:rPr lang="ru-RU" sz="1400" dirty="0" smtClean="0"/>
              <a:t>Режим работы                         С 8-00 до 17-00</a:t>
            </a:r>
          </a:p>
          <a:p>
            <a:r>
              <a:rPr lang="ru-RU" sz="1400" dirty="0" smtClean="0"/>
              <a:t>                                    Перерыв на обед с 12-00 до 13-00</a:t>
            </a:r>
          </a:p>
          <a:p>
            <a:r>
              <a:rPr lang="ru-RU" sz="1400" dirty="0" smtClean="0"/>
              <a:t>                                             Выходные дни – Сб., Вс.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836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428868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Что такое «Бюджет для граждан»?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14282" y="785794"/>
            <a:ext cx="8715436" cy="2000264"/>
          </a:xfrm>
          <a:prstGeom prst="horizontalScroll">
            <a:avLst/>
          </a:prstGeom>
          <a:solidFill>
            <a:srgbClr val="89E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2013 года на всех уровнях управления следует регулярно публиковать 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(размещать в сети Интернет) брошюру «Бюджет для граждан»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</a:rPr>
              <a:t>В.В.Путин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Бюджетное послание Президента РФ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Федеральному собранию от 13.06.2013 </a:t>
            </a:r>
          </a:p>
          <a:p>
            <a:pPr algn="r"/>
            <a:r>
              <a:rPr lang="ru-RU" sz="1200" i="1" dirty="0" smtClean="0">
                <a:solidFill>
                  <a:schemeClr val="tx1"/>
                </a:solidFill>
              </a:rPr>
              <a:t>«О бюджетной политике в 2014 - 2017 годах»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09954" y="3786167"/>
            <a:ext cx="5634046" cy="307183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1600" b="1" dirty="0" smtClean="0"/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ttp://kpfu.ru/portal/docs/F219553387/bjudzh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4071942"/>
            <a:ext cx="4000885" cy="266281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142976" y="2500306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 для граждан» - это упрощенная версия бюджетного документа, которая использует неформальный язык и доступные форматы, чтобы облегчить для граждан понимание бюджета.</a:t>
            </a:r>
          </a:p>
        </p:txBody>
      </p:sp>
      <p:sp>
        <p:nvSpPr>
          <p:cNvPr id="9" name="Содержимое 6"/>
          <p:cNvSpPr txBox="1">
            <a:spLocks/>
          </p:cNvSpPr>
          <p:nvPr/>
        </p:nvSpPr>
        <p:spPr>
          <a:xfrm>
            <a:off x="3571868" y="3929066"/>
            <a:ext cx="5286412" cy="242889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lvl="0" indent="-342900" algn="just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400" b="1" dirty="0">
                <a:solidFill>
                  <a:schemeClr val="tx2"/>
                </a:solidFill>
              </a:rPr>
              <a:t>«Бюджет для граждан» познакомит вас с основными положениями проекта </a:t>
            </a:r>
            <a:r>
              <a:rPr lang="ru-RU" sz="2400" b="1" dirty="0" smtClean="0">
                <a:solidFill>
                  <a:schemeClr val="tx2"/>
                </a:solidFill>
              </a:rPr>
              <a:t>бюджета </a:t>
            </a:r>
            <a:r>
              <a:rPr lang="ru-RU" sz="2400" b="1" dirty="0">
                <a:solidFill>
                  <a:schemeClr val="tx2"/>
                </a:solidFill>
              </a:rPr>
              <a:t>муниципального образования </a:t>
            </a:r>
            <a:r>
              <a:rPr lang="ru-RU" sz="2400" b="1" dirty="0" smtClean="0">
                <a:solidFill>
                  <a:schemeClr val="tx2"/>
                </a:solidFill>
              </a:rPr>
              <a:t>«Городское поселение Оршанка» </a:t>
            </a:r>
            <a:r>
              <a:rPr lang="ru-RU" sz="2400" b="1" dirty="0">
                <a:solidFill>
                  <a:schemeClr val="tx2"/>
                </a:solidFill>
              </a:rPr>
              <a:t>на 2020 год и на плановый период 2021 и 2022 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езимени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214422"/>
            <a:ext cx="3190875" cy="3705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14422"/>
            <a:ext cx="2214578" cy="1571636"/>
          </a:xfrm>
        </p:spPr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i="1" dirty="0" smtClean="0"/>
              <a:t>Доходы бюджета  </a:t>
            </a:r>
            <a:r>
              <a:rPr lang="ru-RU" dirty="0" smtClean="0"/>
              <a:t>-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429388" y="1285860"/>
            <a:ext cx="2357454" cy="142876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smtClean="0">
                <a:solidFill>
                  <a:schemeClr val="tx2"/>
                </a:solidFill>
              </a:rPr>
              <a:t>Расходы бюджета </a:t>
            </a:r>
            <a:r>
              <a:rPr lang="ru-RU" sz="3200" dirty="0" smtClean="0">
                <a:solidFill>
                  <a:schemeClr val="tx2"/>
                </a:solidFill>
              </a:rPr>
              <a:t>-</a:t>
            </a:r>
          </a:p>
          <a:p>
            <a:pPr lvl="0" indent="-342900"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выплачиваемые из бюджета денежные средства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71604" y="4857760"/>
            <a:ext cx="6786610" cy="571504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smtClean="0">
                <a:solidFill>
                  <a:schemeClr val="tx2"/>
                </a:solidFill>
              </a:rPr>
              <a:t>Дефицит бюджета </a:t>
            </a:r>
            <a:r>
              <a:rPr lang="ru-RU" sz="3200" dirty="0" smtClean="0">
                <a:solidFill>
                  <a:schemeClr val="tx2"/>
                </a:solidFill>
              </a:rPr>
              <a:t>- превышение расходов бюджета над его доходами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i="1" dirty="0" err="1" smtClean="0">
                <a:solidFill>
                  <a:schemeClr val="tx2"/>
                </a:solidFill>
              </a:rPr>
              <a:t>Профицит</a:t>
            </a:r>
            <a:r>
              <a:rPr lang="ru-RU" sz="3200" b="1" i="1" dirty="0" smtClean="0">
                <a:solidFill>
                  <a:schemeClr val="tx2"/>
                </a:solidFill>
              </a:rPr>
              <a:t> бюджета </a:t>
            </a:r>
            <a:r>
              <a:rPr lang="ru-RU" sz="3200" dirty="0" smtClean="0">
                <a:solidFill>
                  <a:schemeClr val="tx2"/>
                </a:solidFill>
              </a:rPr>
              <a:t>- превышение доходов бюджета над его расходами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85786" y="5357826"/>
            <a:ext cx="8143932" cy="92869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chemeClr val="tx2"/>
                </a:solidFill>
              </a:rPr>
              <a:t>Важно: 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2"/>
                </a:solidFill>
              </a:rPr>
              <a:t>	Обязательное требование, предъявляемое к составлению и утверждению бюджета – это его сбалансированность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67596" cy="900098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/>
              <a:t>Составление проекта бюджета на 2020 год и на плановый период 2021 и 2022 годов основывается на :</a:t>
            </a:r>
            <a:endParaRPr lang="ru-RU" sz="2000" cap="none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4211871"/>
              </p:ext>
            </p:extLst>
          </p:nvPr>
        </p:nvGraphicFramePr>
        <p:xfrm>
          <a:off x="500034" y="1142984"/>
          <a:ext cx="814393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4143380"/>
            <a:ext cx="7286676" cy="20559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10000"/>
              </a:lnSpc>
              <a:buClr>
                <a:schemeClr val="accent1"/>
              </a:buClr>
              <a:buSzPct val="70000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«Городское поселение Оршанка»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принимается на очередной финансовый год и на плановый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/>
              <a:t>Задачи бюджетной политики  муниципального образования на 2020 -2022 годы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357298"/>
            <a:ext cx="7758106" cy="5168046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1400" dirty="0" smtClean="0"/>
              <a:t>обеспечение </a:t>
            </a:r>
            <a:r>
              <a:rPr lang="ru-RU" sz="1400" dirty="0"/>
              <a:t>долгосрочной сбалансированности и устойчивости бюджетной системы муниципального образования в условиях ограниченности доходных источников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400" dirty="0"/>
              <a:t>повышение экономической </a:t>
            </a:r>
            <a:r>
              <a:rPr lang="ru-RU" sz="1400" dirty="0" smtClean="0"/>
              <a:t>эффективности </a:t>
            </a:r>
            <a:r>
              <a:rPr lang="ru-RU" sz="1400" dirty="0"/>
              <a:t>и результативности имеющихся инструментов программно-целевого управления и бюджетирования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400" dirty="0"/>
              <a:t>самостоятельности и устойчивости бюджетной системы муниципального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400" dirty="0"/>
              <a:t>создание условий для повышения качества предоставления муниципальных услуг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400" dirty="0"/>
              <a:t>минимизация принятия новых расходных обязательств исходя из обоснованности социальной и бюджетной эффективности их реализации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400" dirty="0"/>
              <a:t>недопущение роста кредиторской задолженности бюджета  муниципального образования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повышение прозрачности, открытости и доступа для граждан  к информации о бюджетном процессе, в том числе в рамках создаваемой на федеральном уровне государственной интегрированной информационной системы управления общественными финансами «Электронный бюджет».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Основные показатели прогноза социально-экономического развития 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8387529"/>
              </p:ext>
            </p:extLst>
          </p:nvPr>
        </p:nvGraphicFramePr>
        <p:xfrm>
          <a:off x="611562" y="1196752"/>
          <a:ext cx="8208911" cy="4536504"/>
        </p:xfrm>
        <a:graphic>
          <a:graphicData uri="http://schemas.openxmlformats.org/drawingml/2006/table">
            <a:tbl>
              <a:tblPr/>
              <a:tblGrid>
                <a:gridCol w="3167217"/>
                <a:gridCol w="824123"/>
                <a:gridCol w="812004"/>
                <a:gridCol w="904919"/>
                <a:gridCol w="824123"/>
                <a:gridCol w="840282"/>
                <a:gridCol w="836243"/>
              </a:tblGrid>
              <a:tr h="324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Ед.  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2018 отчет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2019 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Численность постоянного населения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5 856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5 739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5 623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5 567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Продукция сельского хозяйства во всех категориях хозяйств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971,1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980,0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1 050,0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1 100,0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Инвестиции в основной капитал за счет всех источников финансирования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Объем работ и услуг по виду деятельности «строительство»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79,5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Оборот розничной торговли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477,0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Фонд заработной платы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460,3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481,4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541,0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Ввод индивидуального жилья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тыс.кв.м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Прогноз основных параметров  бюджета </a:t>
            </a:r>
            <a:b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на 2020-2022 годы</a:t>
            </a:r>
          </a:p>
        </p:txBody>
      </p:sp>
      <p:sp>
        <p:nvSpPr>
          <p:cNvPr id="1026" name="AutoShape 2" descr="https://twinkletop.ru/image/data/PayPal_instruction/i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9026423"/>
              </p:ext>
            </p:extLst>
          </p:nvPr>
        </p:nvGraphicFramePr>
        <p:xfrm>
          <a:off x="755575" y="1340768"/>
          <a:ext cx="7920880" cy="4608512"/>
        </p:xfrm>
        <a:graphic>
          <a:graphicData uri="http://schemas.openxmlformats.org/drawingml/2006/table">
            <a:tbl>
              <a:tblPr/>
              <a:tblGrid>
                <a:gridCol w="3424888"/>
                <a:gridCol w="1498664"/>
                <a:gridCol w="1498664"/>
                <a:gridCol w="1498664"/>
              </a:tblGrid>
              <a:tr h="515659"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82">
                <a:tc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366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7 820,30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8 481,40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8 860,40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37 149,60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42 514,10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44 969,90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50 995,50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8 860,40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5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44 969,90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50 995,50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8 860,40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1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329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Доходы бюджета</a:t>
            </a:r>
            <a:endParaRPr lang="ru-RU" sz="4800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5296489"/>
              </p:ext>
            </p:extLst>
          </p:nvPr>
        </p:nvGraphicFramePr>
        <p:xfrm>
          <a:off x="500034" y="1571612"/>
          <a:ext cx="8501122" cy="436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мешок1 копия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66" y="1919277"/>
            <a:ext cx="2428892" cy="1931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Стрелка вправо 55"/>
          <p:cNvSpPr/>
          <p:nvPr/>
        </p:nvSpPr>
        <p:spPr>
          <a:xfrm rot="14520647">
            <a:off x="4991368" y="4103335"/>
            <a:ext cx="1104708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1748226">
            <a:off x="5663793" y="3418824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9643446">
            <a:off x="5586075" y="2074974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8405177">
            <a:off x="3024068" y="4125036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20626138">
            <a:off x="2134692" y="3254340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1184161">
            <a:off x="2212119" y="1922940"/>
            <a:ext cx="1346434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Нормативы </a:t>
            </a:r>
            <a:r>
              <a:rPr lang="ru-RU" b="1" dirty="0" smtClean="0"/>
              <a:t>отчислений в 2020-2022 Г.Г.</a:t>
            </a:r>
            <a:endParaRPr lang="ru-RU" dirty="0"/>
          </a:p>
        </p:txBody>
      </p:sp>
      <p:pic>
        <p:nvPicPr>
          <p:cNvPr id="6" name="Рисунок 5" descr="13 %.gif"/>
          <p:cNvPicPr>
            <a:picLocks noChangeAspect="1"/>
          </p:cNvPicPr>
          <p:nvPr/>
        </p:nvPicPr>
        <p:blipFill>
          <a:blip r:embed="rId3"/>
          <a:srcRect t="26790" r="14796"/>
          <a:stretch>
            <a:fillRect/>
          </a:stretch>
        </p:blipFill>
        <p:spPr>
          <a:xfrm>
            <a:off x="785786" y="1357298"/>
            <a:ext cx="1289751" cy="10655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0705914">
            <a:off x="5952620" y="218068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0778664">
            <a:off x="2363065" y="340243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8526443">
            <a:off x="3285974" y="431889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884251">
            <a:off x="2427736" y="202921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10%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984450">
            <a:off x="6140212" y="3622372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50%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3551186">
            <a:off x="5064256" y="421955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100%</a:t>
            </a:r>
          </a:p>
          <a:p>
            <a:endParaRPr lang="ru-RU" dirty="0"/>
          </a:p>
        </p:txBody>
      </p:sp>
      <p:pic>
        <p:nvPicPr>
          <p:cNvPr id="20" name="Рисунок 19" descr="ЕСХН копия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3071810"/>
            <a:ext cx="1857388" cy="18573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аренда и продажа имущества копия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4643446"/>
            <a:ext cx="2190113" cy="1714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зем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857232"/>
            <a:ext cx="1928778" cy="1928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 descr="налог на имущество копия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45" y="3543301"/>
            <a:ext cx="1857356" cy="1171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360269" y="2929655"/>
            <a:ext cx="2423462" cy="998689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5929322" y="0"/>
            <a:ext cx="1596125" cy="1117526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35"/>
          <p:cNvSpPr/>
          <p:nvPr/>
        </p:nvSpPr>
        <p:spPr>
          <a:xfrm>
            <a:off x="1000100" y="142852"/>
            <a:ext cx="1782928" cy="945925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4929190" y="1142984"/>
            <a:ext cx="2356195" cy="998689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3659481" y="2968070"/>
            <a:ext cx="1825038" cy="921861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Скругленный прямоугольник 4"/>
          <p:cNvSpPr/>
          <p:nvPr/>
        </p:nvSpPr>
        <p:spPr>
          <a:xfrm>
            <a:off x="1714480" y="5643578"/>
            <a:ext cx="1771038" cy="8678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Государственная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пошлина</a:t>
            </a:r>
            <a:r>
              <a:rPr lang="ru-RU" sz="1800" kern="1200" dirty="0" smtClean="0"/>
              <a:t> </a:t>
            </a:r>
            <a:endParaRPr lang="ru-RU" sz="1800" kern="1200" dirty="0"/>
          </a:p>
        </p:txBody>
      </p:sp>
      <p:sp>
        <p:nvSpPr>
          <p:cNvPr id="46" name="Скругленный прямоугольник 4"/>
          <p:cNvSpPr/>
          <p:nvPr/>
        </p:nvSpPr>
        <p:spPr>
          <a:xfrm>
            <a:off x="6572264" y="4929198"/>
            <a:ext cx="2364960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Единый сельскохозяйственный налог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Скругленный прямоугольник 4"/>
          <p:cNvSpPr/>
          <p:nvPr/>
        </p:nvSpPr>
        <p:spPr>
          <a:xfrm>
            <a:off x="7143768" y="2428868"/>
            <a:ext cx="1530663" cy="1052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Земельный налог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Скругленный прямоугольник 4"/>
          <p:cNvSpPr/>
          <p:nvPr/>
        </p:nvSpPr>
        <p:spPr>
          <a:xfrm>
            <a:off x="214282" y="4572008"/>
            <a:ext cx="1727518" cy="890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</a:p>
        </p:txBody>
      </p:sp>
      <p:sp>
        <p:nvSpPr>
          <p:cNvPr id="49" name="Скругленный прямоугольник 4"/>
          <p:cNvSpPr/>
          <p:nvPr/>
        </p:nvSpPr>
        <p:spPr>
          <a:xfrm>
            <a:off x="5489017" y="5917813"/>
            <a:ext cx="2297693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от продажи и аренды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имущества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Скругленный прямоугольник 4"/>
          <p:cNvSpPr/>
          <p:nvPr/>
        </p:nvSpPr>
        <p:spPr>
          <a:xfrm>
            <a:off x="214282" y="2357430"/>
            <a:ext cx="1727518" cy="890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Налог на доходы физических лиц</a:t>
            </a:r>
          </a:p>
        </p:txBody>
      </p:sp>
      <p:pic>
        <p:nvPicPr>
          <p:cNvPr id="57" name="Рисунок 56" descr="человечки копия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18" y="4714884"/>
            <a:ext cx="1939623" cy="1333491"/>
          </a:xfrm>
          <a:prstGeom prst="rect">
            <a:avLst/>
          </a:prstGeom>
        </p:spPr>
      </p:pic>
      <p:sp>
        <p:nvSpPr>
          <p:cNvPr id="59" name="Скругленный прямоугольник 4"/>
          <p:cNvSpPr/>
          <p:nvPr/>
        </p:nvSpPr>
        <p:spPr>
          <a:xfrm>
            <a:off x="3643306" y="2928934"/>
            <a:ext cx="1727518" cy="890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accent2">
                    <a:lumMod val="50000"/>
                  </a:schemeClr>
                </a:solidFill>
              </a:rPr>
              <a:t>БЮДЖЕТ поселения</a:t>
            </a:r>
          </a:p>
        </p:txBody>
      </p:sp>
      <p:sp>
        <p:nvSpPr>
          <p:cNvPr id="35" name="Стрелка вправо 34"/>
          <p:cNvSpPr/>
          <p:nvPr/>
        </p:nvSpPr>
        <p:spPr>
          <a:xfrm rot="16640262">
            <a:off x="4050157" y="4267094"/>
            <a:ext cx="1104708" cy="642942"/>
          </a:xfrm>
          <a:prstGeom prst="rightArrow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6844942">
            <a:off x="4380991" y="4450093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50%</a:t>
            </a:r>
          </a:p>
          <a:p>
            <a:endParaRPr lang="ru-RU" dirty="0"/>
          </a:p>
        </p:txBody>
      </p:sp>
      <p:sp>
        <p:nvSpPr>
          <p:cNvPr id="38" name="Скругленный прямоугольник 4"/>
          <p:cNvSpPr/>
          <p:nvPr/>
        </p:nvSpPr>
        <p:spPr>
          <a:xfrm>
            <a:off x="3428992" y="5643578"/>
            <a:ext cx="1714512" cy="9401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от продажи и аренды</a:t>
            </a:r>
            <a:r>
              <a:rPr lang="ru-RU" sz="1800" kern="1200" dirty="0" smtClean="0"/>
              <a:t> </a:t>
            </a:r>
            <a:r>
              <a:rPr lang="ru-RU" sz="1800" kern="1200" dirty="0" smtClean="0">
                <a:solidFill>
                  <a:schemeClr val="accent2">
                    <a:lumMod val="50000"/>
                  </a:schemeClr>
                </a:solidFill>
              </a:rPr>
              <a:t>земли</a:t>
            </a:r>
            <a:endParaRPr lang="ru-RU" sz="18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8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15C520FE742340B1807A271379612F" ma:contentTypeVersion="0" ma:contentTypeDescription="Создание документа." ma:contentTypeScope="" ma:versionID="acd84ff9c10269de27eabe4407ed9412">
  <xsd:schema xmlns:xsd="http://www.w3.org/2001/XMLSchema" xmlns:xs="http://www.w3.org/2001/XMLSchema" xmlns:p="http://schemas.microsoft.com/office/2006/metadata/properties" xmlns:ns2="57504d04-691e-4fc4-8f09-4f19fdbe90f6" targetNamespace="http://schemas.microsoft.com/office/2006/metadata/properties" ma:root="true" ma:fieldsID="2073a5f27f6ffbc2dc2dda505810abf8" ns2:_="">
    <xsd:import namespace="57504d04-691e-4fc4-8f09-4f19fdbe90f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7504d04-691e-4fc4-8f09-4f19fdbe90f6">XXJ7TYMEEKJ2-2354-56</_dlc_DocId>
    <_dlc_DocIdUrl xmlns="57504d04-691e-4fc4-8f09-4f19fdbe90f6">
      <Url>https://vip.gov.mari.ru/orshanka/_layouts/DocIdRedir.aspx?ID=XXJ7TYMEEKJ2-2354-56</Url>
      <Description>XXJ7TYMEEKJ2-2354-56</Description>
    </_dlc_DocIdUrl>
    <_dlc_DocIdPersistId xmlns="57504d04-691e-4fc4-8f09-4f19fdbe90f6">false</_dlc_DocIdPersistId>
  </documentManagement>
</p:properties>
</file>

<file path=customXml/itemProps1.xml><?xml version="1.0" encoding="utf-8"?>
<ds:datastoreItem xmlns:ds="http://schemas.openxmlformats.org/officeDocument/2006/customXml" ds:itemID="{C4A0FB5C-671F-4379-9926-93F4FE5CA6D0}"/>
</file>

<file path=customXml/itemProps2.xml><?xml version="1.0" encoding="utf-8"?>
<ds:datastoreItem xmlns:ds="http://schemas.openxmlformats.org/officeDocument/2006/customXml" ds:itemID="{44BE5429-23AF-4EAA-93DC-3BCD02B9546A}"/>
</file>

<file path=customXml/itemProps3.xml><?xml version="1.0" encoding="utf-8"?>
<ds:datastoreItem xmlns:ds="http://schemas.openxmlformats.org/officeDocument/2006/customXml" ds:itemID="{A0D1FC27-D56C-436C-94F0-8050B1625440}"/>
</file>

<file path=customXml/itemProps4.xml><?xml version="1.0" encoding="utf-8"?>
<ds:datastoreItem xmlns:ds="http://schemas.openxmlformats.org/officeDocument/2006/customXml" ds:itemID="{FEC310B6-5E23-4D86-9DF7-98B2E5CFC0CB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3950</TotalTime>
  <Words>1517</Words>
  <Application>Microsoft Office PowerPoint</Application>
  <PresentationFormat>Экран (4:3)</PresentationFormat>
  <Paragraphs>415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 Что такое «Бюджет для граждан»?</vt:lpstr>
      <vt:lpstr>      Основные понятия</vt:lpstr>
      <vt:lpstr>Составление проекта бюджета на 2020 год и на плановый период 2021 и 2022 годов основывается на :</vt:lpstr>
      <vt:lpstr> Задачи бюджетной политики  муниципального образования на 2020 -2022 годы : </vt:lpstr>
      <vt:lpstr> Основные показатели прогноза социально-экономического развития </vt:lpstr>
      <vt:lpstr>Прогноз основных параметров  бюджета   на 2020-2022 годы</vt:lpstr>
      <vt:lpstr>     Доходы бюджета</vt:lpstr>
      <vt:lpstr>Нормативы отчислений в 2020-2022 Г.Г.</vt:lpstr>
      <vt:lpstr> Поступления налоговых и неналоговых доходов</vt:lpstr>
      <vt:lpstr> Межбюджетные  трансферты –  основной вид безвозмездных перечислений </vt:lpstr>
      <vt:lpstr> Безвозмездные поступления   </vt:lpstr>
      <vt:lpstr> Расходы бюджета</vt:lpstr>
      <vt:lpstr>Расходы бюджета</vt:lpstr>
      <vt:lpstr>Переход к программно - целевому  методу планирования</vt:lpstr>
      <vt:lpstr>Расходы на реализацию муниципальной программы в 2020-2022 г.Г.</vt:lpstr>
      <vt:lpstr>      О финансовом отделе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Сomp</dc:creator>
  <cp:lastModifiedBy>Алексей Васильевич</cp:lastModifiedBy>
  <cp:revision>467</cp:revision>
  <dcterms:created xsi:type="dcterms:W3CDTF">2013-12-13T07:28:33Z</dcterms:created>
  <dcterms:modified xsi:type="dcterms:W3CDTF">2019-12-02T13:46:23Z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0x010100E415C520FE742340B1807A271379612F</vt:lpwstr>
  </property>
  <property fmtid="{D5CDD505-2E9C-101B-9397-08002B2CF9AE}" pid="3" name="_dlc_DocIdItemGuid">
    <vt:lpwstr>7a443dd1-45ff-41bc-815b-989e3f4bd150</vt:lpwstr>
  </property>
  <property fmtid="{D5CDD505-2E9C-101B-9397-08002B2CF9AE}" pid="4" name="Order">
    <vt:r8>5600</vt:r8>
  </property>
  <property fmtid="{D5CDD505-2E9C-101B-9397-08002B2CF9AE}" pid="5" name="TemplateUrl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</Properties>
</file>