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diagrams/quickStyle3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310" r:id="rId3"/>
    <p:sldId id="298" r:id="rId4"/>
    <p:sldId id="299" r:id="rId5"/>
    <p:sldId id="311" r:id="rId6"/>
    <p:sldId id="312" r:id="rId7"/>
    <p:sldId id="301" r:id="rId8"/>
    <p:sldId id="320" r:id="rId9"/>
    <p:sldId id="302" r:id="rId10"/>
    <p:sldId id="314" r:id="rId11"/>
    <p:sldId id="321" r:id="rId12"/>
    <p:sldId id="307" r:id="rId13"/>
    <p:sldId id="296" r:id="rId14"/>
    <p:sldId id="2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FD8F"/>
    <a:srgbClr val="B4FAFE"/>
    <a:srgbClr val="89E0FF"/>
    <a:srgbClr val="A3E7FF"/>
    <a:srgbClr val="7BE57E"/>
    <a:srgbClr val="7EE779"/>
    <a:srgbClr val="61BBFF"/>
    <a:srgbClr val="000099"/>
    <a:srgbClr val="C1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33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6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Оршанка!$A$62:$A$68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аренды  земли</c:v>
                </c:pt>
                <c:pt idx="5">
                  <c:v>Доходы от аренды имущества</c:v>
                </c:pt>
                <c:pt idx="6">
                  <c:v>Доходы от продажи</c:v>
                </c:pt>
              </c:strCache>
            </c:strRef>
          </c:cat>
          <c:val>
            <c:numRef>
              <c:f>Оршанка!$B$62:$B$68</c:f>
              <c:numCache>
                <c:formatCode>#,##0.0</c:formatCode>
                <c:ptCount val="7"/>
                <c:pt idx="0">
                  <c:v>5030</c:v>
                </c:pt>
                <c:pt idx="1">
                  <c:v>180</c:v>
                </c:pt>
                <c:pt idx="2">
                  <c:v>760</c:v>
                </c:pt>
                <c:pt idx="3">
                  <c:v>1035</c:v>
                </c:pt>
                <c:pt idx="4">
                  <c:v>180</c:v>
                </c:pt>
                <c:pt idx="5">
                  <c:v>610</c:v>
                </c:pt>
                <c:pt idx="6">
                  <c:v>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2"/>
              <c:delet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 Дорожное хозяйство 
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Оршанка!$A$14:$A$22</c:f>
              <c:strCache>
                <c:ptCount val="9"/>
                <c:pt idx="0">
                  <c:v> Функционирование местных администраций</c:v>
                </c:pt>
                <c:pt idx="1">
                  <c:v> Обеспечение проведения выборов и референдумов</c:v>
                </c:pt>
                <c:pt idx="2">
                  <c:v> Резервные фонды</c:v>
                </c:pt>
                <c:pt idx="3">
                  <c:v> Другие общегосударственные вопросы</c:v>
                </c:pt>
                <c:pt idx="4">
                  <c:v> Дорожное хозяйство (дорожные фонды)</c:v>
                </c:pt>
                <c:pt idx="5">
                  <c:v> Жилищное хозяйство</c:v>
                </c:pt>
                <c:pt idx="6">
                  <c:v> Коммунальное хозяйство</c:v>
                </c:pt>
                <c:pt idx="7">
                  <c:v> Благоустройство</c:v>
                </c:pt>
                <c:pt idx="8">
                  <c:v> Пенсионное обеспечение</c:v>
                </c:pt>
              </c:strCache>
            </c:strRef>
          </c:cat>
          <c:val>
            <c:numRef>
              <c:f>Оршанка!$B$14:$B$22</c:f>
              <c:numCache>
                <c:formatCode>#,##0.00</c:formatCode>
                <c:ptCount val="9"/>
                <c:pt idx="0">
                  <c:v>2295</c:v>
                </c:pt>
                <c:pt idx="1">
                  <c:v>123</c:v>
                </c:pt>
                <c:pt idx="2">
                  <c:v>0.5</c:v>
                </c:pt>
                <c:pt idx="3">
                  <c:v>1301</c:v>
                </c:pt>
                <c:pt idx="4">
                  <c:v>1092.5</c:v>
                </c:pt>
                <c:pt idx="5">
                  <c:v>370</c:v>
                </c:pt>
                <c:pt idx="6">
                  <c:v>1500</c:v>
                </c:pt>
                <c:pt idx="7">
                  <c:v>1100</c:v>
                </c:pt>
                <c:pt idx="8">
                  <c:v>38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378A1-B2A7-4353-AF0B-C58DC68E84E6}" type="doc">
      <dgm:prSet loTypeId="urn:microsoft.com/office/officeart/2005/8/layout/chevron2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83C0F1F-1A5C-46C9-A21E-B2B32555BFE7}">
      <dgm:prSet phldrT="[Текст]" custT="1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8249E4D8-3A28-43FE-894A-17D9A0FEBDBE}" type="parTrans" cxnId="{24E14950-72CE-49E7-8ECE-2AF789CE4093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65E1F478-8A27-4646-A55F-2A59AD1AE801}" type="sibTrans" cxnId="{24E14950-72CE-49E7-8ECE-2AF789CE4093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51220FFC-EF05-4C0B-B795-98BC05F6C4D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положениях послания Президента РФ Федеральному Собранию, определяющих бюджетную политику в России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71FA3FE3-EA34-4CFC-8436-1BCC9B04D7A8}" type="parTrans" cxnId="{4E87D1FC-C72F-430A-93B1-3A6C1D08D7C7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A6A8A5C5-6C2A-48EE-94E8-32ABF64891DB}" type="sibTrans" cxnId="{4E87D1FC-C72F-430A-93B1-3A6C1D08D7C7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69CBC433-C9AB-4572-8AFA-3C0245F6FB95}">
      <dgm:prSet phldrT="[Текст]" custT="1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1E955A60-4D14-414A-B442-C4B851C22C6D}" type="parTrans" cxnId="{B255AFAB-FE03-4CAA-94AE-2AF3AB4742B2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F1D453A1-575C-4E91-9FD8-1B5EB1F746BB}" type="sibTrans" cxnId="{B255AFAB-FE03-4CAA-94AE-2AF3AB4742B2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F0AABC14-FEC1-4F25-8B64-30915228E95D}">
      <dgm:prSet phldrT="[Текст]" custT="1"/>
      <dgm:spPr/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прогнозе социально-экономического развития муниципального образования «Городское поселение Оршанка» на 2019 год и плановый период 2020-2021 годов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F936DA11-B81B-48CF-9BF5-FAB965FE0EBB}" type="parTrans" cxnId="{2715F189-F8F4-4BA3-BA6C-442ED38F4DB4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02F57C82-C369-428A-96E4-421AE33C1DE5}" type="sibTrans" cxnId="{2715F189-F8F4-4BA3-BA6C-442ED38F4DB4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CFF7DE83-B8C6-4181-868A-1FEE91892694}">
      <dgm:prSet phldrT="[Текст]" custT="1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54EE29D0-D69E-4FC1-ABA2-6BA74406D86E}" type="parTrans" cxnId="{89022364-95DD-4750-99B0-4F8D79F2C5C9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8D908B79-6F95-49FF-B274-19CEF68AC061}" type="sibTrans" cxnId="{89022364-95DD-4750-99B0-4F8D79F2C5C9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65F9DDD2-BBA6-425B-AEEB-0C570524AA17}">
      <dgm:prSet phldrT="[Текст]" custT="1"/>
      <dgm:spPr/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основных направлениях бюджетной  и налоговой политики муниципального образования «Городское поселение Оршанка» на 2019 год и на плановый период 2020-2021 годов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A724E122-4B8D-4973-9238-813861EEB76F}" type="parTrans" cxnId="{A80AD722-C0DE-42FC-9813-ECAB24986792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69DA7A32-5939-4042-9CBA-C40D50D17BB3}" type="sibTrans" cxnId="{A80AD722-C0DE-42FC-9813-ECAB24986792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82245CEE-EA69-46B1-8206-99C12D21EB4B}">
      <dgm:prSet custT="1"/>
      <dgm:spPr/>
      <dgm:t>
        <a:bodyPr/>
        <a:lstStyle/>
        <a:p>
          <a:endParaRPr lang="ru-RU" sz="14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B286816F-0225-4D02-8635-D833966C011E}" type="parTrans" cxnId="{B6F19F06-F4C4-4A24-A6EB-9C1E241C32DF}">
      <dgm:prSet/>
      <dgm:spPr/>
      <dgm:t>
        <a:bodyPr/>
        <a:lstStyle/>
        <a:p>
          <a:endParaRPr lang="ru-RU"/>
        </a:p>
      </dgm:t>
    </dgm:pt>
    <dgm:pt modelId="{C9BCF723-4025-4F60-8C14-48648002F22A}" type="sibTrans" cxnId="{B6F19F06-F4C4-4A24-A6EB-9C1E241C32DF}">
      <dgm:prSet/>
      <dgm:spPr/>
      <dgm:t>
        <a:bodyPr/>
        <a:lstStyle/>
        <a:p>
          <a:endParaRPr lang="ru-RU"/>
        </a:p>
      </dgm:t>
    </dgm:pt>
    <dgm:pt modelId="{200E3C6A-A474-4BAF-95C2-BF795A1F69F5}" type="pres">
      <dgm:prSet presAssocID="{E57378A1-B2A7-4353-AF0B-C58DC68E84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78A45C-3C3A-44ED-A767-D2E43B99BE02}" type="pres">
      <dgm:prSet presAssocID="{783C0F1F-1A5C-46C9-A21E-B2B32555BFE7}" presName="composite" presStyleCnt="0"/>
      <dgm:spPr/>
    </dgm:pt>
    <dgm:pt modelId="{0083CCF9-BE9A-4863-AB13-1E3CCE2D3A99}" type="pres">
      <dgm:prSet presAssocID="{783C0F1F-1A5C-46C9-A21E-B2B32555BFE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D90B1-D8EC-4467-8210-D7F2C4A64487}" type="pres">
      <dgm:prSet presAssocID="{783C0F1F-1A5C-46C9-A21E-B2B32555BFE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6E084-04E3-41FF-840C-FB1FCAB4CA5F}" type="pres">
      <dgm:prSet presAssocID="{65E1F478-8A27-4646-A55F-2A59AD1AE801}" presName="sp" presStyleCnt="0"/>
      <dgm:spPr/>
    </dgm:pt>
    <dgm:pt modelId="{8D81A8E0-A9EB-45B2-BF82-2DED0BE20AA3}" type="pres">
      <dgm:prSet presAssocID="{69CBC433-C9AB-4572-8AFA-3C0245F6FB95}" presName="composite" presStyleCnt="0"/>
      <dgm:spPr/>
    </dgm:pt>
    <dgm:pt modelId="{C6D21364-EF3D-47A2-9DA8-0B8DCC4A0F5E}" type="pres">
      <dgm:prSet presAssocID="{69CBC433-C9AB-4572-8AFA-3C0245F6FB9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B7870-0B32-4620-B070-4D73C87EE437}" type="pres">
      <dgm:prSet presAssocID="{69CBC433-C9AB-4572-8AFA-3C0245F6FB9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974B1-C6F5-4D17-8D63-2273656C52BE}" type="pres">
      <dgm:prSet presAssocID="{F1D453A1-575C-4E91-9FD8-1B5EB1F746BB}" presName="sp" presStyleCnt="0"/>
      <dgm:spPr/>
    </dgm:pt>
    <dgm:pt modelId="{9095858F-81A6-4C8B-9ACE-C2C8DCBCB611}" type="pres">
      <dgm:prSet presAssocID="{CFF7DE83-B8C6-4181-868A-1FEE91892694}" presName="composite" presStyleCnt="0"/>
      <dgm:spPr/>
    </dgm:pt>
    <dgm:pt modelId="{214ED27C-53A7-4017-9ECE-9071E0A8E3AF}" type="pres">
      <dgm:prSet presAssocID="{CFF7DE83-B8C6-4181-868A-1FEE9189269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F9B17-521B-4509-A8F0-F3525F2508DA}" type="pres">
      <dgm:prSet presAssocID="{CFF7DE83-B8C6-4181-868A-1FEE9189269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F19F06-F4C4-4A24-A6EB-9C1E241C32DF}" srcId="{783C0F1F-1A5C-46C9-A21E-B2B32555BFE7}" destId="{82245CEE-EA69-46B1-8206-99C12D21EB4B}" srcOrd="1" destOrd="0" parTransId="{B286816F-0225-4D02-8635-D833966C011E}" sibTransId="{C9BCF723-4025-4F60-8C14-48648002F22A}"/>
    <dgm:cxn modelId="{E79DB186-6C4F-41E4-9584-06302ACD27CF}" type="presOf" srcId="{F0AABC14-FEC1-4F25-8B64-30915228E95D}" destId="{EF7B7870-0B32-4620-B070-4D73C87EE437}" srcOrd="0" destOrd="0" presId="urn:microsoft.com/office/officeart/2005/8/layout/chevron2"/>
    <dgm:cxn modelId="{B255AFAB-FE03-4CAA-94AE-2AF3AB4742B2}" srcId="{E57378A1-B2A7-4353-AF0B-C58DC68E84E6}" destId="{69CBC433-C9AB-4572-8AFA-3C0245F6FB95}" srcOrd="1" destOrd="0" parTransId="{1E955A60-4D14-414A-B442-C4B851C22C6D}" sibTransId="{F1D453A1-575C-4E91-9FD8-1B5EB1F746BB}"/>
    <dgm:cxn modelId="{C1865FAA-DFA4-4C2A-97BF-CD084B36B646}" type="presOf" srcId="{783C0F1F-1A5C-46C9-A21E-B2B32555BFE7}" destId="{0083CCF9-BE9A-4863-AB13-1E3CCE2D3A99}" srcOrd="0" destOrd="0" presId="urn:microsoft.com/office/officeart/2005/8/layout/chevron2"/>
    <dgm:cxn modelId="{2715F189-F8F4-4BA3-BA6C-442ED38F4DB4}" srcId="{69CBC433-C9AB-4572-8AFA-3C0245F6FB95}" destId="{F0AABC14-FEC1-4F25-8B64-30915228E95D}" srcOrd="0" destOrd="0" parTransId="{F936DA11-B81B-48CF-9BF5-FAB965FE0EBB}" sibTransId="{02F57C82-C369-428A-96E4-421AE33C1DE5}"/>
    <dgm:cxn modelId="{D9C1A436-69CE-47B1-96F4-AB6CEF2F353B}" type="presOf" srcId="{82245CEE-EA69-46B1-8206-99C12D21EB4B}" destId="{E33D90B1-D8EC-4467-8210-D7F2C4A64487}" srcOrd="0" destOrd="1" presId="urn:microsoft.com/office/officeart/2005/8/layout/chevron2"/>
    <dgm:cxn modelId="{90A592CD-EF02-45ED-93A4-CDF1A6F58E9E}" type="presOf" srcId="{E57378A1-B2A7-4353-AF0B-C58DC68E84E6}" destId="{200E3C6A-A474-4BAF-95C2-BF795A1F69F5}" srcOrd="0" destOrd="0" presId="urn:microsoft.com/office/officeart/2005/8/layout/chevron2"/>
    <dgm:cxn modelId="{89022364-95DD-4750-99B0-4F8D79F2C5C9}" srcId="{E57378A1-B2A7-4353-AF0B-C58DC68E84E6}" destId="{CFF7DE83-B8C6-4181-868A-1FEE91892694}" srcOrd="2" destOrd="0" parTransId="{54EE29D0-D69E-4FC1-ABA2-6BA74406D86E}" sibTransId="{8D908B79-6F95-49FF-B274-19CEF68AC061}"/>
    <dgm:cxn modelId="{A80AD722-C0DE-42FC-9813-ECAB24986792}" srcId="{CFF7DE83-B8C6-4181-868A-1FEE91892694}" destId="{65F9DDD2-BBA6-425B-AEEB-0C570524AA17}" srcOrd="0" destOrd="0" parTransId="{A724E122-4B8D-4973-9238-813861EEB76F}" sibTransId="{69DA7A32-5939-4042-9CBA-C40D50D17BB3}"/>
    <dgm:cxn modelId="{2B508A0E-B3EF-4926-8073-D46EB9377DAE}" type="presOf" srcId="{65F9DDD2-BBA6-425B-AEEB-0C570524AA17}" destId="{52DF9B17-521B-4509-A8F0-F3525F2508DA}" srcOrd="0" destOrd="0" presId="urn:microsoft.com/office/officeart/2005/8/layout/chevron2"/>
    <dgm:cxn modelId="{00CC00D0-9872-4375-9C17-6F6D83040B73}" type="presOf" srcId="{69CBC433-C9AB-4572-8AFA-3C0245F6FB95}" destId="{C6D21364-EF3D-47A2-9DA8-0B8DCC4A0F5E}" srcOrd="0" destOrd="0" presId="urn:microsoft.com/office/officeart/2005/8/layout/chevron2"/>
    <dgm:cxn modelId="{4E87D1FC-C72F-430A-93B1-3A6C1D08D7C7}" srcId="{783C0F1F-1A5C-46C9-A21E-B2B32555BFE7}" destId="{51220FFC-EF05-4C0B-B795-98BC05F6C4D9}" srcOrd="0" destOrd="0" parTransId="{71FA3FE3-EA34-4CFC-8436-1BCC9B04D7A8}" sibTransId="{A6A8A5C5-6C2A-48EE-94E8-32ABF64891DB}"/>
    <dgm:cxn modelId="{24E14950-72CE-49E7-8ECE-2AF789CE4093}" srcId="{E57378A1-B2A7-4353-AF0B-C58DC68E84E6}" destId="{783C0F1F-1A5C-46C9-A21E-B2B32555BFE7}" srcOrd="0" destOrd="0" parTransId="{8249E4D8-3A28-43FE-894A-17D9A0FEBDBE}" sibTransId="{65E1F478-8A27-4646-A55F-2A59AD1AE801}"/>
    <dgm:cxn modelId="{269ABEB5-8018-4185-B0A9-7A317A677852}" type="presOf" srcId="{CFF7DE83-B8C6-4181-868A-1FEE91892694}" destId="{214ED27C-53A7-4017-9ECE-9071E0A8E3AF}" srcOrd="0" destOrd="0" presId="urn:microsoft.com/office/officeart/2005/8/layout/chevron2"/>
    <dgm:cxn modelId="{DA533557-AFCD-44F7-98EE-165F5F0B718A}" type="presOf" srcId="{51220FFC-EF05-4C0B-B795-98BC05F6C4D9}" destId="{E33D90B1-D8EC-4467-8210-D7F2C4A64487}" srcOrd="0" destOrd="0" presId="urn:microsoft.com/office/officeart/2005/8/layout/chevron2"/>
    <dgm:cxn modelId="{65C984F9-92D3-46DE-9209-BF64D4A182A6}" type="presParOf" srcId="{200E3C6A-A474-4BAF-95C2-BF795A1F69F5}" destId="{0C78A45C-3C3A-44ED-A767-D2E43B99BE02}" srcOrd="0" destOrd="0" presId="urn:microsoft.com/office/officeart/2005/8/layout/chevron2"/>
    <dgm:cxn modelId="{4AABB803-3874-4DE4-BAFE-8C468ADF12C8}" type="presParOf" srcId="{0C78A45C-3C3A-44ED-A767-D2E43B99BE02}" destId="{0083CCF9-BE9A-4863-AB13-1E3CCE2D3A99}" srcOrd="0" destOrd="0" presId="urn:microsoft.com/office/officeart/2005/8/layout/chevron2"/>
    <dgm:cxn modelId="{5576DEAA-8203-4D8A-A6A7-69F4BBFBE0A2}" type="presParOf" srcId="{0C78A45C-3C3A-44ED-A767-D2E43B99BE02}" destId="{E33D90B1-D8EC-4467-8210-D7F2C4A64487}" srcOrd="1" destOrd="0" presId="urn:microsoft.com/office/officeart/2005/8/layout/chevron2"/>
    <dgm:cxn modelId="{4F5E59C0-D88E-495A-935B-DD22E99A881D}" type="presParOf" srcId="{200E3C6A-A474-4BAF-95C2-BF795A1F69F5}" destId="{79A6E084-04E3-41FF-840C-FB1FCAB4CA5F}" srcOrd="1" destOrd="0" presId="urn:microsoft.com/office/officeart/2005/8/layout/chevron2"/>
    <dgm:cxn modelId="{FA379700-FE67-4BF7-BF68-F07734078649}" type="presParOf" srcId="{200E3C6A-A474-4BAF-95C2-BF795A1F69F5}" destId="{8D81A8E0-A9EB-45B2-BF82-2DED0BE20AA3}" srcOrd="2" destOrd="0" presId="urn:microsoft.com/office/officeart/2005/8/layout/chevron2"/>
    <dgm:cxn modelId="{E1835E0D-3382-4CD7-B43E-43374F470E08}" type="presParOf" srcId="{8D81A8E0-A9EB-45B2-BF82-2DED0BE20AA3}" destId="{C6D21364-EF3D-47A2-9DA8-0B8DCC4A0F5E}" srcOrd="0" destOrd="0" presId="urn:microsoft.com/office/officeart/2005/8/layout/chevron2"/>
    <dgm:cxn modelId="{E97102EA-091B-4342-AF41-830C734DD717}" type="presParOf" srcId="{8D81A8E0-A9EB-45B2-BF82-2DED0BE20AA3}" destId="{EF7B7870-0B32-4620-B070-4D73C87EE437}" srcOrd="1" destOrd="0" presId="urn:microsoft.com/office/officeart/2005/8/layout/chevron2"/>
    <dgm:cxn modelId="{EE07B548-29C8-4752-81E7-2B8D6613F755}" type="presParOf" srcId="{200E3C6A-A474-4BAF-95C2-BF795A1F69F5}" destId="{212974B1-C6F5-4D17-8D63-2273656C52BE}" srcOrd="3" destOrd="0" presId="urn:microsoft.com/office/officeart/2005/8/layout/chevron2"/>
    <dgm:cxn modelId="{A6616560-AA14-416B-99DA-2E1DAEDB0F5A}" type="presParOf" srcId="{200E3C6A-A474-4BAF-95C2-BF795A1F69F5}" destId="{9095858F-81A6-4C8B-9ACE-C2C8DCBCB611}" srcOrd="4" destOrd="0" presId="urn:microsoft.com/office/officeart/2005/8/layout/chevron2"/>
    <dgm:cxn modelId="{893B2D88-8533-445C-A707-CBD10DBD9F35}" type="presParOf" srcId="{9095858F-81A6-4C8B-9ACE-C2C8DCBCB611}" destId="{214ED27C-53A7-4017-9ECE-9071E0A8E3AF}" srcOrd="0" destOrd="0" presId="urn:microsoft.com/office/officeart/2005/8/layout/chevron2"/>
    <dgm:cxn modelId="{CCCC657C-B545-4E4A-A6AD-2D05B5E69E05}" type="presParOf" srcId="{9095858F-81A6-4C8B-9ACE-C2C8DCBCB611}" destId="{52DF9B17-521B-4509-A8F0-F3525F2508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480000-88FE-45CE-B639-32AAF2FB42B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A85CF5-EE50-4F7B-89D1-58F108B63074}">
      <dgm:prSet phldrT="[Текст]" custT="1"/>
      <dgm:spPr>
        <a:solidFill>
          <a:srgbClr val="89E0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300" dirty="0" smtClean="0">
              <a:solidFill>
                <a:schemeClr val="tx2">
                  <a:lumMod val="75000"/>
                </a:schemeClr>
              </a:solidFill>
            </a:rPr>
            <a:t>Налоговые доходы</a:t>
          </a:r>
        </a:p>
      </dgm:t>
    </dgm:pt>
    <dgm:pt modelId="{DB355E5D-DA1A-4B5F-87BD-992EBC888A31}" type="parTrans" cxnId="{2A75325F-F6F1-4F67-B870-51CC52EB512A}">
      <dgm:prSet/>
      <dgm:spPr/>
      <dgm:t>
        <a:bodyPr/>
        <a:lstStyle/>
        <a:p>
          <a:endParaRPr lang="ru-RU"/>
        </a:p>
      </dgm:t>
    </dgm:pt>
    <dgm:pt modelId="{EF96445D-CBAF-46AC-9D50-48A8DCD02DE3}" type="sibTrans" cxnId="{2A75325F-F6F1-4F67-B870-51CC52EB512A}">
      <dgm:prSet/>
      <dgm:spPr/>
      <dgm:t>
        <a:bodyPr/>
        <a:lstStyle/>
        <a:p>
          <a:endParaRPr lang="ru-RU"/>
        </a:p>
      </dgm:t>
    </dgm:pt>
    <dgm:pt modelId="{C1EFEC32-B8F7-4D4D-B251-246559461BDA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</dgm:t>
    </dgm:pt>
    <dgm:pt modelId="{AAE325B2-A486-46A9-980D-BBAE99EF801E}" type="parTrans" cxnId="{EAF82BF9-173A-4595-B026-23790A3CC394}">
      <dgm:prSet/>
      <dgm:spPr/>
      <dgm:t>
        <a:bodyPr/>
        <a:lstStyle/>
        <a:p>
          <a:endParaRPr lang="ru-RU"/>
        </a:p>
      </dgm:t>
    </dgm:pt>
    <dgm:pt modelId="{2D19E54A-7765-4044-A256-5B9957B9B3D3}" type="sibTrans" cxnId="{EAF82BF9-173A-4595-B026-23790A3CC394}">
      <dgm:prSet/>
      <dgm:spPr/>
      <dgm:t>
        <a:bodyPr/>
        <a:lstStyle/>
        <a:p>
          <a:endParaRPr lang="ru-RU"/>
        </a:p>
      </dgm:t>
    </dgm:pt>
    <dgm:pt modelId="{0C3B4D70-9668-4D3E-9F6B-2C81DB31D501}">
      <dgm:prSet phldrT="[Текст]"/>
      <dgm:spPr>
        <a:solidFill>
          <a:srgbClr val="89E0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Неналоговые доходы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C7A36F29-A541-40B3-8CCF-18E02F354257}" type="parTrans" cxnId="{8D6B0EF8-1A47-4115-AAFE-0876BBE2ACF8}">
      <dgm:prSet/>
      <dgm:spPr/>
      <dgm:t>
        <a:bodyPr/>
        <a:lstStyle/>
        <a:p>
          <a:endParaRPr lang="ru-RU"/>
        </a:p>
      </dgm:t>
    </dgm:pt>
    <dgm:pt modelId="{F7DA1128-31B4-4978-8E97-AE26B1FE53FB}" type="sibTrans" cxnId="{8D6B0EF8-1A47-4115-AAFE-0876BBE2ACF8}">
      <dgm:prSet/>
      <dgm:spPr/>
      <dgm:t>
        <a:bodyPr/>
        <a:lstStyle/>
        <a:p>
          <a:endParaRPr lang="ru-RU"/>
        </a:p>
      </dgm:t>
    </dgm:pt>
    <dgm:pt modelId="{9836A734-4D44-4AEF-8660-53A0B1C68E7C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87CB23A-38DF-45D4-B3BA-88C701616674}" type="parTrans" cxnId="{8C7C79C9-7634-494B-95D5-01143211FB63}">
      <dgm:prSet/>
      <dgm:spPr/>
      <dgm:t>
        <a:bodyPr/>
        <a:lstStyle/>
        <a:p>
          <a:endParaRPr lang="ru-RU"/>
        </a:p>
      </dgm:t>
    </dgm:pt>
    <dgm:pt modelId="{15F7400D-7FBC-4A13-9E9B-9A2E92ED88FC}" type="sibTrans" cxnId="{8C7C79C9-7634-494B-95D5-01143211FB63}">
      <dgm:prSet/>
      <dgm:spPr/>
      <dgm:t>
        <a:bodyPr/>
        <a:lstStyle/>
        <a:p>
          <a:endParaRPr lang="ru-RU"/>
        </a:p>
      </dgm:t>
    </dgm:pt>
    <dgm:pt modelId="{8B0EADC5-1E0D-43DA-A86D-1F9D207F010D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Доходы от оказания платных услуг (работ) и компенсации затрат государства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8B4697D-A150-4043-8B37-7BA33679B427}" type="parTrans" cxnId="{FABD5E7A-024E-4500-8AFB-7CF38F6CC252}">
      <dgm:prSet/>
      <dgm:spPr/>
      <dgm:t>
        <a:bodyPr/>
        <a:lstStyle/>
        <a:p>
          <a:endParaRPr lang="ru-RU"/>
        </a:p>
      </dgm:t>
    </dgm:pt>
    <dgm:pt modelId="{DA350A83-2F9F-4A36-ADED-452657BFEE19}" type="sibTrans" cxnId="{FABD5E7A-024E-4500-8AFB-7CF38F6CC252}">
      <dgm:prSet/>
      <dgm:spPr/>
      <dgm:t>
        <a:bodyPr/>
        <a:lstStyle/>
        <a:p>
          <a:endParaRPr lang="ru-RU"/>
        </a:p>
      </dgm:t>
    </dgm:pt>
    <dgm:pt modelId="{550A776B-780C-4B53-AF5E-05878843E8BD}">
      <dgm:prSet phldrT="[Текст]"/>
      <dgm:spPr>
        <a:solidFill>
          <a:srgbClr val="89E0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Безвозмездные поступления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9FA848C5-D6E8-4A4C-BB5D-F23F97B94BC3}" type="parTrans" cxnId="{EB9BEF19-2FD6-4EC8-8C04-3D81242CB4E1}">
      <dgm:prSet/>
      <dgm:spPr/>
      <dgm:t>
        <a:bodyPr/>
        <a:lstStyle/>
        <a:p>
          <a:endParaRPr lang="ru-RU"/>
        </a:p>
      </dgm:t>
    </dgm:pt>
    <dgm:pt modelId="{F9D96FB9-D832-4FFB-88FF-D4BE156B4EA5}" type="sibTrans" cxnId="{EB9BEF19-2FD6-4EC8-8C04-3D81242CB4E1}">
      <dgm:prSet/>
      <dgm:spPr/>
      <dgm:t>
        <a:bodyPr/>
        <a:lstStyle/>
        <a:p>
          <a:endParaRPr lang="ru-RU"/>
        </a:p>
      </dgm:t>
    </dgm:pt>
    <dgm:pt modelId="{016DBCCE-1903-4C18-9200-33A9B97856C0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от других бюджетов бюджетной системы (межбюджетные трансферты), организаций, граждан (кроме налоговых и неналоговых доходов)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EDAD114-AD50-4352-926C-E804A275C44F}" type="parTrans" cxnId="{67DEF626-41B4-4F28-9706-4F1C52BD57BF}">
      <dgm:prSet/>
      <dgm:spPr/>
      <dgm:t>
        <a:bodyPr/>
        <a:lstStyle/>
        <a:p>
          <a:endParaRPr lang="ru-RU"/>
        </a:p>
      </dgm:t>
    </dgm:pt>
    <dgm:pt modelId="{6E5F0E57-F0F2-433D-932E-C149920F5C13}" type="sibTrans" cxnId="{67DEF626-41B4-4F28-9706-4F1C52BD57BF}">
      <dgm:prSet/>
      <dgm:spPr/>
      <dgm:t>
        <a:bodyPr/>
        <a:lstStyle/>
        <a:p>
          <a:endParaRPr lang="ru-RU"/>
        </a:p>
      </dgm:t>
    </dgm:pt>
    <dgm:pt modelId="{79A395B7-F599-44EA-BD91-5F8AAE6ECCCC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 Земельный налог</a:t>
          </a:r>
        </a:p>
      </dgm:t>
    </dgm:pt>
    <dgm:pt modelId="{230F6E93-39AA-4242-B4D8-C5124B75C95D}" type="parTrans" cxnId="{03D7B51C-A058-45B6-9FD4-C4202299051C}">
      <dgm:prSet/>
      <dgm:spPr/>
      <dgm:t>
        <a:bodyPr/>
        <a:lstStyle/>
        <a:p>
          <a:endParaRPr lang="ru-RU"/>
        </a:p>
      </dgm:t>
    </dgm:pt>
    <dgm:pt modelId="{CEA4850F-FF6D-491F-9BB1-8526EB4C200F}" type="sibTrans" cxnId="{03D7B51C-A058-45B6-9FD4-C4202299051C}">
      <dgm:prSet/>
      <dgm:spPr/>
      <dgm:t>
        <a:bodyPr/>
        <a:lstStyle/>
        <a:p>
          <a:endParaRPr lang="ru-RU"/>
        </a:p>
      </dgm:t>
    </dgm:pt>
    <dgm:pt modelId="{800C5F33-C6F5-4367-8A61-957F5E084506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100" dirty="0"/>
        </a:p>
      </dgm:t>
    </dgm:pt>
    <dgm:pt modelId="{548428B7-8FCA-4153-A077-956BF0DAE832}" type="parTrans" cxnId="{09EE09ED-7288-4DE5-9E0A-D5F84FCCA77E}">
      <dgm:prSet/>
      <dgm:spPr/>
      <dgm:t>
        <a:bodyPr/>
        <a:lstStyle/>
        <a:p>
          <a:endParaRPr lang="ru-RU"/>
        </a:p>
      </dgm:t>
    </dgm:pt>
    <dgm:pt modelId="{343FBEE1-585B-41AB-92F4-92A1F65B423C}" type="sibTrans" cxnId="{09EE09ED-7288-4DE5-9E0A-D5F84FCCA77E}">
      <dgm:prSet/>
      <dgm:spPr/>
      <dgm:t>
        <a:bodyPr/>
        <a:lstStyle/>
        <a:p>
          <a:endParaRPr lang="ru-RU"/>
        </a:p>
      </dgm:t>
    </dgm:pt>
    <dgm:pt modelId="{BE1D1243-8D18-4F43-B98F-D24263331A4F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</a:p>
      </dgm:t>
    </dgm:pt>
    <dgm:pt modelId="{547EFF75-6D5A-4EA2-B901-3077AE451A07}" type="sibTrans" cxnId="{4A7CB655-0877-4CBC-AD26-4D7F4FF12643}">
      <dgm:prSet/>
      <dgm:spPr/>
      <dgm:t>
        <a:bodyPr/>
        <a:lstStyle/>
        <a:p>
          <a:endParaRPr lang="ru-RU"/>
        </a:p>
      </dgm:t>
    </dgm:pt>
    <dgm:pt modelId="{1472D986-1042-45B5-BAB5-7A1B4F854F9E}" type="parTrans" cxnId="{4A7CB655-0877-4CBC-AD26-4D7F4FF12643}">
      <dgm:prSet/>
      <dgm:spPr/>
      <dgm:t>
        <a:bodyPr/>
        <a:lstStyle/>
        <a:p>
          <a:endParaRPr lang="ru-RU"/>
        </a:p>
      </dgm:t>
    </dgm:pt>
    <dgm:pt modelId="{76B67E75-9B23-4E67-BC17-2A47269CE571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5FE1CF4A-3E95-48B3-9CF4-F2D9A9D381F0}" type="parTrans" cxnId="{C7BFB3F5-B3B5-4E38-826D-AC91D978F889}">
      <dgm:prSet/>
      <dgm:spPr/>
      <dgm:t>
        <a:bodyPr/>
        <a:lstStyle/>
        <a:p>
          <a:endParaRPr lang="ru-RU"/>
        </a:p>
      </dgm:t>
    </dgm:pt>
    <dgm:pt modelId="{71D611AD-8FCE-4FCA-B2BE-6BE0800955E7}" type="sibTrans" cxnId="{C7BFB3F5-B3B5-4E38-826D-AC91D978F889}">
      <dgm:prSet/>
      <dgm:spPr/>
      <dgm:t>
        <a:bodyPr/>
        <a:lstStyle/>
        <a:p>
          <a:endParaRPr lang="ru-RU"/>
        </a:p>
      </dgm:t>
    </dgm:pt>
    <dgm:pt modelId="{39D0ED6C-3A53-43B6-9BBD-4E713388E474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 Государственная пошлина</a:t>
          </a:r>
        </a:p>
      </dgm:t>
    </dgm:pt>
    <dgm:pt modelId="{4A0389B2-73A6-4927-82B3-EA676EBFE8E0}" type="parTrans" cxnId="{A9E4CF09-6396-4CCD-96CD-3A6D1E3F0A1B}">
      <dgm:prSet/>
      <dgm:spPr/>
      <dgm:t>
        <a:bodyPr/>
        <a:lstStyle/>
        <a:p>
          <a:endParaRPr lang="ru-RU"/>
        </a:p>
      </dgm:t>
    </dgm:pt>
    <dgm:pt modelId="{4D234292-6493-43AC-B59D-0AF1F1570ACE}" type="sibTrans" cxnId="{A9E4CF09-6396-4CCD-96CD-3A6D1E3F0A1B}">
      <dgm:prSet/>
      <dgm:spPr/>
      <dgm:t>
        <a:bodyPr/>
        <a:lstStyle/>
        <a:p>
          <a:endParaRPr lang="ru-RU"/>
        </a:p>
      </dgm:t>
    </dgm:pt>
    <dgm:pt modelId="{FB287CAD-F393-43C1-BAFD-C646E6239353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Доходы от продажи материальных и нематериальных активов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4654E62-E215-420F-B107-3801CFB80E04}" type="parTrans" cxnId="{5BD0DD20-3940-4CA9-9C9D-0368DA9FE0D8}">
      <dgm:prSet/>
      <dgm:spPr/>
      <dgm:t>
        <a:bodyPr/>
        <a:lstStyle/>
        <a:p>
          <a:endParaRPr lang="ru-RU"/>
        </a:p>
      </dgm:t>
    </dgm:pt>
    <dgm:pt modelId="{9A3445C5-B8F1-42DD-9B62-58679C8130F1}" type="sibTrans" cxnId="{5BD0DD20-3940-4CA9-9C9D-0368DA9FE0D8}">
      <dgm:prSet/>
      <dgm:spPr/>
      <dgm:t>
        <a:bodyPr/>
        <a:lstStyle/>
        <a:p>
          <a:endParaRPr lang="ru-RU"/>
        </a:p>
      </dgm:t>
    </dgm:pt>
    <dgm:pt modelId="{E9884AA1-1349-47E2-9EBF-239578059B2D}" type="pres">
      <dgm:prSet presAssocID="{91480000-88FE-45CE-B639-32AAF2FB42B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1DD964-09E6-43BC-91F0-EA2EDFF703E4}" type="pres">
      <dgm:prSet presAssocID="{AEA85CF5-EE50-4F7B-89D1-58F108B63074}" presName="linNode" presStyleCnt="0"/>
      <dgm:spPr/>
    </dgm:pt>
    <dgm:pt modelId="{829BE374-A585-4AC4-B7C6-F5958BA9105D}" type="pres">
      <dgm:prSet presAssocID="{AEA85CF5-EE50-4F7B-89D1-58F108B63074}" presName="parentShp" presStyleLbl="node1" presStyleIdx="0" presStyleCnt="3" custLinFactNeighborX="-81" custLinFactNeighborY="-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B2E2C-1E61-4F15-998C-C2BE8C965A0D}" type="pres">
      <dgm:prSet presAssocID="{AEA85CF5-EE50-4F7B-89D1-58F108B63074}" presName="childShp" presStyleLbl="bgAccFollowNode1" presStyleIdx="0" presStyleCnt="3" custScaleY="11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040F3-97BA-4197-B315-EF06F7938BE0}" type="pres">
      <dgm:prSet presAssocID="{EF96445D-CBAF-46AC-9D50-48A8DCD02DE3}" presName="spacing" presStyleCnt="0"/>
      <dgm:spPr/>
    </dgm:pt>
    <dgm:pt modelId="{FFA3E609-B3A8-4141-8D65-201826B538A1}" type="pres">
      <dgm:prSet presAssocID="{0C3B4D70-9668-4D3E-9F6B-2C81DB31D501}" presName="linNode" presStyleCnt="0"/>
      <dgm:spPr/>
    </dgm:pt>
    <dgm:pt modelId="{2FAFF7EA-ECD9-48FC-A4F3-4B522FE0981D}" type="pres">
      <dgm:prSet presAssocID="{0C3B4D70-9668-4D3E-9F6B-2C81DB31D501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8411F-D54C-4E43-9AA3-265ADBA5D7B1}" type="pres">
      <dgm:prSet presAssocID="{0C3B4D70-9668-4D3E-9F6B-2C81DB31D501}" presName="childShp" presStyleLbl="bgAccFollowNode1" presStyleIdx="1" presStyleCnt="3" custScaleX="101277" custScaleY="131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5673F-DBA2-459F-8AD8-A40FEFB1B2FC}" type="pres">
      <dgm:prSet presAssocID="{F7DA1128-31B4-4978-8E97-AE26B1FE53FB}" presName="spacing" presStyleCnt="0"/>
      <dgm:spPr/>
    </dgm:pt>
    <dgm:pt modelId="{4AB90FDC-1A11-4920-AE6D-9D8A59AE1A7B}" type="pres">
      <dgm:prSet presAssocID="{550A776B-780C-4B53-AF5E-05878843E8BD}" presName="linNode" presStyleCnt="0"/>
      <dgm:spPr/>
    </dgm:pt>
    <dgm:pt modelId="{A07C94A6-962B-4833-88A5-0F2B5EB9277A}" type="pres">
      <dgm:prSet presAssocID="{550A776B-780C-4B53-AF5E-05878843E8BD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34EFA-82CE-4633-9289-4547F07B1751}" type="pres">
      <dgm:prSet presAssocID="{550A776B-780C-4B53-AF5E-05878843E8BD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CAE6C4-C542-49FF-BD89-6D3C94150E68}" type="presOf" srcId="{550A776B-780C-4B53-AF5E-05878843E8BD}" destId="{A07C94A6-962B-4833-88A5-0F2B5EB9277A}" srcOrd="0" destOrd="0" presId="urn:microsoft.com/office/officeart/2005/8/layout/vList6"/>
    <dgm:cxn modelId="{EED65B39-577F-4B8E-BE4F-E91DD403805F}" type="presOf" srcId="{8B0EADC5-1E0D-43DA-A86D-1F9D207F010D}" destId="{C408411F-D54C-4E43-9AA3-265ADBA5D7B1}" srcOrd="0" destOrd="1" presId="urn:microsoft.com/office/officeart/2005/8/layout/vList6"/>
    <dgm:cxn modelId="{8C7C79C9-7634-494B-95D5-01143211FB63}" srcId="{0C3B4D70-9668-4D3E-9F6B-2C81DB31D501}" destId="{9836A734-4D44-4AEF-8660-53A0B1C68E7C}" srcOrd="0" destOrd="0" parTransId="{A87CB23A-38DF-45D4-B3BA-88C701616674}" sibTransId="{15F7400D-7FBC-4A13-9E9B-9A2E92ED88FC}"/>
    <dgm:cxn modelId="{03D7B51C-A058-45B6-9FD4-C4202299051C}" srcId="{AEA85CF5-EE50-4F7B-89D1-58F108B63074}" destId="{79A395B7-F599-44EA-BD91-5F8AAE6ECCCC}" srcOrd="3" destOrd="0" parTransId="{230F6E93-39AA-4242-B4D8-C5124B75C95D}" sibTransId="{CEA4850F-FF6D-491F-9BB1-8526EB4C200F}"/>
    <dgm:cxn modelId="{0CF33DA9-4F17-447E-94A8-02173E5712CC}" type="presOf" srcId="{0C3B4D70-9668-4D3E-9F6B-2C81DB31D501}" destId="{2FAFF7EA-ECD9-48FC-A4F3-4B522FE0981D}" srcOrd="0" destOrd="0" presId="urn:microsoft.com/office/officeart/2005/8/layout/vList6"/>
    <dgm:cxn modelId="{87DD8004-9353-4AE8-9486-FF40419047ED}" type="presOf" srcId="{FB287CAD-F393-43C1-BAFD-C646E6239353}" destId="{C408411F-D54C-4E43-9AA3-265ADBA5D7B1}" srcOrd="0" destOrd="2" presId="urn:microsoft.com/office/officeart/2005/8/layout/vList6"/>
    <dgm:cxn modelId="{5BD0DD20-3940-4CA9-9C9D-0368DA9FE0D8}" srcId="{0C3B4D70-9668-4D3E-9F6B-2C81DB31D501}" destId="{FB287CAD-F393-43C1-BAFD-C646E6239353}" srcOrd="2" destOrd="0" parTransId="{44654E62-E215-420F-B107-3801CFB80E04}" sibTransId="{9A3445C5-B8F1-42DD-9B62-58679C8130F1}"/>
    <dgm:cxn modelId="{4A7CB655-0877-4CBC-AD26-4D7F4FF12643}" srcId="{AEA85CF5-EE50-4F7B-89D1-58F108B63074}" destId="{BE1D1243-8D18-4F43-B98F-D24263331A4F}" srcOrd="0" destOrd="0" parTransId="{1472D986-1042-45B5-BAB5-7A1B4F854F9E}" sibTransId="{547EFF75-6D5A-4EA2-B901-3077AE451A07}"/>
    <dgm:cxn modelId="{2BB298C0-0943-43C5-BF18-539CF1541056}" type="presOf" srcId="{AEA85CF5-EE50-4F7B-89D1-58F108B63074}" destId="{829BE374-A585-4AC4-B7C6-F5958BA9105D}" srcOrd="0" destOrd="0" presId="urn:microsoft.com/office/officeart/2005/8/layout/vList6"/>
    <dgm:cxn modelId="{E7B7CB86-E646-414C-8013-DB758CF5B5AF}" type="presOf" srcId="{79A395B7-F599-44EA-BD91-5F8AAE6ECCCC}" destId="{614B2E2C-1E61-4F15-998C-C2BE8C965A0D}" srcOrd="0" destOrd="3" presId="urn:microsoft.com/office/officeart/2005/8/layout/vList6"/>
    <dgm:cxn modelId="{EB9BEF19-2FD6-4EC8-8C04-3D81242CB4E1}" srcId="{91480000-88FE-45CE-B639-32AAF2FB42BB}" destId="{550A776B-780C-4B53-AF5E-05878843E8BD}" srcOrd="2" destOrd="0" parTransId="{9FA848C5-D6E8-4A4C-BB5D-F23F97B94BC3}" sibTransId="{F9D96FB9-D832-4FFB-88FF-D4BE156B4EA5}"/>
    <dgm:cxn modelId="{8D6B0EF8-1A47-4115-AAFE-0876BBE2ACF8}" srcId="{91480000-88FE-45CE-B639-32AAF2FB42BB}" destId="{0C3B4D70-9668-4D3E-9F6B-2C81DB31D501}" srcOrd="1" destOrd="0" parTransId="{C7A36F29-A541-40B3-8CCF-18E02F354257}" sibTransId="{F7DA1128-31B4-4978-8E97-AE26B1FE53FB}"/>
    <dgm:cxn modelId="{2A75325F-F6F1-4F67-B870-51CC52EB512A}" srcId="{91480000-88FE-45CE-B639-32AAF2FB42BB}" destId="{AEA85CF5-EE50-4F7B-89D1-58F108B63074}" srcOrd="0" destOrd="0" parTransId="{DB355E5D-DA1A-4B5F-87BD-992EBC888A31}" sibTransId="{EF96445D-CBAF-46AC-9D50-48A8DCD02DE3}"/>
    <dgm:cxn modelId="{67DEF626-41B4-4F28-9706-4F1C52BD57BF}" srcId="{550A776B-780C-4B53-AF5E-05878843E8BD}" destId="{016DBCCE-1903-4C18-9200-33A9B97856C0}" srcOrd="0" destOrd="0" parTransId="{DEDAD114-AD50-4352-926C-E804A275C44F}" sibTransId="{6E5F0E57-F0F2-433D-932E-C149920F5C13}"/>
    <dgm:cxn modelId="{FABD5E7A-024E-4500-8AFB-7CF38F6CC252}" srcId="{0C3B4D70-9668-4D3E-9F6B-2C81DB31D501}" destId="{8B0EADC5-1E0D-43DA-A86D-1F9D207F010D}" srcOrd="1" destOrd="0" parTransId="{58B4697D-A150-4043-8B37-7BA33679B427}" sibTransId="{DA350A83-2F9F-4A36-ADED-452657BFEE19}"/>
    <dgm:cxn modelId="{1A5B6151-6FC8-4F65-8DF7-CB7806809403}" type="presOf" srcId="{016DBCCE-1903-4C18-9200-33A9B97856C0}" destId="{11034EFA-82CE-4633-9289-4547F07B1751}" srcOrd="0" destOrd="0" presId="urn:microsoft.com/office/officeart/2005/8/layout/vList6"/>
    <dgm:cxn modelId="{2B9BC236-2E27-4AB6-BD18-2FC0896BCC7D}" type="presOf" srcId="{9836A734-4D44-4AEF-8660-53A0B1C68E7C}" destId="{C408411F-D54C-4E43-9AA3-265ADBA5D7B1}" srcOrd="0" destOrd="0" presId="urn:microsoft.com/office/officeart/2005/8/layout/vList6"/>
    <dgm:cxn modelId="{D8C07EBE-522D-43AE-98D1-912AFD33EC83}" type="presOf" srcId="{C1EFEC32-B8F7-4D4D-B251-246559461BDA}" destId="{614B2E2C-1E61-4F15-998C-C2BE8C965A0D}" srcOrd="0" destOrd="2" presId="urn:microsoft.com/office/officeart/2005/8/layout/vList6"/>
    <dgm:cxn modelId="{56882D48-35B1-4F20-BC34-5E9DFC8F1F32}" type="presOf" srcId="{800C5F33-C6F5-4367-8A61-957F5E084506}" destId="{614B2E2C-1E61-4F15-998C-C2BE8C965A0D}" srcOrd="0" destOrd="5" presId="urn:microsoft.com/office/officeart/2005/8/layout/vList6"/>
    <dgm:cxn modelId="{6E2B3A9A-5994-4281-966C-91AB9C7FE658}" type="presOf" srcId="{76B67E75-9B23-4E67-BC17-2A47269CE571}" destId="{614B2E2C-1E61-4F15-998C-C2BE8C965A0D}" srcOrd="0" destOrd="1" presId="urn:microsoft.com/office/officeart/2005/8/layout/vList6"/>
    <dgm:cxn modelId="{A7D9459B-03B0-490E-B827-1A2501F3B479}" type="presOf" srcId="{39D0ED6C-3A53-43B6-9BBD-4E713388E474}" destId="{614B2E2C-1E61-4F15-998C-C2BE8C965A0D}" srcOrd="0" destOrd="4" presId="urn:microsoft.com/office/officeart/2005/8/layout/vList6"/>
    <dgm:cxn modelId="{EAF82BF9-173A-4595-B026-23790A3CC394}" srcId="{AEA85CF5-EE50-4F7B-89D1-58F108B63074}" destId="{C1EFEC32-B8F7-4D4D-B251-246559461BDA}" srcOrd="2" destOrd="0" parTransId="{AAE325B2-A486-46A9-980D-BBAE99EF801E}" sibTransId="{2D19E54A-7765-4044-A256-5B9957B9B3D3}"/>
    <dgm:cxn modelId="{7133661A-D1E7-4533-835C-494BB5EEA164}" type="presOf" srcId="{91480000-88FE-45CE-B639-32AAF2FB42BB}" destId="{E9884AA1-1349-47E2-9EBF-239578059B2D}" srcOrd="0" destOrd="0" presId="urn:microsoft.com/office/officeart/2005/8/layout/vList6"/>
    <dgm:cxn modelId="{09EE09ED-7288-4DE5-9E0A-D5F84FCCA77E}" srcId="{AEA85CF5-EE50-4F7B-89D1-58F108B63074}" destId="{800C5F33-C6F5-4367-8A61-957F5E084506}" srcOrd="5" destOrd="0" parTransId="{548428B7-8FCA-4153-A077-956BF0DAE832}" sibTransId="{343FBEE1-585B-41AB-92F4-92A1F65B423C}"/>
    <dgm:cxn modelId="{A9E4CF09-6396-4CCD-96CD-3A6D1E3F0A1B}" srcId="{AEA85CF5-EE50-4F7B-89D1-58F108B63074}" destId="{39D0ED6C-3A53-43B6-9BBD-4E713388E474}" srcOrd="4" destOrd="0" parTransId="{4A0389B2-73A6-4927-82B3-EA676EBFE8E0}" sibTransId="{4D234292-6493-43AC-B59D-0AF1F1570ACE}"/>
    <dgm:cxn modelId="{C7BFB3F5-B3B5-4E38-826D-AC91D978F889}" srcId="{AEA85CF5-EE50-4F7B-89D1-58F108B63074}" destId="{76B67E75-9B23-4E67-BC17-2A47269CE571}" srcOrd="1" destOrd="0" parTransId="{5FE1CF4A-3E95-48B3-9CF4-F2D9A9D381F0}" sibTransId="{71D611AD-8FCE-4FCA-B2BE-6BE0800955E7}"/>
    <dgm:cxn modelId="{AD8C7D29-04E8-4227-A866-5F7E8ED367E4}" type="presOf" srcId="{BE1D1243-8D18-4F43-B98F-D24263331A4F}" destId="{614B2E2C-1E61-4F15-998C-C2BE8C965A0D}" srcOrd="0" destOrd="0" presId="urn:microsoft.com/office/officeart/2005/8/layout/vList6"/>
    <dgm:cxn modelId="{0814785E-4BA3-491C-88E2-E0EB639C16FF}" type="presParOf" srcId="{E9884AA1-1349-47E2-9EBF-239578059B2D}" destId="{751DD964-09E6-43BC-91F0-EA2EDFF703E4}" srcOrd="0" destOrd="0" presId="urn:microsoft.com/office/officeart/2005/8/layout/vList6"/>
    <dgm:cxn modelId="{2014FD20-F335-4405-BC41-EF820FD7B883}" type="presParOf" srcId="{751DD964-09E6-43BC-91F0-EA2EDFF703E4}" destId="{829BE374-A585-4AC4-B7C6-F5958BA9105D}" srcOrd="0" destOrd="0" presId="urn:microsoft.com/office/officeart/2005/8/layout/vList6"/>
    <dgm:cxn modelId="{5C57A9E3-771A-46A0-906A-384F3205C72F}" type="presParOf" srcId="{751DD964-09E6-43BC-91F0-EA2EDFF703E4}" destId="{614B2E2C-1E61-4F15-998C-C2BE8C965A0D}" srcOrd="1" destOrd="0" presId="urn:microsoft.com/office/officeart/2005/8/layout/vList6"/>
    <dgm:cxn modelId="{03B1DD1B-8BBF-4E69-999C-1502CEC65D82}" type="presParOf" srcId="{E9884AA1-1349-47E2-9EBF-239578059B2D}" destId="{596040F3-97BA-4197-B315-EF06F7938BE0}" srcOrd="1" destOrd="0" presId="urn:microsoft.com/office/officeart/2005/8/layout/vList6"/>
    <dgm:cxn modelId="{C51D4BFE-6DF9-4754-95C1-81CA3DCBDA7E}" type="presParOf" srcId="{E9884AA1-1349-47E2-9EBF-239578059B2D}" destId="{FFA3E609-B3A8-4141-8D65-201826B538A1}" srcOrd="2" destOrd="0" presId="urn:microsoft.com/office/officeart/2005/8/layout/vList6"/>
    <dgm:cxn modelId="{EC799367-A315-4C2D-B574-215077B648DD}" type="presParOf" srcId="{FFA3E609-B3A8-4141-8D65-201826B538A1}" destId="{2FAFF7EA-ECD9-48FC-A4F3-4B522FE0981D}" srcOrd="0" destOrd="0" presId="urn:microsoft.com/office/officeart/2005/8/layout/vList6"/>
    <dgm:cxn modelId="{F2B11BAD-EF2D-4B73-B40F-6318B687D5C7}" type="presParOf" srcId="{FFA3E609-B3A8-4141-8D65-201826B538A1}" destId="{C408411F-D54C-4E43-9AA3-265ADBA5D7B1}" srcOrd="1" destOrd="0" presId="urn:microsoft.com/office/officeart/2005/8/layout/vList6"/>
    <dgm:cxn modelId="{68E9E3FE-1249-479F-BCF5-D81D71B30C69}" type="presParOf" srcId="{E9884AA1-1349-47E2-9EBF-239578059B2D}" destId="{E625673F-DBA2-459F-8AD8-A40FEFB1B2FC}" srcOrd="3" destOrd="0" presId="urn:microsoft.com/office/officeart/2005/8/layout/vList6"/>
    <dgm:cxn modelId="{40695591-3455-4A7D-80D7-6C90AB4768FF}" type="presParOf" srcId="{E9884AA1-1349-47E2-9EBF-239578059B2D}" destId="{4AB90FDC-1A11-4920-AE6D-9D8A59AE1A7B}" srcOrd="4" destOrd="0" presId="urn:microsoft.com/office/officeart/2005/8/layout/vList6"/>
    <dgm:cxn modelId="{BBFCAC27-7DE5-48FC-BA2F-33A4FB028DAF}" type="presParOf" srcId="{4AB90FDC-1A11-4920-AE6D-9D8A59AE1A7B}" destId="{A07C94A6-962B-4833-88A5-0F2B5EB9277A}" srcOrd="0" destOrd="0" presId="urn:microsoft.com/office/officeart/2005/8/layout/vList6"/>
    <dgm:cxn modelId="{A1B49469-3740-4EBD-9E73-8AFF4324CA8A}" type="presParOf" srcId="{4AB90FDC-1A11-4920-AE6D-9D8A59AE1A7B}" destId="{11034EFA-82CE-4633-9289-4547F07B175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F3B4E5-4B40-4C97-93BC-4E4B2C406211}" type="doc">
      <dgm:prSet loTypeId="urn:microsoft.com/office/officeart/2005/8/layout/vList5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D374D9-F31D-4337-B5C9-D84C4B9B4DF5}">
      <dgm:prSet phldrT="[Текст]" custT="1"/>
      <dgm:spPr>
        <a:solidFill>
          <a:srgbClr val="61BBFF"/>
        </a:solidFill>
      </dgm:spPr>
      <dgm:t>
        <a:bodyPr/>
        <a:lstStyle/>
        <a:p>
          <a:r>
            <a:rPr lang="ru-RU" sz="2000" dirty="0" smtClean="0">
              <a:solidFill>
                <a:srgbClr val="000099"/>
              </a:solidFill>
            </a:rPr>
            <a:t>Дотации (от лат. «</a:t>
          </a:r>
          <a:r>
            <a:rPr lang="ru-RU" sz="2000" dirty="0" err="1" smtClean="0">
              <a:solidFill>
                <a:srgbClr val="000099"/>
              </a:solidFill>
            </a:rPr>
            <a:t>Dotatio</a:t>
          </a:r>
          <a:r>
            <a:rPr lang="ru-RU" sz="2000" dirty="0" smtClean="0">
              <a:solidFill>
                <a:srgbClr val="000099"/>
              </a:solidFill>
            </a:rPr>
            <a:t>» - дар, пожертвование)</a:t>
          </a:r>
          <a:endParaRPr lang="ru-RU" sz="2000" dirty="0">
            <a:solidFill>
              <a:srgbClr val="000099"/>
            </a:solidFill>
          </a:endParaRPr>
        </a:p>
      </dgm:t>
    </dgm:pt>
    <dgm:pt modelId="{5F8E3917-4D14-44B8-A8A3-8813BB48D728}" type="parTrans" cxnId="{5C53A764-AEC4-4EB0-9603-166332D49AD9}">
      <dgm:prSet/>
      <dgm:spPr/>
      <dgm:t>
        <a:bodyPr/>
        <a:lstStyle/>
        <a:p>
          <a:endParaRPr lang="ru-RU"/>
        </a:p>
      </dgm:t>
    </dgm:pt>
    <dgm:pt modelId="{E9049394-5B70-4FC2-9DEB-C93CDD5194BB}" type="sibTrans" cxnId="{5C53A764-AEC4-4EB0-9603-166332D49AD9}">
      <dgm:prSet/>
      <dgm:spPr/>
      <dgm:t>
        <a:bodyPr/>
        <a:lstStyle/>
        <a:p>
          <a:endParaRPr lang="ru-RU"/>
        </a:p>
      </dgm:t>
    </dgm:pt>
    <dgm:pt modelId="{58078684-E5C0-49C5-8BAF-E99D2DA7E4EC}">
      <dgm:prSet phldrT="[Текст]"/>
      <dgm:spPr/>
      <dgm:t>
        <a:bodyPr/>
        <a:lstStyle/>
        <a:p>
          <a:r>
            <a:rPr lang="ru-RU" dirty="0" smtClean="0"/>
            <a:t>Предоставляются без установления направлений и (или) условий их использования</a:t>
          </a:r>
          <a:endParaRPr lang="ru-RU" dirty="0"/>
        </a:p>
      </dgm:t>
    </dgm:pt>
    <dgm:pt modelId="{A22738F9-6763-4D2C-94C4-79BF08011063}" type="parTrans" cxnId="{D59A17DE-74C0-4CD9-B41E-F2A80687FE7B}">
      <dgm:prSet/>
      <dgm:spPr/>
      <dgm:t>
        <a:bodyPr/>
        <a:lstStyle/>
        <a:p>
          <a:endParaRPr lang="ru-RU"/>
        </a:p>
      </dgm:t>
    </dgm:pt>
    <dgm:pt modelId="{EC173104-981E-4D86-8ED0-FF92CDE43EB9}" type="sibTrans" cxnId="{D59A17DE-74C0-4CD9-B41E-F2A80687FE7B}">
      <dgm:prSet/>
      <dgm:spPr/>
      <dgm:t>
        <a:bodyPr/>
        <a:lstStyle/>
        <a:p>
          <a:endParaRPr lang="ru-RU"/>
        </a:p>
      </dgm:t>
    </dgm:pt>
    <dgm:pt modelId="{4C55EF17-C912-4CF5-9178-F5BDAE8782AB}">
      <dgm:prSet phldrT="[Текст]" custT="1"/>
      <dgm:spPr>
        <a:solidFill>
          <a:srgbClr val="61BBFF"/>
        </a:solidFill>
      </dgm:spPr>
      <dgm:t>
        <a:bodyPr/>
        <a:lstStyle/>
        <a:p>
          <a:r>
            <a:rPr lang="ru-RU" sz="2200" dirty="0" smtClean="0">
              <a:solidFill>
                <a:srgbClr val="000099"/>
              </a:solidFill>
            </a:rPr>
            <a:t>Субвенции (от лат. «</a:t>
          </a:r>
          <a:r>
            <a:rPr lang="en-US" sz="2200" dirty="0" err="1" smtClean="0">
              <a:solidFill>
                <a:srgbClr val="000099"/>
              </a:solidFill>
            </a:rPr>
            <a:t>Subvenire</a:t>
          </a:r>
          <a:r>
            <a:rPr lang="en-US" sz="2200" dirty="0" smtClean="0">
              <a:solidFill>
                <a:srgbClr val="000099"/>
              </a:solidFill>
            </a:rPr>
            <a:t>» -</a:t>
          </a:r>
          <a:endParaRPr lang="ru-RU" sz="2200" dirty="0" smtClean="0">
            <a:solidFill>
              <a:srgbClr val="000099"/>
            </a:solidFill>
          </a:endParaRPr>
        </a:p>
        <a:p>
          <a:r>
            <a:rPr lang="ru-RU" sz="2200" dirty="0" smtClean="0">
              <a:solidFill>
                <a:srgbClr val="000099"/>
              </a:solidFill>
            </a:rPr>
            <a:t>приходить на помощь)</a:t>
          </a:r>
          <a:endParaRPr lang="ru-RU" sz="2200" dirty="0">
            <a:solidFill>
              <a:srgbClr val="000099"/>
            </a:solidFill>
          </a:endParaRPr>
        </a:p>
      </dgm:t>
    </dgm:pt>
    <dgm:pt modelId="{CCD9BFBA-F00B-4E39-81C9-EDD8E07BFEB1}" type="parTrans" cxnId="{A5AE47B4-1918-4D76-AA0B-46F898164F65}">
      <dgm:prSet/>
      <dgm:spPr/>
      <dgm:t>
        <a:bodyPr/>
        <a:lstStyle/>
        <a:p>
          <a:endParaRPr lang="ru-RU"/>
        </a:p>
      </dgm:t>
    </dgm:pt>
    <dgm:pt modelId="{99A0FA3B-B74F-481E-9ABC-4D457DDE39FF}" type="sibTrans" cxnId="{A5AE47B4-1918-4D76-AA0B-46F898164F65}">
      <dgm:prSet/>
      <dgm:spPr/>
      <dgm:t>
        <a:bodyPr/>
        <a:lstStyle/>
        <a:p>
          <a:endParaRPr lang="ru-RU"/>
        </a:p>
      </dgm:t>
    </dgm:pt>
    <dgm:pt modelId="{795F0D88-E7A6-4EEB-9FEB-B364F6AF67DE}">
      <dgm:prSet phldrT="[Текст]"/>
      <dgm:spPr/>
      <dgm:t>
        <a:bodyPr/>
        <a:lstStyle/>
        <a:p>
          <a:r>
            <a:rPr lang="ru-RU" dirty="0" smtClean="0"/>
            <a:t>Предоставляются на финансирование«переданных» другим публично-правовым образованиям полномочий</a:t>
          </a:r>
          <a:endParaRPr lang="ru-RU" dirty="0"/>
        </a:p>
      </dgm:t>
    </dgm:pt>
    <dgm:pt modelId="{27B288B8-58D2-495F-871C-4CBE723BB903}" type="parTrans" cxnId="{E816FCFC-C498-40C7-AF44-B975A2AB2BC3}">
      <dgm:prSet/>
      <dgm:spPr/>
      <dgm:t>
        <a:bodyPr/>
        <a:lstStyle/>
        <a:p>
          <a:endParaRPr lang="ru-RU"/>
        </a:p>
      </dgm:t>
    </dgm:pt>
    <dgm:pt modelId="{8E9D88FD-6915-4534-AEA1-6CCF84014D89}" type="sibTrans" cxnId="{E816FCFC-C498-40C7-AF44-B975A2AB2BC3}">
      <dgm:prSet/>
      <dgm:spPr/>
      <dgm:t>
        <a:bodyPr/>
        <a:lstStyle/>
        <a:p>
          <a:endParaRPr lang="ru-RU"/>
        </a:p>
      </dgm:t>
    </dgm:pt>
    <dgm:pt modelId="{63988B9F-EB81-4405-A9EC-9E6CE9D9531D}">
      <dgm:prSet phldrT="[Текст]" custT="1"/>
      <dgm:spPr>
        <a:solidFill>
          <a:srgbClr val="61BBFF"/>
        </a:solidFill>
      </dgm:spPr>
      <dgm:t>
        <a:bodyPr/>
        <a:lstStyle/>
        <a:p>
          <a:r>
            <a:rPr lang="ru-RU" sz="2200" dirty="0" smtClean="0">
              <a:solidFill>
                <a:srgbClr val="000099"/>
              </a:solidFill>
            </a:rPr>
            <a:t>Иные межбюджетные трансферты(от лат. «</a:t>
          </a:r>
          <a:r>
            <a:rPr lang="en-US" sz="2200" dirty="0" err="1" smtClean="0">
              <a:solidFill>
                <a:srgbClr val="000099"/>
              </a:solidFill>
            </a:rPr>
            <a:t>Transfero</a:t>
          </a:r>
          <a:r>
            <a:rPr lang="ru-RU" sz="2200" dirty="0" smtClean="0">
              <a:solidFill>
                <a:srgbClr val="000099"/>
              </a:solidFill>
            </a:rPr>
            <a:t>» - </a:t>
          </a:r>
          <a:r>
            <a:rPr lang="ru-RU" sz="2200" dirty="0" err="1" smtClean="0">
              <a:solidFill>
                <a:srgbClr val="000099"/>
              </a:solidFill>
            </a:rPr>
            <a:t>пере-ношу,перемещаю</a:t>
          </a:r>
          <a:r>
            <a:rPr lang="ru-RU" sz="2200" dirty="0" smtClean="0">
              <a:solidFill>
                <a:srgbClr val="000099"/>
              </a:solidFill>
            </a:rPr>
            <a:t>)</a:t>
          </a:r>
          <a:endParaRPr lang="ru-RU" sz="2200" dirty="0">
            <a:solidFill>
              <a:srgbClr val="000099"/>
            </a:solidFill>
          </a:endParaRPr>
        </a:p>
      </dgm:t>
    </dgm:pt>
    <dgm:pt modelId="{0A4B5076-926E-4032-B4DC-8CAE11DE28A4}" type="parTrans" cxnId="{9E5E4629-967F-45A4-9985-4C6E090898F1}">
      <dgm:prSet/>
      <dgm:spPr/>
      <dgm:t>
        <a:bodyPr/>
        <a:lstStyle/>
        <a:p>
          <a:endParaRPr lang="ru-RU"/>
        </a:p>
      </dgm:t>
    </dgm:pt>
    <dgm:pt modelId="{A252F55B-C2E8-4A51-87F2-CC2BD7E21DA6}" type="sibTrans" cxnId="{9E5E4629-967F-45A4-9985-4C6E090898F1}">
      <dgm:prSet/>
      <dgm:spPr/>
      <dgm:t>
        <a:bodyPr/>
        <a:lstStyle/>
        <a:p>
          <a:endParaRPr lang="ru-RU"/>
        </a:p>
      </dgm:t>
    </dgm:pt>
    <dgm:pt modelId="{229F4718-03C7-4D69-BE1E-7DE994ECA777}">
      <dgm:prSet phldrT="[Текст]" custT="1"/>
      <dgm:spPr/>
      <dgm:t>
        <a:bodyPr/>
        <a:lstStyle/>
        <a:p>
          <a:r>
            <a:rPr lang="ru-RU" sz="2000" dirty="0" smtClean="0"/>
            <a:t>Предоставляются при условии соблюдения бюджетного и налогового законодательства Российской Федерации за исключением межбюджетных трансфертов на осуществление части полномочий по решению вопросов местного значения в соответствии с заключенными соглашениями</a:t>
          </a:r>
          <a:endParaRPr lang="ru-RU" sz="2000" dirty="0"/>
        </a:p>
      </dgm:t>
    </dgm:pt>
    <dgm:pt modelId="{FC3188C8-DAFE-4C9B-8C22-4FB141CD3909}" type="parTrans" cxnId="{3A15635B-1342-4ABB-8D34-DCC9FEF35885}">
      <dgm:prSet/>
      <dgm:spPr/>
      <dgm:t>
        <a:bodyPr/>
        <a:lstStyle/>
        <a:p>
          <a:endParaRPr lang="ru-RU"/>
        </a:p>
      </dgm:t>
    </dgm:pt>
    <dgm:pt modelId="{9C92719A-2E45-4740-9B19-D4663391DF93}" type="sibTrans" cxnId="{3A15635B-1342-4ABB-8D34-DCC9FEF35885}">
      <dgm:prSet/>
      <dgm:spPr/>
      <dgm:t>
        <a:bodyPr/>
        <a:lstStyle/>
        <a:p>
          <a:endParaRPr lang="ru-RU"/>
        </a:p>
      </dgm:t>
    </dgm:pt>
    <dgm:pt modelId="{94F1E5A5-9A17-4F53-B936-B234BDFC3232}">
      <dgm:prSet/>
      <dgm:spPr/>
      <dgm:t>
        <a:bodyPr/>
        <a:lstStyle/>
        <a:p>
          <a:endParaRPr lang="ru-RU" sz="1800" dirty="0" smtClean="0"/>
        </a:p>
      </dgm:t>
    </dgm:pt>
    <dgm:pt modelId="{80690628-C149-45BC-A3C6-86F8E0304133}" type="parTrans" cxnId="{C0EFD88B-F80C-4823-9662-E9401BB975E6}">
      <dgm:prSet/>
      <dgm:spPr/>
      <dgm:t>
        <a:bodyPr/>
        <a:lstStyle/>
        <a:p>
          <a:endParaRPr lang="ru-RU"/>
        </a:p>
      </dgm:t>
    </dgm:pt>
    <dgm:pt modelId="{70FF4751-726E-4C82-B8CF-8E43A6368969}" type="sibTrans" cxnId="{C0EFD88B-F80C-4823-9662-E9401BB975E6}">
      <dgm:prSet/>
      <dgm:spPr/>
      <dgm:t>
        <a:bodyPr/>
        <a:lstStyle/>
        <a:p>
          <a:endParaRPr lang="ru-RU"/>
        </a:p>
      </dgm:t>
    </dgm:pt>
    <dgm:pt modelId="{65457855-B69A-4CCC-AD22-4A1E9B6E29CA}" type="pres">
      <dgm:prSet presAssocID="{FCF3B4E5-4B40-4C97-93BC-4E4B2C4062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BA82AE-FA17-4F70-AAB2-B2F5C1247057}" type="pres">
      <dgm:prSet presAssocID="{A2D374D9-F31D-4337-B5C9-D84C4B9B4DF5}" presName="linNode" presStyleCnt="0"/>
      <dgm:spPr/>
    </dgm:pt>
    <dgm:pt modelId="{7266C003-4EA1-4299-979B-587E064362CD}" type="pres">
      <dgm:prSet presAssocID="{A2D374D9-F31D-4337-B5C9-D84C4B9B4DF5}" presName="parentText" presStyleLbl="node1" presStyleIdx="0" presStyleCnt="3" custScaleY="310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15BED-63C2-4A8F-9D65-6CDD2381C0F6}" type="pres">
      <dgm:prSet presAssocID="{A2D374D9-F31D-4337-B5C9-D84C4B9B4DF5}" presName="descendantText" presStyleLbl="alignAccFollowNode1" presStyleIdx="0" presStyleCnt="3" custScaleY="35550" custLinFactNeighborX="-2382" custLinFactNeighborY="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A8B6D-C3DF-4603-A5D3-B6B82AACCACE}" type="pres">
      <dgm:prSet presAssocID="{E9049394-5B70-4FC2-9DEB-C93CDD5194BB}" presName="sp" presStyleCnt="0"/>
      <dgm:spPr/>
    </dgm:pt>
    <dgm:pt modelId="{8989D251-7D0C-4BE6-8F07-EBA263A97D99}" type="pres">
      <dgm:prSet presAssocID="{4C55EF17-C912-4CF5-9178-F5BDAE8782AB}" presName="linNode" presStyleCnt="0"/>
      <dgm:spPr/>
    </dgm:pt>
    <dgm:pt modelId="{F16730C8-9B2D-476F-9B20-D09BEC415FD5}" type="pres">
      <dgm:prSet presAssocID="{4C55EF17-C912-4CF5-9178-F5BDAE8782AB}" presName="parentText" presStyleLbl="node1" presStyleIdx="1" presStyleCnt="3" custScaleX="100098" custScaleY="258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37C14-05FE-474B-A611-1034778A8AF7}" type="pres">
      <dgm:prSet presAssocID="{4C55EF17-C912-4CF5-9178-F5BDAE8782AB}" presName="descendantText" presStyleLbl="alignAccFollowNode1" presStyleIdx="1" presStyleCnt="3" custScaleY="25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DC766-2723-4F7A-B055-ECF8B0837874}" type="pres">
      <dgm:prSet presAssocID="{99A0FA3B-B74F-481E-9ABC-4D457DDE39FF}" presName="sp" presStyleCnt="0"/>
      <dgm:spPr/>
    </dgm:pt>
    <dgm:pt modelId="{F34B8E9A-24EE-4BC3-8C29-0A0D502EB58C}" type="pres">
      <dgm:prSet presAssocID="{63988B9F-EB81-4405-A9EC-9E6CE9D9531D}" presName="linNode" presStyleCnt="0"/>
      <dgm:spPr/>
    </dgm:pt>
    <dgm:pt modelId="{D58408BB-6D25-469E-9B81-304AF0D2B40A}" type="pres">
      <dgm:prSet presAssocID="{63988B9F-EB81-4405-A9EC-9E6CE9D9531D}" presName="parentText" presStyleLbl="node1" presStyleIdx="2" presStyleCnt="3" custScaleY="51509" custLinFactNeighborY="-35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B103C-D4D6-4B4D-8DFB-BD84CAEF0EBE}" type="pres">
      <dgm:prSet presAssocID="{63988B9F-EB81-4405-A9EC-9E6CE9D9531D}" presName="descendantText" presStyleLbl="alignAccFollowNode1" presStyleIdx="2" presStyleCnt="3" custScaleY="62455" custLinFactNeighborY="-6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16FCFC-C498-40C7-AF44-B975A2AB2BC3}" srcId="{4C55EF17-C912-4CF5-9178-F5BDAE8782AB}" destId="{795F0D88-E7A6-4EEB-9FEB-B364F6AF67DE}" srcOrd="0" destOrd="0" parTransId="{27B288B8-58D2-495F-871C-4CBE723BB903}" sibTransId="{8E9D88FD-6915-4534-AEA1-6CCF84014D89}"/>
    <dgm:cxn modelId="{9E5E4629-967F-45A4-9985-4C6E090898F1}" srcId="{FCF3B4E5-4B40-4C97-93BC-4E4B2C406211}" destId="{63988B9F-EB81-4405-A9EC-9E6CE9D9531D}" srcOrd="2" destOrd="0" parTransId="{0A4B5076-926E-4032-B4DC-8CAE11DE28A4}" sibTransId="{A252F55B-C2E8-4A51-87F2-CC2BD7E21DA6}"/>
    <dgm:cxn modelId="{5C53A764-AEC4-4EB0-9603-166332D49AD9}" srcId="{FCF3B4E5-4B40-4C97-93BC-4E4B2C406211}" destId="{A2D374D9-F31D-4337-B5C9-D84C4B9B4DF5}" srcOrd="0" destOrd="0" parTransId="{5F8E3917-4D14-44B8-A8A3-8813BB48D728}" sibTransId="{E9049394-5B70-4FC2-9DEB-C93CDD5194BB}"/>
    <dgm:cxn modelId="{84942F34-5D24-43FB-951C-7B9180EEF639}" type="presOf" srcId="{FCF3B4E5-4B40-4C97-93BC-4E4B2C406211}" destId="{65457855-B69A-4CCC-AD22-4A1E9B6E29CA}" srcOrd="0" destOrd="0" presId="urn:microsoft.com/office/officeart/2005/8/layout/vList5"/>
    <dgm:cxn modelId="{D6E8DE52-1995-4E68-8892-699F45BF29A4}" type="presOf" srcId="{94F1E5A5-9A17-4F53-B936-B234BDFC3232}" destId="{69DB103C-D4D6-4B4D-8DFB-BD84CAEF0EBE}" srcOrd="0" destOrd="1" presId="urn:microsoft.com/office/officeart/2005/8/layout/vList5"/>
    <dgm:cxn modelId="{A5AE47B4-1918-4D76-AA0B-46F898164F65}" srcId="{FCF3B4E5-4B40-4C97-93BC-4E4B2C406211}" destId="{4C55EF17-C912-4CF5-9178-F5BDAE8782AB}" srcOrd="1" destOrd="0" parTransId="{CCD9BFBA-F00B-4E39-81C9-EDD8E07BFEB1}" sibTransId="{99A0FA3B-B74F-481E-9ABC-4D457DDE39FF}"/>
    <dgm:cxn modelId="{AE02E9BE-DA17-4E76-8EAE-DC5EFF151E77}" type="presOf" srcId="{229F4718-03C7-4D69-BE1E-7DE994ECA777}" destId="{69DB103C-D4D6-4B4D-8DFB-BD84CAEF0EBE}" srcOrd="0" destOrd="0" presId="urn:microsoft.com/office/officeart/2005/8/layout/vList5"/>
    <dgm:cxn modelId="{671116AD-26D8-4437-8D66-F1AB0BAD8BE1}" type="presOf" srcId="{4C55EF17-C912-4CF5-9178-F5BDAE8782AB}" destId="{F16730C8-9B2D-476F-9B20-D09BEC415FD5}" srcOrd="0" destOrd="0" presId="urn:microsoft.com/office/officeart/2005/8/layout/vList5"/>
    <dgm:cxn modelId="{3A15635B-1342-4ABB-8D34-DCC9FEF35885}" srcId="{63988B9F-EB81-4405-A9EC-9E6CE9D9531D}" destId="{229F4718-03C7-4D69-BE1E-7DE994ECA777}" srcOrd="0" destOrd="0" parTransId="{FC3188C8-DAFE-4C9B-8C22-4FB141CD3909}" sibTransId="{9C92719A-2E45-4740-9B19-D4663391DF93}"/>
    <dgm:cxn modelId="{C0EFD88B-F80C-4823-9662-E9401BB975E6}" srcId="{63988B9F-EB81-4405-A9EC-9E6CE9D9531D}" destId="{94F1E5A5-9A17-4F53-B936-B234BDFC3232}" srcOrd="1" destOrd="0" parTransId="{80690628-C149-45BC-A3C6-86F8E0304133}" sibTransId="{70FF4751-726E-4C82-B8CF-8E43A6368969}"/>
    <dgm:cxn modelId="{2367F1FB-8D1E-42C9-80AD-9E9103CF69D0}" type="presOf" srcId="{795F0D88-E7A6-4EEB-9FEB-B364F6AF67DE}" destId="{32237C14-05FE-474B-A611-1034778A8AF7}" srcOrd="0" destOrd="0" presId="urn:microsoft.com/office/officeart/2005/8/layout/vList5"/>
    <dgm:cxn modelId="{D59A17DE-74C0-4CD9-B41E-F2A80687FE7B}" srcId="{A2D374D9-F31D-4337-B5C9-D84C4B9B4DF5}" destId="{58078684-E5C0-49C5-8BAF-E99D2DA7E4EC}" srcOrd="0" destOrd="0" parTransId="{A22738F9-6763-4D2C-94C4-79BF08011063}" sibTransId="{EC173104-981E-4D86-8ED0-FF92CDE43EB9}"/>
    <dgm:cxn modelId="{BA74113C-6241-4370-82ED-0AA3D4C42EB4}" type="presOf" srcId="{58078684-E5C0-49C5-8BAF-E99D2DA7E4EC}" destId="{D7415BED-63C2-4A8F-9D65-6CDD2381C0F6}" srcOrd="0" destOrd="0" presId="urn:microsoft.com/office/officeart/2005/8/layout/vList5"/>
    <dgm:cxn modelId="{8DCEFFA2-C084-4F5B-822A-5B3A444A99EC}" type="presOf" srcId="{63988B9F-EB81-4405-A9EC-9E6CE9D9531D}" destId="{D58408BB-6D25-469E-9B81-304AF0D2B40A}" srcOrd="0" destOrd="0" presId="urn:microsoft.com/office/officeart/2005/8/layout/vList5"/>
    <dgm:cxn modelId="{CE1D95BF-F066-4BD5-93BC-541F0B7F0890}" type="presOf" srcId="{A2D374D9-F31D-4337-B5C9-D84C4B9B4DF5}" destId="{7266C003-4EA1-4299-979B-587E064362CD}" srcOrd="0" destOrd="0" presId="urn:microsoft.com/office/officeart/2005/8/layout/vList5"/>
    <dgm:cxn modelId="{F29B4E00-BA20-4785-AD5A-F0592F84B7CB}" type="presParOf" srcId="{65457855-B69A-4CCC-AD22-4A1E9B6E29CA}" destId="{37BA82AE-FA17-4F70-AAB2-B2F5C1247057}" srcOrd="0" destOrd="0" presId="urn:microsoft.com/office/officeart/2005/8/layout/vList5"/>
    <dgm:cxn modelId="{D7388141-FF2F-4215-B0AE-9EF0B45A7E6F}" type="presParOf" srcId="{37BA82AE-FA17-4F70-AAB2-B2F5C1247057}" destId="{7266C003-4EA1-4299-979B-587E064362CD}" srcOrd="0" destOrd="0" presId="urn:microsoft.com/office/officeart/2005/8/layout/vList5"/>
    <dgm:cxn modelId="{81BD5413-03DD-403D-A501-4169AEFA96FA}" type="presParOf" srcId="{37BA82AE-FA17-4F70-AAB2-B2F5C1247057}" destId="{D7415BED-63C2-4A8F-9D65-6CDD2381C0F6}" srcOrd="1" destOrd="0" presId="urn:microsoft.com/office/officeart/2005/8/layout/vList5"/>
    <dgm:cxn modelId="{14E82A39-B2F2-4743-B8F9-1E83F36059B0}" type="presParOf" srcId="{65457855-B69A-4CCC-AD22-4A1E9B6E29CA}" destId="{159A8B6D-C3DF-4603-A5D3-B6B82AACCACE}" srcOrd="1" destOrd="0" presId="urn:microsoft.com/office/officeart/2005/8/layout/vList5"/>
    <dgm:cxn modelId="{BFE022E8-2033-461C-AA20-47CB6AD6744D}" type="presParOf" srcId="{65457855-B69A-4CCC-AD22-4A1E9B6E29CA}" destId="{8989D251-7D0C-4BE6-8F07-EBA263A97D99}" srcOrd="2" destOrd="0" presId="urn:microsoft.com/office/officeart/2005/8/layout/vList5"/>
    <dgm:cxn modelId="{8FC77BAC-FF5D-4934-A1AD-8C5E76D081B3}" type="presParOf" srcId="{8989D251-7D0C-4BE6-8F07-EBA263A97D99}" destId="{F16730C8-9B2D-476F-9B20-D09BEC415FD5}" srcOrd="0" destOrd="0" presId="urn:microsoft.com/office/officeart/2005/8/layout/vList5"/>
    <dgm:cxn modelId="{91381E81-904D-4B7E-92A4-932EE24EA100}" type="presParOf" srcId="{8989D251-7D0C-4BE6-8F07-EBA263A97D99}" destId="{32237C14-05FE-474B-A611-1034778A8AF7}" srcOrd="1" destOrd="0" presId="urn:microsoft.com/office/officeart/2005/8/layout/vList5"/>
    <dgm:cxn modelId="{9E73D1DA-5362-4E58-B4B1-61E8DD323F7D}" type="presParOf" srcId="{65457855-B69A-4CCC-AD22-4A1E9B6E29CA}" destId="{A04DC766-2723-4F7A-B055-ECF8B0837874}" srcOrd="3" destOrd="0" presId="urn:microsoft.com/office/officeart/2005/8/layout/vList5"/>
    <dgm:cxn modelId="{CEB20B83-BDF3-4A0A-ACBC-1B9F9360D20B}" type="presParOf" srcId="{65457855-B69A-4CCC-AD22-4A1E9B6E29CA}" destId="{F34B8E9A-24EE-4BC3-8C29-0A0D502EB58C}" srcOrd="4" destOrd="0" presId="urn:microsoft.com/office/officeart/2005/8/layout/vList5"/>
    <dgm:cxn modelId="{CEDA0903-D3A5-4CD5-8FA0-D99997E2C1B3}" type="presParOf" srcId="{F34B8E9A-24EE-4BC3-8C29-0A0D502EB58C}" destId="{D58408BB-6D25-469E-9B81-304AF0D2B40A}" srcOrd="0" destOrd="0" presId="urn:microsoft.com/office/officeart/2005/8/layout/vList5"/>
    <dgm:cxn modelId="{26E2BFE0-5A81-4339-90D2-8115A5480A32}" type="presParOf" srcId="{F34B8E9A-24EE-4BC3-8C29-0A0D502EB58C}" destId="{69DB103C-D4D6-4B4D-8DFB-BD84CAEF0E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3CCF9-BE9A-4863-AB13-1E3CCE2D3A99}">
      <dsp:nvSpPr>
        <dsp:cNvPr id="0" name=""/>
        <dsp:cNvSpPr/>
      </dsp:nvSpPr>
      <dsp:spPr>
        <a:xfrm rot="5400000">
          <a:off x="-198303" y="199485"/>
          <a:ext cx="1322021" cy="925415"/>
        </a:xfrm>
        <a:prstGeom prst="chevron">
          <a:avLst/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63890"/>
        <a:ext cx="925415" cy="396606"/>
      </dsp:txXfrm>
    </dsp:sp>
    <dsp:sp modelId="{E33D90B1-D8EC-4467-8210-D7F2C4A64487}">
      <dsp:nvSpPr>
        <dsp:cNvPr id="0" name=""/>
        <dsp:cNvSpPr/>
      </dsp:nvSpPr>
      <dsp:spPr>
        <a:xfrm rot="5400000">
          <a:off x="3819264" y="-2892667"/>
          <a:ext cx="859314" cy="664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положениях послания Президента РФ Федеральному Собранию, определяющих бюджетную политику в России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925415" y="43130"/>
        <a:ext cx="6605064" cy="775418"/>
      </dsp:txXfrm>
    </dsp:sp>
    <dsp:sp modelId="{C6D21364-EF3D-47A2-9DA8-0B8DCC4A0F5E}">
      <dsp:nvSpPr>
        <dsp:cNvPr id="0" name=""/>
        <dsp:cNvSpPr/>
      </dsp:nvSpPr>
      <dsp:spPr>
        <a:xfrm rot="5400000">
          <a:off x="-198303" y="1323242"/>
          <a:ext cx="1322021" cy="925415"/>
        </a:xfrm>
        <a:prstGeom prst="chevron">
          <a:avLst/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587647"/>
        <a:ext cx="925415" cy="396606"/>
      </dsp:txXfrm>
    </dsp:sp>
    <dsp:sp modelId="{EF7B7870-0B32-4620-B070-4D73C87EE437}">
      <dsp:nvSpPr>
        <dsp:cNvPr id="0" name=""/>
        <dsp:cNvSpPr/>
      </dsp:nvSpPr>
      <dsp:spPr>
        <a:xfrm rot="5400000">
          <a:off x="3819264" y="-1768910"/>
          <a:ext cx="859314" cy="664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прогнозе социально-экономического развития муниципального образования «Городское поселение Оршанка» на 2019 год и плановый период 2020-2021 годов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25415" y="1166887"/>
        <a:ext cx="6605064" cy="775418"/>
      </dsp:txXfrm>
    </dsp:sp>
    <dsp:sp modelId="{214ED27C-53A7-4017-9ECE-9071E0A8E3AF}">
      <dsp:nvSpPr>
        <dsp:cNvPr id="0" name=""/>
        <dsp:cNvSpPr/>
      </dsp:nvSpPr>
      <dsp:spPr>
        <a:xfrm rot="5400000">
          <a:off x="-198303" y="2446999"/>
          <a:ext cx="1322021" cy="925415"/>
        </a:xfrm>
        <a:prstGeom prst="chevron">
          <a:avLst/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711404"/>
        <a:ext cx="925415" cy="396606"/>
      </dsp:txXfrm>
    </dsp:sp>
    <dsp:sp modelId="{52DF9B17-521B-4509-A8F0-F3525F2508DA}">
      <dsp:nvSpPr>
        <dsp:cNvPr id="0" name=""/>
        <dsp:cNvSpPr/>
      </dsp:nvSpPr>
      <dsp:spPr>
        <a:xfrm rot="5400000">
          <a:off x="3819264" y="-645153"/>
          <a:ext cx="859314" cy="664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основных направлениях бюджетной  и налоговой политики муниципального образования «Городское поселение Оршанка» на 2019 год и на плановый период 2020-2021 годов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25415" y="2290644"/>
        <a:ext cx="6605064" cy="775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B2E2C-1E61-4F15-998C-C2BE8C965A0D}">
      <dsp:nvSpPr>
        <dsp:cNvPr id="0" name=""/>
        <dsp:cNvSpPr/>
      </dsp:nvSpPr>
      <dsp:spPr>
        <a:xfrm>
          <a:off x="3401278" y="3592"/>
          <a:ext cx="5095692" cy="13409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Земельный налог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Государственная пошлина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3401278" y="171210"/>
        <a:ext cx="4592838" cy="1005707"/>
      </dsp:txXfrm>
    </dsp:sp>
    <dsp:sp modelId="{829BE374-A585-4AC4-B7C6-F5958BA9105D}">
      <dsp:nvSpPr>
        <dsp:cNvPr id="0" name=""/>
        <dsp:cNvSpPr/>
      </dsp:nvSpPr>
      <dsp:spPr>
        <a:xfrm>
          <a:off x="23" y="71440"/>
          <a:ext cx="3397128" cy="1197987"/>
        </a:xfrm>
        <a:prstGeom prst="roundRect">
          <a:avLst/>
        </a:prstGeom>
        <a:solidFill>
          <a:srgbClr val="89E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2">
                  <a:lumMod val="75000"/>
                </a:schemeClr>
              </a:solidFill>
            </a:rPr>
            <a:t>Налоговые доходы</a:t>
          </a:r>
        </a:p>
      </dsp:txBody>
      <dsp:txXfrm>
        <a:off x="58504" y="129921"/>
        <a:ext cx="3280166" cy="1081025"/>
      </dsp:txXfrm>
    </dsp:sp>
    <dsp:sp modelId="{C408411F-D54C-4E43-9AA3-265ADBA5D7B1}">
      <dsp:nvSpPr>
        <dsp:cNvPr id="0" name=""/>
        <dsp:cNvSpPr/>
      </dsp:nvSpPr>
      <dsp:spPr>
        <a:xfrm>
          <a:off x="3375632" y="1464335"/>
          <a:ext cx="5120445" cy="15799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Доходы от оказания платных услуг (работ) и компенсации затрат государства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Доходы от продажи материальных и нематериальных активов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5632" y="1661823"/>
        <a:ext cx="4527980" cy="1184930"/>
      </dsp:txXfrm>
    </dsp:sp>
    <dsp:sp modelId="{2FAFF7EA-ECD9-48FC-A4F3-4B522FE0981D}">
      <dsp:nvSpPr>
        <dsp:cNvPr id="0" name=""/>
        <dsp:cNvSpPr/>
      </dsp:nvSpPr>
      <dsp:spPr>
        <a:xfrm>
          <a:off x="5044" y="1655294"/>
          <a:ext cx="3370587" cy="1197987"/>
        </a:xfrm>
        <a:prstGeom prst="roundRect">
          <a:avLst/>
        </a:prstGeom>
        <a:solidFill>
          <a:srgbClr val="89E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>
                  <a:lumMod val="75000"/>
                </a:schemeClr>
              </a:solidFill>
            </a:rPr>
            <a:t>Неналоговые доходы</a:t>
          </a:r>
          <a:endParaRPr lang="ru-RU" sz="3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3525" y="1713775"/>
        <a:ext cx="3253625" cy="1081025"/>
      </dsp:txXfrm>
    </dsp:sp>
    <dsp:sp modelId="{11034EFA-82CE-4633-9289-4547F07B1751}">
      <dsp:nvSpPr>
        <dsp:cNvPr id="0" name=""/>
        <dsp:cNvSpPr/>
      </dsp:nvSpPr>
      <dsp:spPr>
        <a:xfrm>
          <a:off x="3400448" y="3164040"/>
          <a:ext cx="5100673" cy="11979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от других бюджетов бюджетной системы (межбюджетные трансферты), организаций, граждан (кроме налоговых и неналоговых доходов)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00448" y="3313788"/>
        <a:ext cx="4651428" cy="898491"/>
      </dsp:txXfrm>
    </dsp:sp>
    <dsp:sp modelId="{A07C94A6-962B-4833-88A5-0F2B5EB9277A}">
      <dsp:nvSpPr>
        <dsp:cNvPr id="0" name=""/>
        <dsp:cNvSpPr/>
      </dsp:nvSpPr>
      <dsp:spPr>
        <a:xfrm>
          <a:off x="0" y="3164040"/>
          <a:ext cx="3400448" cy="1197987"/>
        </a:xfrm>
        <a:prstGeom prst="roundRect">
          <a:avLst/>
        </a:prstGeom>
        <a:solidFill>
          <a:srgbClr val="89E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>
                  <a:lumMod val="75000"/>
                </a:schemeClr>
              </a:solidFill>
            </a:rPr>
            <a:t>Безвозмездные поступления</a:t>
          </a:r>
          <a:endParaRPr lang="ru-RU" sz="3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8481" y="3222521"/>
        <a:ext cx="3283486" cy="1081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15BED-63C2-4A8F-9D65-6CDD2381C0F6}">
      <dsp:nvSpPr>
        <dsp:cNvPr id="0" name=""/>
        <dsp:cNvSpPr/>
      </dsp:nvSpPr>
      <dsp:spPr>
        <a:xfrm rot="5400000">
          <a:off x="5181120" y="-2028449"/>
          <a:ext cx="1302825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Предоставляются без установления направлений и (или) условий их использования</a:t>
          </a:r>
          <a:endParaRPr lang="ru-RU" sz="1900" kern="1200" dirty="0"/>
        </a:p>
      </dsp:txBody>
      <dsp:txXfrm rot="-5400000">
        <a:off x="3052757" y="163513"/>
        <a:ext cx="5495953" cy="1175627"/>
      </dsp:txXfrm>
    </dsp:sp>
    <dsp:sp modelId="{7266C003-4EA1-4299-979B-587E064362CD}">
      <dsp:nvSpPr>
        <dsp:cNvPr id="0" name=""/>
        <dsp:cNvSpPr/>
      </dsp:nvSpPr>
      <dsp:spPr>
        <a:xfrm>
          <a:off x="0" y="1065"/>
          <a:ext cx="3127248" cy="1423488"/>
        </a:xfrm>
        <a:prstGeom prst="roundRect">
          <a:avLst/>
        </a:prstGeom>
        <a:solidFill>
          <a:srgbClr val="61BB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</a:rPr>
            <a:t>Дотации (от лат. «</a:t>
          </a:r>
          <a:r>
            <a:rPr lang="ru-RU" sz="2000" kern="1200" dirty="0" err="1" smtClean="0">
              <a:solidFill>
                <a:srgbClr val="000099"/>
              </a:solidFill>
            </a:rPr>
            <a:t>Dotatio</a:t>
          </a:r>
          <a:r>
            <a:rPr lang="ru-RU" sz="2000" kern="1200" dirty="0" smtClean="0">
              <a:solidFill>
                <a:srgbClr val="000099"/>
              </a:solidFill>
            </a:rPr>
            <a:t>» - дар, пожертвование)</a:t>
          </a:r>
          <a:endParaRPr lang="ru-RU" sz="2000" kern="1200" dirty="0">
            <a:solidFill>
              <a:srgbClr val="000099"/>
            </a:solidFill>
          </a:endParaRPr>
        </a:p>
      </dsp:txBody>
      <dsp:txXfrm>
        <a:off x="69489" y="70554"/>
        <a:ext cx="2988270" cy="1284510"/>
      </dsp:txXfrm>
    </dsp:sp>
    <dsp:sp modelId="{32237C14-05FE-474B-A611-1034778A8AF7}">
      <dsp:nvSpPr>
        <dsp:cNvPr id="0" name=""/>
        <dsp:cNvSpPr/>
      </dsp:nvSpPr>
      <dsp:spPr>
        <a:xfrm rot="5400000">
          <a:off x="5436252" y="-530477"/>
          <a:ext cx="936128" cy="5554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Предоставляются на финансирование«переданных» другим публично-правовым образованиям полномочий</a:t>
          </a:r>
          <a:endParaRPr lang="ru-RU" sz="1900" kern="1200" dirty="0"/>
        </a:p>
      </dsp:txBody>
      <dsp:txXfrm rot="-5400000">
        <a:off x="3127255" y="1824218"/>
        <a:ext cx="5508424" cy="844732"/>
      </dsp:txXfrm>
    </dsp:sp>
    <dsp:sp modelId="{F16730C8-9B2D-476F-9B20-D09BEC415FD5}">
      <dsp:nvSpPr>
        <dsp:cNvPr id="0" name=""/>
        <dsp:cNvSpPr/>
      </dsp:nvSpPr>
      <dsp:spPr>
        <a:xfrm>
          <a:off x="0" y="1653601"/>
          <a:ext cx="3127255" cy="1185965"/>
        </a:xfrm>
        <a:prstGeom prst="roundRect">
          <a:avLst/>
        </a:prstGeom>
        <a:solidFill>
          <a:srgbClr val="61BB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0099"/>
              </a:solidFill>
            </a:rPr>
            <a:t>Субвенции (от лат. «</a:t>
          </a:r>
          <a:r>
            <a:rPr lang="en-US" sz="2200" kern="1200" dirty="0" err="1" smtClean="0">
              <a:solidFill>
                <a:srgbClr val="000099"/>
              </a:solidFill>
            </a:rPr>
            <a:t>Subvenire</a:t>
          </a:r>
          <a:r>
            <a:rPr lang="en-US" sz="2200" kern="1200" dirty="0" smtClean="0">
              <a:solidFill>
                <a:srgbClr val="000099"/>
              </a:solidFill>
            </a:rPr>
            <a:t>» -</a:t>
          </a:r>
          <a:endParaRPr lang="ru-RU" sz="2200" kern="1200" dirty="0" smtClean="0">
            <a:solidFill>
              <a:srgbClr val="000099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0099"/>
              </a:solidFill>
            </a:rPr>
            <a:t>приходить на помощь)</a:t>
          </a:r>
          <a:endParaRPr lang="ru-RU" sz="2200" kern="1200" dirty="0">
            <a:solidFill>
              <a:srgbClr val="000099"/>
            </a:solidFill>
          </a:endParaRPr>
        </a:p>
      </dsp:txBody>
      <dsp:txXfrm>
        <a:off x="57894" y="1711495"/>
        <a:ext cx="3011467" cy="1070177"/>
      </dsp:txXfrm>
    </dsp:sp>
    <dsp:sp modelId="{69DB103C-D4D6-4B4D-8DFB-BD84CAEF0EBE}">
      <dsp:nvSpPr>
        <dsp:cNvPr id="0" name=""/>
        <dsp:cNvSpPr/>
      </dsp:nvSpPr>
      <dsp:spPr>
        <a:xfrm rot="5400000">
          <a:off x="4762608" y="1244761"/>
          <a:ext cx="2288831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Предоставляются при условии соблюдения бюджетного и налогового законодательства Российской Федерации за исключением межбюджетных трансфертов на осуществление части полномочий по решению вопросов местного значения в соответствии с заключенными соглашениями</a:t>
          </a:r>
          <a:endParaRPr lang="ru-RU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 smtClean="0"/>
        </a:p>
      </dsp:txBody>
      <dsp:txXfrm rot="-5400000">
        <a:off x="3127248" y="2991853"/>
        <a:ext cx="5447820" cy="2065367"/>
      </dsp:txXfrm>
    </dsp:sp>
    <dsp:sp modelId="{D58408BB-6D25-469E-9B81-304AF0D2B40A}">
      <dsp:nvSpPr>
        <dsp:cNvPr id="0" name=""/>
        <dsp:cNvSpPr/>
      </dsp:nvSpPr>
      <dsp:spPr>
        <a:xfrm>
          <a:off x="0" y="2905715"/>
          <a:ext cx="3127248" cy="2359607"/>
        </a:xfrm>
        <a:prstGeom prst="roundRect">
          <a:avLst/>
        </a:prstGeom>
        <a:solidFill>
          <a:srgbClr val="61BB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0099"/>
              </a:solidFill>
            </a:rPr>
            <a:t>Иные межбюджетные трансферты(от лат. «</a:t>
          </a:r>
          <a:r>
            <a:rPr lang="en-US" sz="2200" kern="1200" dirty="0" err="1" smtClean="0">
              <a:solidFill>
                <a:srgbClr val="000099"/>
              </a:solidFill>
            </a:rPr>
            <a:t>Transfero</a:t>
          </a:r>
          <a:r>
            <a:rPr lang="ru-RU" sz="2200" kern="1200" dirty="0" smtClean="0">
              <a:solidFill>
                <a:srgbClr val="000099"/>
              </a:solidFill>
            </a:rPr>
            <a:t>» - </a:t>
          </a:r>
          <a:r>
            <a:rPr lang="ru-RU" sz="2200" kern="1200" dirty="0" err="1" smtClean="0">
              <a:solidFill>
                <a:srgbClr val="000099"/>
              </a:solidFill>
            </a:rPr>
            <a:t>пере-ношу,перемещаю</a:t>
          </a:r>
          <a:r>
            <a:rPr lang="ru-RU" sz="2200" kern="1200" dirty="0" smtClean="0">
              <a:solidFill>
                <a:srgbClr val="000099"/>
              </a:solidFill>
            </a:rPr>
            <a:t>)</a:t>
          </a:r>
          <a:endParaRPr lang="ru-RU" sz="2200" kern="1200" dirty="0">
            <a:solidFill>
              <a:srgbClr val="000099"/>
            </a:solidFill>
          </a:endParaRPr>
        </a:p>
      </dsp:txBody>
      <dsp:txXfrm>
        <a:off x="115187" y="3020902"/>
        <a:ext cx="2896874" cy="2129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C5BE8-C79B-4886-AC25-4D4AB8D74F83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BA4D5-6780-4E9C-9B98-4E92FBFB9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8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A4D5-6780-4E9C-9B98-4E92FBFB96D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42FBCB-9A78-4168-8402-E5AD82825B0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57166"/>
            <a:ext cx="8143932" cy="642942"/>
          </a:xfrm>
        </p:spPr>
        <p:txBody>
          <a:bodyPr>
            <a:noAutofit/>
          </a:bodyPr>
          <a:lstStyle/>
          <a:p>
            <a:pPr algn="ctr"/>
            <a:r>
              <a:rPr lang="ru-RU" sz="1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Муниципальное образование «Городское поселение Оршанка»</a:t>
            </a:r>
            <a:endParaRPr lang="ru-RU" sz="19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8728" y="928670"/>
            <a:ext cx="7072362" cy="250033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Бюджет для граждан</a:t>
            </a:r>
            <a:endParaRPr kumimoji="0" lang="ru-RU" sz="4500" b="0" i="0" u="none" strike="noStrike" kern="1200" cap="all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2000240"/>
            <a:ext cx="728667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О проекте решения Собрания депутатов муниципального образования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«Городское поселение Оршанка»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«О бюджете муниципального образования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«Городское поселение Оршанка»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 2019 год»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2900" b="1" dirty="0" smtClean="0">
                <a:effectLst/>
              </a:rPr>
              <a:t>Налоговые и неналоговые доходы в 2019 году </a:t>
            </a:r>
            <a:endParaRPr lang="ru-RU" sz="2900" dirty="0">
              <a:effectLst/>
            </a:endParaRPr>
          </a:p>
        </p:txBody>
      </p:sp>
      <p:pic>
        <p:nvPicPr>
          <p:cNvPr id="8" name="Рисунок 7" descr="доходы копи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7290" cy="135729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692129"/>
              </p:ext>
            </p:extLst>
          </p:nvPr>
        </p:nvGraphicFramePr>
        <p:xfrm>
          <a:off x="214282" y="928670"/>
          <a:ext cx="8786874" cy="5440426"/>
        </p:xfrm>
        <a:graphic>
          <a:graphicData uri="http://schemas.openxmlformats.org/drawingml/2006/table">
            <a:tbl>
              <a:tblPr/>
              <a:tblGrid>
                <a:gridCol w="5020364"/>
                <a:gridCol w="1028605"/>
                <a:gridCol w="1058859"/>
                <a:gridCol w="952972"/>
                <a:gridCol w="726074"/>
              </a:tblGrid>
              <a:tr h="99539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Наименование доходов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2018 год утверждено  (тыс.рублей)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2019 год 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Сумма (тыс.рублей)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Рост (+)/снижение (-)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тыс.рублей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</a:tr>
              <a:tr h="96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</a:tr>
              <a:tr h="99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ДОХОДЫ (налоговые и неналоговые)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7 880,0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7 820,0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-60,0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99,2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НАЛОГИ НА ПРИБЫЛЬ, ДОХОДЫ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4 750,0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5 030,0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280,0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105,9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4 750,0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5 030,0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280,0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105,9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180,0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180,0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1 960,0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1 795,0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-165,0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91,6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760,0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-90,0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89,4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Земельный налог с организаций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-350,0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63,2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Земельный налог с физических лиц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160,0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435,0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275,0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271,9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ДОХОДЫ ОТ ИСПОЛЬЗОВАНИЯ ИМУЩЕСТВА,  НАХОДЯЩЕГОСЯ  В ГОСУДАРСТВЕННОЙ И МУНИЦИПАЛЬНОЙ СОБСТВЕННОСТИ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865,0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790,0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-75,0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91,3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Доходы, получаемые в виде  арендной платы  за земельные участки, государственная собственность на которые не разграничена и которые расположены в границах городских поселений, а также средства от продажи права на заключение договоров аренды указанных земельных участков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220,0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-40,0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81,8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Доходы от сдачи в аренду имущества, находящегося в оперативном управлении органов управления городских поселений и созданных ими учреждений (за исключением имущества муниципальных автономных учреждений)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105,4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24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Прочие поступления от использования имущества, находящегося в собственности городских поселений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460,0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415,0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-45,0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90,2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59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поселений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Доходы от реализации имущества, находящегося в оперативном управлении учреждений, находящихся в ведении органов управления городских поселений (за исключением имущества муниципальных бюджетных и автономных учреждений), в части реализации основных средств по указанному имуществу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3100" b="1" dirty="0" smtClean="0">
                <a:effectLst/>
              </a:rPr>
              <a:t>Межбюджетные  трансферты </a:t>
            </a:r>
            <a:r>
              <a:rPr lang="ru-RU" sz="3300" b="1" dirty="0" smtClean="0">
                <a:effectLst/>
              </a:rPr>
              <a:t>–</a:t>
            </a:r>
            <a:br>
              <a:rPr lang="ru-RU" sz="3300" b="1" dirty="0" smtClean="0">
                <a:effectLst/>
              </a:rPr>
            </a:br>
            <a:r>
              <a:rPr lang="ru-RU" sz="3300" b="1" dirty="0" smtClean="0">
                <a:effectLst/>
              </a:rPr>
              <a:t> </a:t>
            </a:r>
            <a:r>
              <a:rPr lang="ru-RU" sz="2700" b="1" dirty="0" smtClean="0">
                <a:effectLst/>
              </a:rPr>
              <a:t>основной вид безвозмездных перечислений </a:t>
            </a:r>
            <a:endParaRPr lang="ru-RU" sz="2700" dirty="0"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6868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82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22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3860" y="1285860"/>
            <a:ext cx="4380140" cy="30003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6" y="40334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sz="5400" dirty="0" smtClean="0"/>
              <a:t>Расходы бюджета</a:t>
            </a:r>
            <a:endParaRPr lang="ru-RU" sz="54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00100" y="1285860"/>
            <a:ext cx="5286412" cy="30003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	</a:t>
            </a:r>
            <a:r>
              <a:rPr lang="ru-RU" sz="3200" b="1" i="1" dirty="0" smtClean="0">
                <a:solidFill>
                  <a:schemeClr val="tx2"/>
                </a:solidFill>
              </a:rPr>
              <a:t>РАСХОДЫ  БЮДЖЕТА  распределены по: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• Разделам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бюджетной классификации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• Главным распорядителям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8072494" cy="857256"/>
          </a:xfrm>
        </p:spPr>
        <p:txBody>
          <a:bodyPr>
            <a:noAutofit/>
          </a:bodyPr>
          <a:lstStyle/>
          <a:p>
            <a:pPr algn="ctr"/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Структура расходной части бюджета муниципального образования «Городское поселение Оршанка» на 2019 год</a:t>
            </a:r>
            <a:endParaRPr lang="ru-RU" sz="18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5929330"/>
            <a:ext cx="55007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Всего</a:t>
            </a:r>
            <a:r>
              <a:rPr lang="ru-RU" sz="2500" dirty="0" smtClean="0"/>
              <a:t>  </a:t>
            </a:r>
            <a:r>
              <a:rPr lang="ru-RU" sz="25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7 820,00 тыс.рублей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053628"/>
              </p:ext>
            </p:extLst>
          </p:nvPr>
        </p:nvGraphicFramePr>
        <p:xfrm>
          <a:off x="304800" y="1124744"/>
          <a:ext cx="8686800" cy="495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643578"/>
            <a:ext cx="4216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Руководитель финансового отдела </a:t>
            </a:r>
          </a:p>
          <a:p>
            <a:r>
              <a:rPr lang="ru-RU" dirty="0" smtClean="0"/>
              <a:t>МО «Оршанский муниципальный район»</a:t>
            </a:r>
          </a:p>
          <a:p>
            <a:r>
              <a:rPr lang="ru-RU" dirty="0" smtClean="0"/>
              <a:t>И.Г.Семенова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428868"/>
            <a:ext cx="7358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Что такое «Бюджет для граждан»?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14282" y="785794"/>
            <a:ext cx="8715436" cy="2000264"/>
          </a:xfrm>
          <a:prstGeom prst="horizontalScroll">
            <a:avLst/>
          </a:prstGeom>
          <a:solidFill>
            <a:srgbClr val="89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 2013 года на всех уровнях управления следует регулярно публиковать 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(размещать в сети Интернет) брошюру «Бюджет для граждан»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</a:rPr>
              <a:t>В.В.Путин </a:t>
            </a:r>
          </a:p>
          <a:p>
            <a:pPr algn="r"/>
            <a:r>
              <a:rPr lang="ru-RU" sz="1200" i="1" dirty="0" smtClean="0">
                <a:solidFill>
                  <a:schemeClr val="tx1"/>
                </a:solidFill>
              </a:rPr>
              <a:t>Бюджетное послание Президента РФ </a:t>
            </a:r>
          </a:p>
          <a:p>
            <a:pPr algn="r"/>
            <a:r>
              <a:rPr lang="ru-RU" sz="1200" i="1" dirty="0" smtClean="0">
                <a:solidFill>
                  <a:schemeClr val="tx1"/>
                </a:solidFill>
              </a:rPr>
              <a:t>Федеральному собранию от 13.06.2013 </a:t>
            </a:r>
          </a:p>
          <a:p>
            <a:pPr algn="r"/>
            <a:r>
              <a:rPr lang="ru-RU" sz="1200" i="1" dirty="0" smtClean="0">
                <a:solidFill>
                  <a:schemeClr val="tx1"/>
                </a:solidFill>
              </a:rPr>
              <a:t>«О бюджетной политике в 2014 - 2017 годах»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357554" y="3714752"/>
            <a:ext cx="5286412" cy="242889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1600" b="1" dirty="0" smtClean="0"/>
              <a:t>	</a:t>
            </a:r>
            <a:r>
              <a:rPr lang="ru-RU" sz="2400" dirty="0" smtClean="0"/>
              <a:t>«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граждан» познакомит вас с положениями основного финансового документа муниципального образования «Городское поселение Оршанка» – проекта решения Собрания депутатов «О бюджете муниципального образования «Городское поселение Оршанка» на 2019 год»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http://kpfu.ru/portal/docs/F219553387/bjudzh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827" y="4071942"/>
            <a:ext cx="4000885" cy="266281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214414" y="2571744"/>
            <a:ext cx="757242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buogette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сумка, кошелек) –это план доходов и расходов на определенный период 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имени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214422"/>
            <a:ext cx="3190875" cy="3705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214422"/>
            <a:ext cx="2214578" cy="1571636"/>
          </a:xfrm>
        </p:spPr>
        <p:txBody>
          <a:bodyPr>
            <a:normAutofit fontScale="625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b="1" i="1" dirty="0" smtClean="0"/>
              <a:t>Доходы бюджета  </a:t>
            </a:r>
            <a:r>
              <a:rPr lang="ru-RU" dirty="0" smtClean="0"/>
              <a:t>-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429388" y="1285860"/>
            <a:ext cx="2357454" cy="142876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i="1" dirty="0" smtClean="0">
                <a:solidFill>
                  <a:schemeClr val="tx2"/>
                </a:solidFill>
              </a:rPr>
              <a:t>Расходы бюджета </a:t>
            </a:r>
            <a:r>
              <a:rPr lang="ru-RU" sz="3200" dirty="0" smtClean="0">
                <a:solidFill>
                  <a:schemeClr val="tx2"/>
                </a:solidFill>
              </a:rPr>
              <a:t>-</a:t>
            </a:r>
          </a:p>
          <a:p>
            <a:pPr lvl="0" indent="-342900"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выплачиваемые из бюджета денежные средства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71604" y="4857760"/>
            <a:ext cx="6786610" cy="571504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i="1" dirty="0" smtClean="0">
                <a:solidFill>
                  <a:schemeClr val="tx2"/>
                </a:solidFill>
              </a:rPr>
              <a:t>Дефицит бюджета </a:t>
            </a:r>
            <a:r>
              <a:rPr lang="ru-RU" sz="3200" dirty="0" smtClean="0">
                <a:solidFill>
                  <a:schemeClr val="tx2"/>
                </a:solidFill>
              </a:rPr>
              <a:t>- превышение расходов бюджета над его доходами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i="1" dirty="0" err="1" smtClean="0">
                <a:solidFill>
                  <a:schemeClr val="tx2"/>
                </a:solidFill>
              </a:rPr>
              <a:t>Профицит</a:t>
            </a:r>
            <a:r>
              <a:rPr lang="ru-RU" sz="3200" b="1" i="1" dirty="0" smtClean="0">
                <a:solidFill>
                  <a:schemeClr val="tx2"/>
                </a:solidFill>
              </a:rPr>
              <a:t> бюджета </a:t>
            </a:r>
            <a:r>
              <a:rPr lang="ru-RU" sz="3200" dirty="0" smtClean="0">
                <a:solidFill>
                  <a:schemeClr val="tx2"/>
                </a:solidFill>
              </a:rPr>
              <a:t>- превышение доходов бюджета над его расходами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85786" y="5357826"/>
            <a:ext cx="8143932" cy="928694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dirty="0" smtClean="0">
                <a:solidFill>
                  <a:schemeClr val="tx2"/>
                </a:solidFill>
              </a:rPr>
              <a:t>Важно: </a:t>
            </a:r>
          </a:p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	Обязательное требование, предъявляемое к составлению и утверждению бюджета – это его сбалансированность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267596" cy="900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cap="none" dirty="0" smtClean="0"/>
              <a:t>Составление проекта бюджета на 2019 год основывается на :</a:t>
            </a:r>
            <a:endParaRPr lang="ru-RU" sz="2800" cap="none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429019"/>
              </p:ext>
            </p:extLst>
          </p:nvPr>
        </p:nvGraphicFramePr>
        <p:xfrm>
          <a:off x="428596" y="1071546"/>
          <a:ext cx="7572428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38" y="4214818"/>
            <a:ext cx="7286676" cy="20159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50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Проект  решения Собрания депутатов муниципального образования</a:t>
            </a:r>
          </a:p>
          <a:p>
            <a:pPr algn="ctr"/>
            <a:r>
              <a:rPr lang="ru-RU" sz="250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«Городское поселение Оршанка»</a:t>
            </a:r>
          </a:p>
          <a:p>
            <a:pPr algn="ctr"/>
            <a:r>
              <a:rPr lang="ru-RU" sz="250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о бюджете составляется и утверждается сроком на один год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900" b="1" dirty="0" smtClean="0"/>
              <a:t>Задачи бюджетной политики  муниципального образования на 2019 -2021 годы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357298"/>
            <a:ext cx="7829544" cy="4857784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 на основе оптимизации и результативности;</a:t>
            </a:r>
          </a:p>
          <a:p>
            <a:pPr lvl="0">
              <a:lnSpc>
                <a:spcPct val="12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Совершенствование процедур предварительного и последующего финансового контроля;</a:t>
            </a:r>
          </a:p>
          <a:p>
            <a:pPr lvl="0">
              <a:lnSpc>
                <a:spcPct val="12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Результативное исполнение полномочий органов местного самоуправления при сокращении объемов бюджетных расходов на их реализацию; </a:t>
            </a:r>
          </a:p>
          <a:p>
            <a:pPr>
              <a:lnSpc>
                <a:spcPct val="12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бюджета;</a:t>
            </a:r>
          </a:p>
          <a:p>
            <a:pPr lvl="0">
              <a:lnSpc>
                <a:spcPct val="12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процедур проведения муниципальных закупок;</a:t>
            </a:r>
          </a:p>
          <a:p>
            <a:pPr lvl="0">
              <a:lnSpc>
                <a:spcPct val="12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Минимизация принятия новых расходных обязательств исходя из обоснованности социальной и бюджетной эффективности их реализации; </a:t>
            </a:r>
          </a:p>
          <a:p>
            <a:pPr lvl="0">
              <a:lnSpc>
                <a:spcPct val="12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Недопущение роста кредиторской задолженности бюджета  муниципального образования;</a:t>
            </a:r>
          </a:p>
          <a:p>
            <a:pPr>
              <a:lnSpc>
                <a:spcPct val="12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открытости и прозрачности бюджета в рамках ЕИС «Электронный бюджет».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Основные показатели прогноза социально-экономического развития </a:t>
            </a:r>
            <a:endParaRPr lang="ru-RU" sz="31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965514"/>
              </p:ext>
            </p:extLst>
          </p:nvPr>
        </p:nvGraphicFramePr>
        <p:xfrm>
          <a:off x="428596" y="1357298"/>
          <a:ext cx="8429684" cy="4714910"/>
        </p:xfrm>
        <a:graphic>
          <a:graphicData uri="http://schemas.openxmlformats.org/drawingml/2006/table">
            <a:tbl>
              <a:tblPr/>
              <a:tblGrid>
                <a:gridCol w="3252397"/>
                <a:gridCol w="846287"/>
                <a:gridCol w="833843"/>
                <a:gridCol w="929256"/>
                <a:gridCol w="846287"/>
                <a:gridCol w="862881"/>
                <a:gridCol w="858733"/>
              </a:tblGrid>
              <a:tr h="2773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Ед.   изм.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2017 отчет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2018 оценка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2020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2021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FD8F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Численность постоянного населения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5 992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5 854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5 798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5 738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5 701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Объем отгруженной продукции (работ, услуг)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5 514,0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6 671,0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7 199,0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7 375,8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7 441,0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Продукция сельского хозяйства во всех категориях хозяйств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971,1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993,5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1 039,4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1 137,8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1 178,5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Инвестиции в основной капитал за счет всех источников финансирования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188,9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194,2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193,5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208,6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208,8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Объем работ и услуг по виду деятельности «строительство»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95,9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Оборот розничной торговли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414,6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418,5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435,0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451,0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465,0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Фонд заработной платы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357,0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372,3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381,4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397,5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409,3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Ввод индивидуального жилья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тыс.кв.м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 Доходы бюджета</a:t>
            </a:r>
            <a:endParaRPr lang="ru-RU" sz="4800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501122" cy="4365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мешок1 копи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66" y="1919277"/>
            <a:ext cx="2428892" cy="19317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Стрелка вправо 55"/>
          <p:cNvSpPr/>
          <p:nvPr/>
        </p:nvSpPr>
        <p:spPr>
          <a:xfrm rot="14520647">
            <a:off x="4991368" y="4103335"/>
            <a:ext cx="1104708" cy="642942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11748226">
            <a:off x="5663793" y="3418824"/>
            <a:ext cx="1346434" cy="642942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9643446">
            <a:off x="5586075" y="2074974"/>
            <a:ext cx="1346434" cy="642942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18405177">
            <a:off x="3024068" y="4125036"/>
            <a:ext cx="1346434" cy="642942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 rot="20626138">
            <a:off x="2134692" y="3254340"/>
            <a:ext cx="1346434" cy="642942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1184161">
            <a:off x="2212119" y="1922940"/>
            <a:ext cx="1346434" cy="642942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Нормативы отчислений</a:t>
            </a:r>
            <a:endParaRPr lang="ru-RU" dirty="0"/>
          </a:p>
        </p:txBody>
      </p:sp>
      <p:pic>
        <p:nvPicPr>
          <p:cNvPr id="6" name="Рисунок 5" descr="13 %.gif"/>
          <p:cNvPicPr>
            <a:picLocks noChangeAspect="1"/>
          </p:cNvPicPr>
          <p:nvPr/>
        </p:nvPicPr>
        <p:blipFill>
          <a:blip r:embed="rId3"/>
          <a:srcRect t="26790" r="14796"/>
          <a:stretch>
            <a:fillRect/>
          </a:stretch>
        </p:blipFill>
        <p:spPr>
          <a:xfrm>
            <a:off x="785786" y="1357298"/>
            <a:ext cx="1289751" cy="106556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 rot="20705914">
            <a:off x="5952620" y="2180686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100%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20778664">
            <a:off x="2363065" y="340243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100%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18526443">
            <a:off x="3285974" y="4318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100%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rot="884251">
            <a:off x="2427736" y="2029218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10%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 rot="984450">
            <a:off x="6140212" y="3622372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50%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3551186">
            <a:off x="5064256" y="421955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100%</a:t>
            </a:r>
          </a:p>
          <a:p>
            <a:endParaRPr lang="ru-RU" dirty="0"/>
          </a:p>
        </p:txBody>
      </p:sp>
      <p:pic>
        <p:nvPicPr>
          <p:cNvPr id="20" name="Рисунок 19" descr="ЕСХН копия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3071810"/>
            <a:ext cx="1857388" cy="1857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аренда и продажа имущества копия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4643446"/>
            <a:ext cx="2190113" cy="1714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зем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857232"/>
            <a:ext cx="1928778" cy="1928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 descr="налог на имущество копия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45" y="3543301"/>
            <a:ext cx="1857356" cy="1171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3360269" y="2929655"/>
            <a:ext cx="2423462" cy="998689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Скругленный прямоугольник 32"/>
          <p:cNvSpPr/>
          <p:nvPr/>
        </p:nvSpPr>
        <p:spPr>
          <a:xfrm>
            <a:off x="5929322" y="0"/>
            <a:ext cx="1596125" cy="1117526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Скругленный прямоугольник 35"/>
          <p:cNvSpPr/>
          <p:nvPr/>
        </p:nvSpPr>
        <p:spPr>
          <a:xfrm>
            <a:off x="1000100" y="142852"/>
            <a:ext cx="1782928" cy="945925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Скругленный прямоугольник 38"/>
          <p:cNvSpPr/>
          <p:nvPr/>
        </p:nvSpPr>
        <p:spPr>
          <a:xfrm>
            <a:off x="4929190" y="1142984"/>
            <a:ext cx="2356195" cy="998689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Скругленный прямоугольник 41"/>
          <p:cNvSpPr/>
          <p:nvPr/>
        </p:nvSpPr>
        <p:spPr>
          <a:xfrm>
            <a:off x="3659481" y="2968070"/>
            <a:ext cx="1825038" cy="921861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Скругленный прямоугольник 4"/>
          <p:cNvSpPr/>
          <p:nvPr/>
        </p:nvSpPr>
        <p:spPr>
          <a:xfrm>
            <a:off x="1714480" y="5643578"/>
            <a:ext cx="1771038" cy="8678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Государственная</a:t>
            </a:r>
            <a:r>
              <a:rPr lang="ru-RU" sz="1800" kern="1200" dirty="0" smtClean="0"/>
              <a:t> </a:t>
            </a: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пошлина</a:t>
            </a:r>
            <a:r>
              <a:rPr lang="ru-RU" sz="1800" kern="1200" dirty="0" smtClean="0"/>
              <a:t> </a:t>
            </a:r>
            <a:endParaRPr lang="ru-RU" sz="1800" kern="1200" dirty="0"/>
          </a:p>
        </p:txBody>
      </p:sp>
      <p:sp>
        <p:nvSpPr>
          <p:cNvPr id="46" name="Скругленный прямоугольник 4"/>
          <p:cNvSpPr/>
          <p:nvPr/>
        </p:nvSpPr>
        <p:spPr>
          <a:xfrm>
            <a:off x="6572264" y="4929198"/>
            <a:ext cx="2364960" cy="9401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Единый сельскохозяйственный налог</a:t>
            </a:r>
            <a:endParaRPr lang="ru-RU" sz="1800" kern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Скругленный прямоугольник 4"/>
          <p:cNvSpPr/>
          <p:nvPr/>
        </p:nvSpPr>
        <p:spPr>
          <a:xfrm>
            <a:off x="7143768" y="2428868"/>
            <a:ext cx="1530663" cy="1052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Земельный налог</a:t>
            </a:r>
            <a:endParaRPr lang="ru-RU" sz="1800" kern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Скругленный прямоугольник 4"/>
          <p:cNvSpPr/>
          <p:nvPr/>
        </p:nvSpPr>
        <p:spPr>
          <a:xfrm>
            <a:off x="214282" y="4572008"/>
            <a:ext cx="1727518" cy="8905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Налог на имущество физических лиц</a:t>
            </a:r>
          </a:p>
        </p:txBody>
      </p:sp>
      <p:sp>
        <p:nvSpPr>
          <p:cNvPr id="49" name="Скругленный прямоугольник 4"/>
          <p:cNvSpPr/>
          <p:nvPr/>
        </p:nvSpPr>
        <p:spPr>
          <a:xfrm>
            <a:off x="5489017" y="5917813"/>
            <a:ext cx="2297693" cy="9401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Доходы</a:t>
            </a:r>
            <a:r>
              <a:rPr lang="ru-RU" sz="1800" kern="1200" dirty="0" smtClean="0"/>
              <a:t> </a:t>
            </a: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от продажи и аренды</a:t>
            </a:r>
            <a:r>
              <a:rPr lang="ru-RU" sz="1800" kern="1200" dirty="0" smtClean="0"/>
              <a:t> </a:t>
            </a: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имущества</a:t>
            </a:r>
            <a:endParaRPr lang="ru-RU" sz="1800" kern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Скругленный прямоугольник 4"/>
          <p:cNvSpPr/>
          <p:nvPr/>
        </p:nvSpPr>
        <p:spPr>
          <a:xfrm>
            <a:off x="214282" y="2357430"/>
            <a:ext cx="1727518" cy="8905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Налог на доходы физических лиц</a:t>
            </a:r>
          </a:p>
        </p:txBody>
      </p:sp>
      <p:pic>
        <p:nvPicPr>
          <p:cNvPr id="57" name="Рисунок 56" descr="человечки копия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5918" y="4714884"/>
            <a:ext cx="1939623" cy="1333491"/>
          </a:xfrm>
          <a:prstGeom prst="rect">
            <a:avLst/>
          </a:prstGeom>
        </p:spPr>
      </p:pic>
      <p:sp>
        <p:nvSpPr>
          <p:cNvPr id="59" name="Скругленный прямоугольник 4"/>
          <p:cNvSpPr/>
          <p:nvPr/>
        </p:nvSpPr>
        <p:spPr>
          <a:xfrm>
            <a:off x="3643306" y="2928934"/>
            <a:ext cx="1727518" cy="8905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chemeClr val="accent2">
                    <a:lumMod val="50000"/>
                  </a:schemeClr>
                </a:solidFill>
              </a:rPr>
              <a:t>БЮДЖЕТ поселения</a:t>
            </a:r>
          </a:p>
        </p:txBody>
      </p:sp>
      <p:sp>
        <p:nvSpPr>
          <p:cNvPr id="35" name="Стрелка вправо 34"/>
          <p:cNvSpPr/>
          <p:nvPr/>
        </p:nvSpPr>
        <p:spPr>
          <a:xfrm rot="16640262">
            <a:off x="4050157" y="4267094"/>
            <a:ext cx="1104708" cy="642942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 rot="16844942">
            <a:off x="4380991" y="4450093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50%</a:t>
            </a:r>
          </a:p>
          <a:p>
            <a:endParaRPr lang="ru-RU" dirty="0"/>
          </a:p>
        </p:txBody>
      </p:sp>
      <p:sp>
        <p:nvSpPr>
          <p:cNvPr id="38" name="Скругленный прямоугольник 4"/>
          <p:cNvSpPr/>
          <p:nvPr/>
        </p:nvSpPr>
        <p:spPr>
          <a:xfrm>
            <a:off x="3428992" y="5643578"/>
            <a:ext cx="1714512" cy="9401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Доходы</a:t>
            </a:r>
            <a:r>
              <a:rPr lang="ru-RU" sz="1800" kern="1200" dirty="0" smtClean="0"/>
              <a:t> </a:t>
            </a: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от продажи и аренды</a:t>
            </a:r>
            <a:r>
              <a:rPr lang="ru-RU" sz="1800" kern="1200" dirty="0" smtClean="0"/>
              <a:t> </a:t>
            </a: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земли</a:t>
            </a:r>
            <a:endParaRPr lang="ru-RU" sz="1800" kern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2200" b="1" dirty="0" smtClean="0">
                <a:effectLst/>
              </a:rPr>
              <a:t>Структура налоговых и неналоговых доходов в 2019 году</a:t>
            </a:r>
            <a:endParaRPr lang="ru-RU" sz="22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5500702"/>
            <a:ext cx="55007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Всего</a:t>
            </a:r>
            <a:r>
              <a:rPr lang="ru-RU" sz="2500" dirty="0" smtClean="0"/>
              <a:t>  </a:t>
            </a:r>
            <a:r>
              <a:rPr lang="ru-RU" sz="25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7 820,00 тыс.рублей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212677"/>
              </p:ext>
            </p:extLst>
          </p:nvPr>
        </p:nvGraphicFramePr>
        <p:xfrm>
          <a:off x="264319" y="1052736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15C520FE742340B1807A271379612F" ma:contentTypeVersion="0" ma:contentTypeDescription="Создание документа." ma:contentTypeScope="" ma:versionID="acd84ff9c10269de27eabe4407ed9412">
  <xsd:schema xmlns:xsd="http://www.w3.org/2001/XMLSchema" xmlns:xs="http://www.w3.org/2001/XMLSchema" xmlns:p="http://schemas.microsoft.com/office/2006/metadata/properties" xmlns:ns2="57504d04-691e-4fc4-8f09-4f19fdbe90f6" targetNamespace="http://schemas.microsoft.com/office/2006/metadata/properties" ma:root="true" ma:fieldsID="2073a5f27f6ffbc2dc2dda505810abf8" ns2:_="">
    <xsd:import namespace="57504d04-691e-4fc4-8f09-4f19fdbe90f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7504d04-691e-4fc4-8f09-4f19fdbe90f6">XXJ7TYMEEKJ2-2354-52</_dlc_DocId>
    <_dlc_DocIdUrl xmlns="57504d04-691e-4fc4-8f09-4f19fdbe90f6">
      <Url>https://vip.gov.mari.ru/orshanka/_layouts/DocIdRedir.aspx?ID=XXJ7TYMEEKJ2-2354-52</Url>
      <Description>XXJ7TYMEEKJ2-2354-52</Description>
    </_dlc_DocIdUrl>
    <_dlc_DocIdPersistId xmlns="57504d04-691e-4fc4-8f09-4f19fdbe90f6">false</_dlc_DocIdPersistId>
  </documentManagement>
</p:properties>
</file>

<file path=customXml/itemProps1.xml><?xml version="1.0" encoding="utf-8"?>
<ds:datastoreItem xmlns:ds="http://schemas.openxmlformats.org/officeDocument/2006/customXml" ds:itemID="{B4619AD9-A62B-4D77-B968-F2AAD8A1E527}"/>
</file>

<file path=customXml/itemProps2.xml><?xml version="1.0" encoding="utf-8"?>
<ds:datastoreItem xmlns:ds="http://schemas.openxmlformats.org/officeDocument/2006/customXml" ds:itemID="{8E47E277-4E84-426F-8758-8A1152F946D3}"/>
</file>

<file path=customXml/itemProps3.xml><?xml version="1.0" encoding="utf-8"?>
<ds:datastoreItem xmlns:ds="http://schemas.openxmlformats.org/officeDocument/2006/customXml" ds:itemID="{387BA350-359F-4239-8711-C1BCB434A04A}"/>
</file>

<file path=customXml/itemProps4.xml><?xml version="1.0" encoding="utf-8"?>
<ds:datastoreItem xmlns:ds="http://schemas.openxmlformats.org/officeDocument/2006/customXml" ds:itemID="{83C09911-B33C-4E7B-B2DF-E28E7025855E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4327</TotalTime>
  <Words>1006</Words>
  <Application>Microsoft Office PowerPoint</Application>
  <PresentationFormat>Экран (4:3)</PresentationFormat>
  <Paragraphs>255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 Что такое «Бюджет для граждан»?</vt:lpstr>
      <vt:lpstr>      Основные понятия</vt:lpstr>
      <vt:lpstr>Составление проекта бюджета на 2019 год основывается на :</vt:lpstr>
      <vt:lpstr> Задачи бюджетной политики  муниципального образования на 2019 -2021 годы : </vt:lpstr>
      <vt:lpstr> Основные показатели прогноза социально-экономического развития </vt:lpstr>
      <vt:lpstr>     Доходы бюджета</vt:lpstr>
      <vt:lpstr>        Нормативы отчислений</vt:lpstr>
      <vt:lpstr> Структура налоговых и неналоговых доходов в 2019 году</vt:lpstr>
      <vt:lpstr> Налоговые и неналоговые доходы в 2019 году </vt:lpstr>
      <vt:lpstr> Межбюджетные  трансферты –  основной вид безвозмездных перечислений </vt:lpstr>
      <vt:lpstr>      Расходы бюджета</vt:lpstr>
      <vt:lpstr>Структура расходной части бюджета муниципального образования «Городское поселение Оршанка» на 2019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Сomp</dc:creator>
  <cp:lastModifiedBy>Windows User</cp:lastModifiedBy>
  <cp:revision>497</cp:revision>
  <dcterms:created xsi:type="dcterms:W3CDTF">2013-12-13T07:28:33Z</dcterms:created>
  <dcterms:modified xsi:type="dcterms:W3CDTF">2018-12-06T17:17:10Z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0x010100E415C520FE742340B1807A271379612F</vt:lpwstr>
  </property>
  <property fmtid="{D5CDD505-2E9C-101B-9397-08002B2CF9AE}" pid="3" name="_dlc_DocIdItemGuid">
    <vt:lpwstr>1400aebb-613d-4c54-ad69-98073a4be57a</vt:lpwstr>
  </property>
  <property fmtid="{D5CDD505-2E9C-101B-9397-08002B2CF9AE}" pid="4" name="Order">
    <vt:r8>5200</vt:r8>
  </property>
  <property fmtid="{D5CDD505-2E9C-101B-9397-08002B2CF9AE}" pid="5" name="TemplateUrl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xd_Signature">
    <vt:bool>false</vt:bool>
  </property>
  <property fmtid="{D5CDD505-2E9C-101B-9397-08002B2CF9AE}" pid="10" name="xd_ProgID">
    <vt:lpwstr/>
  </property>
</Properties>
</file>