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57" r:id="rId3"/>
    <p:sldId id="258" r:id="rId4"/>
    <p:sldId id="259" r:id="rId5"/>
    <p:sldId id="266" r:id="rId6"/>
    <p:sldId id="267" r:id="rId7"/>
    <p:sldId id="268" r:id="rId8"/>
    <p:sldId id="262" r:id="rId9"/>
    <p:sldId id="265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Щеглова Ирина Сергеевна" initials="ЩИС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75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cheglova_is\Desktop\&#1056;&#1077;&#1081;&#1090;&#1080;&#1085;&#1075;%20&#1055;&#1060;&#1054;%20&#1084;&#1072;&#1081;%202017%20&#1086;&#1090;&#1087;&#1088;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4161394551691504E-2"/>
          <c:w val="0.73019635549753747"/>
          <c:h val="0.94807488664379802"/>
        </c:manualLayout>
      </c:layout>
      <c:pie3DChart>
        <c:varyColors val="1"/>
        <c:ser>
          <c:idx val="0"/>
          <c:order val="0"/>
          <c:explosion val="25"/>
          <c:cat>
            <c:strRef>
              <c:f>'Лист1 (3)'!$B$4:$E$4</c:f>
              <c:strCache>
                <c:ptCount val="4"/>
                <c:pt idx="0">
                  <c:v>Цена на оптовом рынке</c:v>
                </c:pt>
                <c:pt idx="1">
                  <c:v>Тариф на услуги по передаче</c:v>
                </c:pt>
                <c:pt idx="2">
                  <c:v>Инфраструктурные платежи</c:v>
                </c:pt>
                <c:pt idx="3">
                  <c:v>Cбытовая надбавка </c:v>
                </c:pt>
              </c:strCache>
            </c:strRef>
          </c:cat>
          <c:val>
            <c:numRef>
              <c:f>'Лист1 (3)'!$B$6:$E$6</c:f>
              <c:numCache>
                <c:formatCode>#,##0.00_ ;\-#,##0.00\ </c:formatCode>
                <c:ptCount val="4"/>
                <c:pt idx="0">
                  <c:v>2209.34</c:v>
                </c:pt>
                <c:pt idx="1">
                  <c:v>3313.11</c:v>
                </c:pt>
                <c:pt idx="2">
                  <c:v>3.4899999999999998</c:v>
                </c:pt>
                <c:pt idx="3">
                  <c:v>325.64000000000004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9874295139801637"/>
          <c:y val="0.10798191892680083"/>
          <c:w val="0.33924962152799626"/>
          <c:h val="0.7506279214930259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8FFD8-BE4E-4023-A65B-4D7491E0B35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A17D59-642C-4250-B6CE-D6E960BF6754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/>
            <a:t>Гарантирующий поставщик </a:t>
          </a:r>
          <a:r>
            <a:rPr lang="ru-RU" sz="1000" dirty="0" smtClean="0"/>
            <a:t>(собственник электроэнергии)</a:t>
          </a:r>
          <a:endParaRPr lang="ru-RU" sz="1000" dirty="0"/>
        </a:p>
      </dgm:t>
    </dgm:pt>
    <dgm:pt modelId="{1D7AA9DE-4451-4C3C-B4F8-1F73CD7796F0}" type="parTrans" cxnId="{F1599900-B90D-46C6-9247-D4AC711B62AE}">
      <dgm:prSet/>
      <dgm:spPr/>
      <dgm:t>
        <a:bodyPr/>
        <a:lstStyle/>
        <a:p>
          <a:endParaRPr lang="ru-RU"/>
        </a:p>
      </dgm:t>
    </dgm:pt>
    <dgm:pt modelId="{C80D4639-BD97-430D-9901-752D4E95328F}" type="sibTrans" cxnId="{F1599900-B90D-46C6-9247-D4AC711B62AE}">
      <dgm:prSet/>
      <dgm:spPr/>
      <dgm:t>
        <a:bodyPr/>
        <a:lstStyle/>
        <a:p>
          <a:endParaRPr lang="ru-RU"/>
        </a:p>
      </dgm:t>
    </dgm:pt>
    <dgm:pt modelId="{12E3CDDC-1F4C-4C08-BD2C-D42285FCC8A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/>
            <a:t>Сетевые компании</a:t>
          </a:r>
          <a:endParaRPr lang="ru-RU" sz="2000" dirty="0"/>
        </a:p>
      </dgm:t>
    </dgm:pt>
    <dgm:pt modelId="{3427B5A1-06D7-4D13-A4C8-91C3C18335C2}" type="parTrans" cxnId="{D5FA732F-765F-4E2D-9D57-0AC11AED28A1}">
      <dgm:prSet/>
      <dgm:spPr/>
      <dgm:t>
        <a:bodyPr/>
        <a:lstStyle/>
        <a:p>
          <a:endParaRPr lang="ru-RU"/>
        </a:p>
      </dgm:t>
    </dgm:pt>
    <dgm:pt modelId="{EE7BE4E2-2BC8-408A-AAE0-1D1E66DA29EC}" type="sibTrans" cxnId="{D5FA732F-765F-4E2D-9D57-0AC11AED28A1}">
      <dgm:prSet/>
      <dgm:spPr/>
      <dgm:t>
        <a:bodyPr/>
        <a:lstStyle/>
        <a:p>
          <a:endParaRPr lang="ru-RU"/>
        </a:p>
      </dgm:t>
    </dgm:pt>
    <dgm:pt modelId="{2703BFC9-D6D1-4737-B1E2-7ED08AD1CB18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/>
            <a:t>Администратор торговой системы</a:t>
          </a:r>
          <a:endParaRPr lang="ru-RU" sz="1400" b="1" dirty="0"/>
        </a:p>
      </dgm:t>
    </dgm:pt>
    <dgm:pt modelId="{211F2977-E5D4-4089-A0FF-F42C55DCFBF4}" type="parTrans" cxnId="{ADC45772-51D4-463C-BD7B-AE5CAB096703}">
      <dgm:prSet/>
      <dgm:spPr/>
      <dgm:t>
        <a:bodyPr/>
        <a:lstStyle/>
        <a:p>
          <a:endParaRPr lang="ru-RU"/>
        </a:p>
      </dgm:t>
    </dgm:pt>
    <dgm:pt modelId="{E2BF1FB0-B90C-4E14-B526-58D3A7EC1C6D}" type="sibTrans" cxnId="{ADC45772-51D4-463C-BD7B-AE5CAB096703}">
      <dgm:prSet/>
      <dgm:spPr/>
      <dgm:t>
        <a:bodyPr/>
        <a:lstStyle/>
        <a:p>
          <a:endParaRPr lang="ru-RU"/>
        </a:p>
      </dgm:t>
    </dgm:pt>
    <dgm:pt modelId="{027B6A69-AE87-491D-A1FA-7DB4B7673B83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/>
            <a:t>Инфра-структурные организации</a:t>
          </a:r>
          <a:endParaRPr lang="ru-RU" sz="1600" b="1" dirty="0"/>
        </a:p>
      </dgm:t>
    </dgm:pt>
    <dgm:pt modelId="{CF73EF57-30B2-42E8-A9DA-D27414EF92F2}" type="parTrans" cxnId="{2D6871DC-B505-460E-8D36-874FBCED1E4B}">
      <dgm:prSet/>
      <dgm:spPr/>
      <dgm:t>
        <a:bodyPr/>
        <a:lstStyle/>
        <a:p>
          <a:endParaRPr lang="ru-RU"/>
        </a:p>
      </dgm:t>
    </dgm:pt>
    <dgm:pt modelId="{A7729CC5-4AEA-42C9-B826-DAF1A5A3B914}" type="sibTrans" cxnId="{2D6871DC-B505-460E-8D36-874FBCED1E4B}">
      <dgm:prSet/>
      <dgm:spPr/>
      <dgm:t>
        <a:bodyPr/>
        <a:lstStyle/>
        <a:p>
          <a:endParaRPr lang="ru-RU"/>
        </a:p>
      </dgm:t>
    </dgm:pt>
    <dgm:pt modelId="{DE93FA31-E80A-43A1-A15A-92594707BF4D}">
      <dgm:prSet phldrT="[Текст]" custScaleY="82264" custRadScaleRad="100012" custRadScaleInc="-623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0217C846-F1D1-4331-8262-4E06E1B8C178}" type="parTrans" cxnId="{2B857545-4CDB-4D6C-AF31-03CF6924F194}">
      <dgm:prSet/>
      <dgm:spPr/>
      <dgm:t>
        <a:bodyPr/>
        <a:lstStyle/>
        <a:p>
          <a:endParaRPr lang="ru-RU"/>
        </a:p>
      </dgm:t>
    </dgm:pt>
    <dgm:pt modelId="{7F78066D-ACC7-4F5A-A7C9-6F0232A1D967}" type="sibTrans" cxnId="{2B857545-4CDB-4D6C-AF31-03CF6924F194}">
      <dgm:prSet/>
      <dgm:spPr/>
      <dgm:t>
        <a:bodyPr/>
        <a:lstStyle/>
        <a:p>
          <a:endParaRPr lang="ru-RU"/>
        </a:p>
      </dgm:t>
    </dgm:pt>
    <dgm:pt modelId="{BF96BCFF-4CE4-445C-A3FD-37AF3EB44C90}">
      <dgm:prSet phldrT="[Текст]" custScaleY="82264" custRadScaleRad="100012" custRadScaleInc="-623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7BCA11CE-25D3-4A0D-844F-C77326A81D36}" type="parTrans" cxnId="{FAA3F866-6E85-44ED-920F-E80481F222BC}">
      <dgm:prSet/>
      <dgm:spPr/>
      <dgm:t>
        <a:bodyPr/>
        <a:lstStyle/>
        <a:p>
          <a:endParaRPr lang="ru-RU"/>
        </a:p>
      </dgm:t>
    </dgm:pt>
    <dgm:pt modelId="{5D5094C7-4ADF-4E6B-B9EC-0B4067DD2F57}" type="sibTrans" cxnId="{FAA3F866-6E85-44ED-920F-E80481F222BC}">
      <dgm:prSet/>
      <dgm:spPr/>
      <dgm:t>
        <a:bodyPr/>
        <a:lstStyle/>
        <a:p>
          <a:endParaRPr lang="ru-RU"/>
        </a:p>
      </dgm:t>
    </dgm:pt>
    <dgm:pt modelId="{1D5FAA7B-41F7-445C-BC8B-EF278D02F31A}" type="pres">
      <dgm:prSet presAssocID="{C948FFD8-BE4E-4023-A65B-4D7491E0B35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FE6DFF-8A1A-4019-B1A6-D3E75686CB33}" type="pres">
      <dgm:prSet presAssocID="{A9A17D59-642C-4250-B6CE-D6E960BF6754}" presName="centerShape" presStyleLbl="node0" presStyleIdx="0" presStyleCnt="1" custScaleX="122209" custLinFactNeighborX="511" custLinFactNeighborY="-6350"/>
      <dgm:spPr/>
      <dgm:t>
        <a:bodyPr/>
        <a:lstStyle/>
        <a:p>
          <a:endParaRPr lang="ru-RU"/>
        </a:p>
      </dgm:t>
    </dgm:pt>
    <dgm:pt modelId="{58608E45-AA6E-4695-B85E-B285444CDD71}" type="pres">
      <dgm:prSet presAssocID="{3427B5A1-06D7-4D13-A4C8-91C3C18335C2}" presName="parTrans" presStyleLbl="bgSibTrans2D1" presStyleIdx="0" presStyleCnt="3" custScaleX="113168"/>
      <dgm:spPr/>
      <dgm:t>
        <a:bodyPr/>
        <a:lstStyle/>
        <a:p>
          <a:endParaRPr lang="ru-RU"/>
        </a:p>
      </dgm:t>
    </dgm:pt>
    <dgm:pt modelId="{B36DD38D-BC6F-47CC-870F-FA816B7CBBB5}" type="pres">
      <dgm:prSet presAssocID="{12E3CDDC-1F4C-4C08-BD2C-D42285FCC8A7}" presName="node" presStyleLbl="node1" presStyleIdx="0" presStyleCnt="3" custRadScaleRad="109860" custRadScaleInc="-7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C019A-763A-499F-8E88-E835D22825B8}" type="pres">
      <dgm:prSet presAssocID="{211F2977-E5D4-4089-A0FF-F42C55DCFBF4}" presName="parTrans" presStyleLbl="bgSibTrans2D1" presStyleIdx="1" presStyleCnt="3" custScaleX="77401" custScaleY="102472" custLinFactNeighborY="36946"/>
      <dgm:spPr/>
      <dgm:t>
        <a:bodyPr/>
        <a:lstStyle/>
        <a:p>
          <a:endParaRPr lang="ru-RU"/>
        </a:p>
      </dgm:t>
    </dgm:pt>
    <dgm:pt modelId="{E2979E4F-C685-47C0-8A09-BE7F221BC7CE}" type="pres">
      <dgm:prSet presAssocID="{2703BFC9-D6D1-4737-B1E2-7ED08AD1CB18}" presName="node" presStyleLbl="node1" presStyleIdx="1" presStyleCnt="3" custScaleX="133261" custScaleY="82264" custRadScaleRad="98937" custRadScaleInc="-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F6BB4-4AF1-4683-98DB-3FB260605C05}" type="pres">
      <dgm:prSet presAssocID="{CF73EF57-30B2-42E8-A9DA-D27414EF92F2}" presName="parTrans" presStyleLbl="bgSibTrans2D1" presStyleIdx="2" presStyleCnt="3" custScaleX="107747" custLinFactNeighborX="228" custLinFactNeighborY="8952"/>
      <dgm:spPr/>
      <dgm:t>
        <a:bodyPr/>
        <a:lstStyle/>
        <a:p>
          <a:endParaRPr lang="ru-RU"/>
        </a:p>
      </dgm:t>
    </dgm:pt>
    <dgm:pt modelId="{658669E8-D397-4B80-AA9F-E816A8DC9251}" type="pres">
      <dgm:prSet presAssocID="{027B6A69-AE87-491D-A1FA-7DB4B7673B83}" presName="node" presStyleLbl="node1" presStyleIdx="2" presStyleCnt="3" custRadScaleRad="116888" custRadScaleInc="3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1FB6ED-DF4E-4859-ACAF-A1A16D6C7387}" type="presOf" srcId="{211F2977-E5D4-4089-A0FF-F42C55DCFBF4}" destId="{3C7C019A-763A-499F-8E88-E835D22825B8}" srcOrd="0" destOrd="0" presId="urn:microsoft.com/office/officeart/2005/8/layout/radial4"/>
    <dgm:cxn modelId="{2D6871DC-B505-460E-8D36-874FBCED1E4B}" srcId="{A9A17D59-642C-4250-B6CE-D6E960BF6754}" destId="{027B6A69-AE87-491D-A1FA-7DB4B7673B83}" srcOrd="2" destOrd="0" parTransId="{CF73EF57-30B2-42E8-A9DA-D27414EF92F2}" sibTransId="{A7729CC5-4AEA-42C9-B826-DAF1A5A3B914}"/>
    <dgm:cxn modelId="{465C1475-97C8-40DB-9A49-79080D41EEB6}" type="presOf" srcId="{12E3CDDC-1F4C-4C08-BD2C-D42285FCC8A7}" destId="{B36DD38D-BC6F-47CC-870F-FA816B7CBBB5}" srcOrd="0" destOrd="0" presId="urn:microsoft.com/office/officeart/2005/8/layout/radial4"/>
    <dgm:cxn modelId="{F1599900-B90D-46C6-9247-D4AC711B62AE}" srcId="{C948FFD8-BE4E-4023-A65B-4D7491E0B35A}" destId="{A9A17D59-642C-4250-B6CE-D6E960BF6754}" srcOrd="0" destOrd="0" parTransId="{1D7AA9DE-4451-4C3C-B4F8-1F73CD7796F0}" sibTransId="{C80D4639-BD97-430D-9901-752D4E95328F}"/>
    <dgm:cxn modelId="{D5FA732F-765F-4E2D-9D57-0AC11AED28A1}" srcId="{A9A17D59-642C-4250-B6CE-D6E960BF6754}" destId="{12E3CDDC-1F4C-4C08-BD2C-D42285FCC8A7}" srcOrd="0" destOrd="0" parTransId="{3427B5A1-06D7-4D13-A4C8-91C3C18335C2}" sibTransId="{EE7BE4E2-2BC8-408A-AAE0-1D1E66DA29EC}"/>
    <dgm:cxn modelId="{7D8F26B4-5E68-46A6-AB8B-8D6D5899A097}" type="presOf" srcId="{3427B5A1-06D7-4D13-A4C8-91C3C18335C2}" destId="{58608E45-AA6E-4695-B85E-B285444CDD71}" srcOrd="0" destOrd="0" presId="urn:microsoft.com/office/officeart/2005/8/layout/radial4"/>
    <dgm:cxn modelId="{FAA3F866-6E85-44ED-920F-E80481F222BC}" srcId="{C948FFD8-BE4E-4023-A65B-4D7491E0B35A}" destId="{BF96BCFF-4CE4-445C-A3FD-37AF3EB44C90}" srcOrd="2" destOrd="0" parTransId="{7BCA11CE-25D3-4A0D-844F-C77326A81D36}" sibTransId="{5D5094C7-4ADF-4E6B-B9EC-0B4067DD2F57}"/>
    <dgm:cxn modelId="{2B857545-4CDB-4D6C-AF31-03CF6924F194}" srcId="{C948FFD8-BE4E-4023-A65B-4D7491E0B35A}" destId="{DE93FA31-E80A-43A1-A15A-92594707BF4D}" srcOrd="1" destOrd="0" parTransId="{0217C846-F1D1-4331-8262-4E06E1B8C178}" sibTransId="{7F78066D-ACC7-4F5A-A7C9-6F0232A1D967}"/>
    <dgm:cxn modelId="{ADC45772-51D4-463C-BD7B-AE5CAB096703}" srcId="{A9A17D59-642C-4250-B6CE-D6E960BF6754}" destId="{2703BFC9-D6D1-4737-B1E2-7ED08AD1CB18}" srcOrd="1" destOrd="0" parTransId="{211F2977-E5D4-4089-A0FF-F42C55DCFBF4}" sibTransId="{E2BF1FB0-B90C-4E14-B526-58D3A7EC1C6D}"/>
    <dgm:cxn modelId="{8BF69F59-9F6F-4629-9205-4B4984240237}" type="presOf" srcId="{A9A17D59-642C-4250-B6CE-D6E960BF6754}" destId="{83FE6DFF-8A1A-4019-B1A6-D3E75686CB33}" srcOrd="0" destOrd="0" presId="urn:microsoft.com/office/officeart/2005/8/layout/radial4"/>
    <dgm:cxn modelId="{DEFCCEB3-281A-4304-A9BE-6280E7375FC2}" type="presOf" srcId="{2703BFC9-D6D1-4737-B1E2-7ED08AD1CB18}" destId="{E2979E4F-C685-47C0-8A09-BE7F221BC7CE}" srcOrd="0" destOrd="0" presId="urn:microsoft.com/office/officeart/2005/8/layout/radial4"/>
    <dgm:cxn modelId="{0D1526D9-8807-4A88-B9E7-307226D8A53C}" type="presOf" srcId="{CF73EF57-30B2-42E8-A9DA-D27414EF92F2}" destId="{557F6BB4-4AF1-4683-98DB-3FB260605C05}" srcOrd="0" destOrd="0" presId="urn:microsoft.com/office/officeart/2005/8/layout/radial4"/>
    <dgm:cxn modelId="{6AE35F28-7636-4702-BD35-88D3E5690550}" type="presOf" srcId="{C948FFD8-BE4E-4023-A65B-4D7491E0B35A}" destId="{1D5FAA7B-41F7-445C-BC8B-EF278D02F31A}" srcOrd="0" destOrd="0" presId="urn:microsoft.com/office/officeart/2005/8/layout/radial4"/>
    <dgm:cxn modelId="{F36AD6B7-DAEF-4378-AFA0-39919ACFD4B2}" type="presOf" srcId="{027B6A69-AE87-491D-A1FA-7DB4B7673B83}" destId="{658669E8-D397-4B80-AA9F-E816A8DC9251}" srcOrd="0" destOrd="0" presId="urn:microsoft.com/office/officeart/2005/8/layout/radial4"/>
    <dgm:cxn modelId="{FC735210-4EC8-4DF8-A7BD-5BF8981085A0}" type="presParOf" srcId="{1D5FAA7B-41F7-445C-BC8B-EF278D02F31A}" destId="{83FE6DFF-8A1A-4019-B1A6-D3E75686CB33}" srcOrd="0" destOrd="0" presId="urn:microsoft.com/office/officeart/2005/8/layout/radial4"/>
    <dgm:cxn modelId="{3428842F-6EB6-480C-8136-A68BDA688A95}" type="presParOf" srcId="{1D5FAA7B-41F7-445C-BC8B-EF278D02F31A}" destId="{58608E45-AA6E-4695-B85E-B285444CDD71}" srcOrd="1" destOrd="0" presId="urn:microsoft.com/office/officeart/2005/8/layout/radial4"/>
    <dgm:cxn modelId="{398939C5-E7D3-4FF4-AE8A-208CBE6489BE}" type="presParOf" srcId="{1D5FAA7B-41F7-445C-BC8B-EF278D02F31A}" destId="{B36DD38D-BC6F-47CC-870F-FA816B7CBBB5}" srcOrd="2" destOrd="0" presId="urn:microsoft.com/office/officeart/2005/8/layout/radial4"/>
    <dgm:cxn modelId="{EBD8BC83-3474-40B1-B968-FFA74193EBF6}" type="presParOf" srcId="{1D5FAA7B-41F7-445C-BC8B-EF278D02F31A}" destId="{3C7C019A-763A-499F-8E88-E835D22825B8}" srcOrd="3" destOrd="0" presId="urn:microsoft.com/office/officeart/2005/8/layout/radial4"/>
    <dgm:cxn modelId="{CCDC5414-F914-4D2C-B9F7-52B98493DFF2}" type="presParOf" srcId="{1D5FAA7B-41F7-445C-BC8B-EF278D02F31A}" destId="{E2979E4F-C685-47C0-8A09-BE7F221BC7CE}" srcOrd="4" destOrd="0" presId="urn:microsoft.com/office/officeart/2005/8/layout/radial4"/>
    <dgm:cxn modelId="{3C71DE01-D173-45AF-9382-70F9FA6350AB}" type="presParOf" srcId="{1D5FAA7B-41F7-445C-BC8B-EF278D02F31A}" destId="{557F6BB4-4AF1-4683-98DB-3FB260605C05}" srcOrd="5" destOrd="0" presId="urn:microsoft.com/office/officeart/2005/8/layout/radial4"/>
    <dgm:cxn modelId="{41A56412-27D6-4DC1-A48F-DB2B1BA4586A}" type="presParOf" srcId="{1D5FAA7B-41F7-445C-BC8B-EF278D02F31A}" destId="{658669E8-D397-4B80-AA9F-E816A8DC925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1800" cy="49736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9736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r">
              <a:defRPr sz="1200"/>
            </a:lvl1pPr>
          </a:lstStyle>
          <a:p>
            <a:fld id="{B900C49D-406C-4100-B928-B4699CB68520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4" tIns="45861" rIns="91724" bIns="4586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9"/>
            <a:ext cx="5486400" cy="4476273"/>
          </a:xfrm>
          <a:prstGeom prst="rect">
            <a:avLst/>
          </a:prstGeom>
        </p:spPr>
        <p:txBody>
          <a:bodyPr vert="horz" lIns="91724" tIns="45861" rIns="91724" bIns="4586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8186"/>
            <a:ext cx="2971800" cy="49736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48186"/>
            <a:ext cx="2971800" cy="49736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r">
              <a:defRPr sz="1200"/>
            </a:lvl1pPr>
          </a:lstStyle>
          <a:p>
            <a:fld id="{E81B26E7-0324-47B8-9535-3CE7FDBE5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12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982" indent="-171982" algn="just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B26E7-0324-47B8-9535-3CE7FDBE5F4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401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982" indent="-171982" algn="just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B26E7-0324-47B8-9535-3CE7FDBE5F4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401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982" indent="-171982" algn="just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B26E7-0324-47B8-9535-3CE7FDBE5F4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40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462-4B94-4C44-88BF-ABB73572E9E0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0C46-4BF2-4511-AE94-DB94E632FC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73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462-4B94-4C44-88BF-ABB73572E9E0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0C46-4BF2-4511-AE94-DB94E632FC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15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462-4B94-4C44-88BF-ABB73572E9E0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0C46-4BF2-4511-AE94-DB94E632FC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59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462-4B94-4C44-88BF-ABB73572E9E0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0C46-4BF2-4511-AE94-DB94E632FC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09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462-4B94-4C44-88BF-ABB73572E9E0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0C46-4BF2-4511-AE94-DB94E632FC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74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462-4B94-4C44-88BF-ABB73572E9E0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0C46-4BF2-4511-AE94-DB94E632FC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2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462-4B94-4C44-88BF-ABB73572E9E0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0C46-4BF2-4511-AE94-DB94E632FC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53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462-4B94-4C44-88BF-ABB73572E9E0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0C46-4BF2-4511-AE94-DB94E632FC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47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462-4B94-4C44-88BF-ABB73572E9E0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0C46-4BF2-4511-AE94-DB94E632FC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9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462-4B94-4C44-88BF-ABB73572E9E0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0C46-4BF2-4511-AE94-DB94E632FC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56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462-4B94-4C44-88BF-ABB73572E9E0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0C46-4BF2-4511-AE94-DB94E632FC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67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D462-4B94-4C44-88BF-ABB73572E9E0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30C46-4BF2-4511-AE94-DB94E632FC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63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7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11.jpeg"/><Relationship Id="rId10" Type="http://schemas.openxmlformats.org/officeDocument/2006/relationships/image" Target="../media/image6.png"/><Relationship Id="rId4" Type="http://schemas.openxmlformats.org/officeDocument/2006/relationships/diagramData" Target="../diagrams/data1.xml"/><Relationship Id="rId9" Type="http://schemas.openxmlformats.org/officeDocument/2006/relationships/image" Target="../media/image5.jpe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middle_work\TNS\presentation_power_point\fon_main_left_crop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99392"/>
            <a:ext cx="4499992" cy="685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716834" y="2075992"/>
            <a:ext cx="5897016" cy="1785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2" tIns="45696" rIns="91392" bIns="45696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ru-RU" altLang="ru-RU" sz="3500" b="1" dirty="0" smtClean="0">
                <a:latin typeface="+mn-lt"/>
              </a:rPr>
              <a:t>ЭЛЕКТРОЭНЕРГЕТИКА.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ru-RU" altLang="ru-RU" sz="3500" b="1" dirty="0" smtClean="0">
                <a:latin typeface="+mn-lt"/>
              </a:rPr>
              <a:t>УСТРОЙСТВО И ОСОБЕННОСТИ ОТРАСЛИ</a:t>
            </a:r>
            <a:endParaRPr lang="ru-RU" altLang="ru-RU" sz="3500" b="1" dirty="0">
              <a:latin typeface="+mn-lt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699196" y="6313560"/>
            <a:ext cx="6337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i="1" dirty="0" smtClean="0">
                <a:latin typeface="Arial" charset="0"/>
              </a:rPr>
              <a:t>             </a:t>
            </a:r>
            <a:r>
              <a:rPr lang="ru-RU" altLang="ru-RU" sz="2000" b="1" dirty="0" smtClean="0">
                <a:latin typeface="+mn-lt"/>
              </a:rPr>
              <a:t>ИЮЛЬ 2017 г.</a:t>
            </a:r>
            <a:endParaRPr lang="ru-RU" altLang="ru-RU" sz="2000" b="1" dirty="0">
              <a:latin typeface="+mn-lt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4388718"/>
            <a:ext cx="4742308" cy="22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7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Стрелка влево 553"/>
          <p:cNvSpPr/>
          <p:nvPr/>
        </p:nvSpPr>
        <p:spPr>
          <a:xfrm rot="16134077">
            <a:off x="2507130" y="4952354"/>
            <a:ext cx="840207" cy="39317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2" name="Стрелка влево 521"/>
          <p:cNvSpPr/>
          <p:nvPr/>
        </p:nvSpPr>
        <p:spPr>
          <a:xfrm rot="16177572">
            <a:off x="2612971" y="1955781"/>
            <a:ext cx="628523" cy="59706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38" name="Группа 537"/>
          <p:cNvGrpSpPr/>
          <p:nvPr/>
        </p:nvGrpSpPr>
        <p:grpSpPr>
          <a:xfrm>
            <a:off x="2253309" y="1273053"/>
            <a:ext cx="1310579" cy="862507"/>
            <a:chOff x="1912843" y="46828"/>
            <a:chExt cx="1310579" cy="862507"/>
          </a:xfrm>
        </p:grpSpPr>
        <p:sp>
          <p:nvSpPr>
            <p:cNvPr id="539" name="Скругленный прямоугольник 538"/>
            <p:cNvSpPr/>
            <p:nvPr/>
          </p:nvSpPr>
          <p:spPr>
            <a:xfrm>
              <a:off x="1912843" y="46828"/>
              <a:ext cx="1310579" cy="86250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540" name="Скругленный прямоугольник 4"/>
            <p:cNvSpPr/>
            <p:nvPr/>
          </p:nvSpPr>
          <p:spPr>
            <a:xfrm>
              <a:off x="1938105" y="72090"/>
              <a:ext cx="1260055" cy="811983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0955" tIns="20955" rIns="20955" bIns="2095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/>
                <a:t>Генерирующие компании</a:t>
              </a:r>
              <a:endParaRPr lang="ru-RU" sz="1400" b="1" kern="1200" dirty="0"/>
            </a:p>
          </p:txBody>
        </p:sp>
      </p:grp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578" y="95434"/>
            <a:ext cx="2075590" cy="111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D:\middle_work\TNS\presentation_power_point\plash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8763" y="142546"/>
            <a:ext cx="6665238" cy="74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15483" y="142545"/>
            <a:ext cx="818562" cy="70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6" rIns="91392" bIns="45696">
            <a:spAutoFit/>
          </a:bodyPr>
          <a:lstStyle/>
          <a:p>
            <a:pPr algn="r">
              <a:spcBef>
                <a:spcPts val="603"/>
              </a:spcBef>
            </a:pPr>
            <a:r>
              <a:rPr lang="ru-RU" altLang="ru-RU" sz="4000" b="1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endParaRPr lang="ru-RU" altLang="ru-RU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508597" y="285090"/>
            <a:ext cx="5757875" cy="64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800" b="1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РОЗНИЧНЫЙ РЫНОК ЭЛЕКТРОЭНЕРГИИ И МОЩНОСТИ</a:t>
            </a:r>
            <a:endParaRPr lang="ru-RU" altLang="ru-RU" sz="1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4" name="Схема 63"/>
          <p:cNvGraphicFramePr/>
          <p:nvPr>
            <p:extLst>
              <p:ext uri="{D42A27DB-BD31-4B8C-83A1-F6EECF244321}">
                <p14:modId xmlns:p14="http://schemas.microsoft.com/office/powerpoint/2010/main" val="4055104212"/>
              </p:ext>
            </p:extLst>
          </p:nvPr>
        </p:nvGraphicFramePr>
        <p:xfrm>
          <a:off x="347303" y="2498574"/>
          <a:ext cx="5159860" cy="3023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31" name="Picture 7" descr="https://image.freepik.com/free-icon/power-line-connected-towers_318-50739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373" y="4406043"/>
            <a:ext cx="852028" cy="6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pskenergo.ru/img/menu/210.png"/>
          <p:cNvPicPr>
            <a:picLocks noChangeAspect="1" noChangeArrowheads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4" t="15758" r="13442" b="38786"/>
          <a:stretch/>
        </p:blipFill>
        <p:spPr bwMode="auto">
          <a:xfrm>
            <a:off x="2664175" y="2564904"/>
            <a:ext cx="563634" cy="21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profitpamm.com/sites/default/files/w512h5121390849392combo512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866" y="4365104"/>
            <a:ext cx="638201" cy="6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51" name="Группа 550"/>
          <p:cNvGrpSpPr/>
          <p:nvPr/>
        </p:nvGrpSpPr>
        <p:grpSpPr>
          <a:xfrm>
            <a:off x="2291519" y="5734845"/>
            <a:ext cx="1310579" cy="862507"/>
            <a:chOff x="1912843" y="46828"/>
            <a:chExt cx="1310579" cy="862507"/>
          </a:xfrm>
        </p:grpSpPr>
        <p:sp>
          <p:nvSpPr>
            <p:cNvPr id="552" name="Скругленный прямоугольник 551"/>
            <p:cNvSpPr/>
            <p:nvPr/>
          </p:nvSpPr>
          <p:spPr>
            <a:xfrm>
              <a:off x="1912843" y="46828"/>
              <a:ext cx="1310579" cy="86250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553" name="Скругленный прямоугольник 4"/>
            <p:cNvSpPr/>
            <p:nvPr/>
          </p:nvSpPr>
          <p:spPr>
            <a:xfrm>
              <a:off x="1938105" y="72090"/>
              <a:ext cx="1260055" cy="811983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0955" tIns="20955" rIns="20955" bIns="2095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/>
                <a:t>КЛИЕНТЫ </a:t>
              </a:r>
              <a:endParaRPr lang="ru-RU" b="1" kern="1200" dirty="0"/>
            </a:p>
          </p:txBody>
        </p:sp>
      </p:grpSp>
      <p:pic>
        <p:nvPicPr>
          <p:cNvPr id="1043" name="Picture 19" descr="http://arapahoextra.com/wp-content/uploads/2017/02/restroom.png"/>
          <p:cNvPicPr>
            <a:picLocks noChangeAspect="1" noChangeArrowheads="1"/>
          </p:cNvPicPr>
          <p:nvPr/>
        </p:nvPicPr>
        <p:blipFill rotWithShape="1"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70"/>
          <a:stretch/>
        </p:blipFill>
        <p:spPr bwMode="auto">
          <a:xfrm>
            <a:off x="1259633" y="5456865"/>
            <a:ext cx="972536" cy="106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://one-ru.com/images/6/zavod.jp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99" y="5475700"/>
            <a:ext cx="897894" cy="110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http://www.icon2s.com/wp-content/uploads/2014/04/black-white-android-nuclear-power-plant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223584"/>
            <a:ext cx="867470" cy="86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https://image.freepik.com/free-icon/production-plant_318-37089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99110"/>
            <a:ext cx="1010392" cy="101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TextBox 1027"/>
          <p:cNvSpPr txBox="1"/>
          <p:nvPr/>
        </p:nvSpPr>
        <p:spPr>
          <a:xfrm>
            <a:off x="5508103" y="1182898"/>
            <a:ext cx="3525941" cy="5062924"/>
          </a:xfrm>
          <a:prstGeom prst="rect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85725" indent="-85725" algn="just">
              <a:buFont typeface="Arial" pitchFamily="34" charset="0"/>
              <a:buChar char="•"/>
            </a:pPr>
            <a:r>
              <a:rPr lang="ru-RU" sz="1700" dirty="0" smtClean="0"/>
              <a:t>Администратор торговой системы приобретает электроэнергию и мощность у генерирующих компаний и ежемесячно определяет закупочные цены для гарантирующего поставщика</a:t>
            </a:r>
          </a:p>
          <a:p>
            <a:pPr marL="85725" indent="-85725" algn="just"/>
            <a:endParaRPr lang="ru-RU" sz="1700" dirty="0" smtClean="0"/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700" dirty="0"/>
              <a:t>Гарантирующий поставщик организует поставку электроэнергии и мощности, </a:t>
            </a:r>
            <a:r>
              <a:rPr lang="ru-RU" sz="1700" dirty="0" err="1"/>
              <a:t>биллинг</a:t>
            </a:r>
            <a:r>
              <a:rPr lang="ru-RU" sz="1700" dirty="0"/>
              <a:t> и сбор </a:t>
            </a:r>
            <a:r>
              <a:rPr lang="ru-RU" sz="1700" dirty="0" smtClean="0"/>
              <a:t>платежей с конечных потребителей</a:t>
            </a:r>
            <a:endParaRPr lang="ru-RU" sz="1700" dirty="0"/>
          </a:p>
          <a:p>
            <a:pPr marL="85725" indent="-85725" algn="just"/>
            <a:endParaRPr lang="ru-RU" sz="1700" dirty="0"/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700" dirty="0" smtClean="0"/>
              <a:t>Гарантирующий поставщик оплачивает электроэнергию и мощность генерирующим компаниям, услуги по передаче сетевых компаний и инфраструктурных организаций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6577607"/>
            <a:ext cx="3727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solidFill>
                  <a:schemeClr val="accent1"/>
                </a:solidFill>
              </a:rPr>
              <a:t>* электрическая энергия (мощность) </a:t>
            </a:r>
            <a:r>
              <a:rPr lang="ru-RU" sz="1400" b="1" dirty="0" smtClean="0">
                <a:solidFill>
                  <a:schemeClr val="accent1"/>
                </a:solidFill>
              </a:rPr>
              <a:t> 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53807" y="2123564"/>
            <a:ext cx="1500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solidFill>
                  <a:schemeClr val="accent1"/>
                </a:solidFill>
              </a:rPr>
              <a:t>*</a:t>
            </a:r>
            <a:endParaRPr lang="ru-RU" b="1" cap="all" dirty="0">
              <a:solidFill>
                <a:schemeClr val="accent1"/>
              </a:solidFill>
            </a:endParaRPr>
          </a:p>
        </p:txBody>
      </p:sp>
      <p:pic>
        <p:nvPicPr>
          <p:cNvPr id="37" name="Picture 145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800" r="75580" b="-716"/>
          <a:stretch/>
        </p:blipFill>
        <p:spPr bwMode="auto">
          <a:xfrm>
            <a:off x="2852576" y="2152262"/>
            <a:ext cx="207256" cy="3570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45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800" r="75580" b="-716"/>
          <a:stretch/>
        </p:blipFill>
        <p:spPr bwMode="auto">
          <a:xfrm>
            <a:off x="2835833" y="3429000"/>
            <a:ext cx="207256" cy="3570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45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800" r="75580" b="-716"/>
          <a:stretch/>
        </p:blipFill>
        <p:spPr bwMode="auto">
          <a:xfrm>
            <a:off x="3788680" y="3954270"/>
            <a:ext cx="207256" cy="3570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45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800" r="75580" b="-716"/>
          <a:stretch/>
        </p:blipFill>
        <p:spPr bwMode="auto">
          <a:xfrm>
            <a:off x="1919847" y="3954270"/>
            <a:ext cx="207256" cy="3570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45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800" r="75580" b="-716"/>
          <a:stretch/>
        </p:blipFill>
        <p:spPr bwMode="auto">
          <a:xfrm>
            <a:off x="2852576" y="5375737"/>
            <a:ext cx="207256" cy="3570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63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578" y="95434"/>
            <a:ext cx="2075590" cy="111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D:\middle_work\TNS\presentation_power_point\plash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8763" y="142546"/>
            <a:ext cx="6665238" cy="74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15483" y="142545"/>
            <a:ext cx="818562" cy="70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6" rIns="91392" bIns="45696">
            <a:spAutoFit/>
          </a:bodyPr>
          <a:lstStyle/>
          <a:p>
            <a:pPr algn="r">
              <a:spcBef>
                <a:spcPts val="603"/>
              </a:spcBef>
            </a:pPr>
            <a:r>
              <a:rPr lang="ru-RU" altLang="ru-RU" sz="4000" b="1" baseline="30000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ru-RU" altLang="ru-RU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508597" y="285090"/>
            <a:ext cx="5757875" cy="64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800" b="1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СТРУКТУРА ЦЕНЫ НА ЭЛЕКТРОЭНЕРГИЮ </a:t>
            </a:r>
          </a:p>
          <a:p>
            <a:pPr eaLnBrk="1" hangingPunct="1"/>
            <a:r>
              <a:rPr lang="ru-RU" altLang="ru-RU" sz="1800" b="1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(на примере цены* за май 2017 года)</a:t>
            </a:r>
            <a:endParaRPr lang="ru-RU" altLang="ru-RU" sz="1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61646"/>
              </p:ext>
            </p:extLst>
          </p:nvPr>
        </p:nvGraphicFramePr>
        <p:xfrm>
          <a:off x="630012" y="1124746"/>
          <a:ext cx="8099999" cy="2059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1089"/>
                <a:gridCol w="1303782"/>
                <a:gridCol w="1303782"/>
                <a:gridCol w="1481527"/>
                <a:gridCol w="1126037"/>
                <a:gridCol w="1303782"/>
              </a:tblGrid>
              <a:tr h="771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Составляющие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Цена на оптовом рынке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Тариф на услуги по передаче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Инфра-структурные </a:t>
                      </a:r>
                      <a:r>
                        <a:rPr lang="ru-RU" sz="1400" dirty="0">
                          <a:effectLst/>
                        </a:rPr>
                        <a:t>платежи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Cбытовая надбавка</a:t>
                      </a:r>
                      <a:endParaRPr lang="ru-RU" sz="140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Цена для конечного потребителя</a:t>
                      </a:r>
                      <a:endParaRPr lang="ru-RU" sz="140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Единицы изм.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руб</a:t>
                      </a:r>
                      <a:r>
                        <a:rPr lang="ru-RU" sz="1400" dirty="0" smtClean="0">
                          <a:effectLst/>
                        </a:rPr>
                        <a:t>./кВт*ч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6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Сумма</a:t>
                      </a:r>
                      <a:endParaRPr lang="ru-RU" sz="140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2,209 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3,313 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0,003 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0,326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5,851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66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Доля</a:t>
                      </a:r>
                      <a:endParaRPr lang="ru-RU" sz="140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57 %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0,06 %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87133" y="333782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cap="all" dirty="0" smtClean="0">
                <a:solidFill>
                  <a:srgbClr val="0070C0"/>
                </a:solidFill>
              </a:rPr>
              <a:t>* </a:t>
            </a:r>
            <a:r>
              <a:rPr lang="ru-RU" sz="1400" b="1" dirty="0" smtClean="0">
                <a:solidFill>
                  <a:srgbClr val="0070C0"/>
                </a:solidFill>
              </a:rPr>
              <a:t>уровень напряжения НН, </a:t>
            </a:r>
            <a:r>
              <a:rPr lang="en-US" sz="1400" b="1" dirty="0" smtClean="0">
                <a:solidFill>
                  <a:srgbClr val="0070C0"/>
                </a:solidFill>
              </a:rPr>
              <a:t>I</a:t>
            </a:r>
            <a:r>
              <a:rPr lang="ru-RU" sz="1400" b="1" dirty="0" smtClean="0">
                <a:solidFill>
                  <a:srgbClr val="0070C0"/>
                </a:solidFill>
              </a:rPr>
              <a:t> ценовая категория, подгруппа с максимальной мощностью </a:t>
            </a:r>
            <a:r>
              <a:rPr lang="ru-RU" sz="1400" b="1" dirty="0" err="1" smtClean="0">
                <a:solidFill>
                  <a:srgbClr val="0070C0"/>
                </a:solidFill>
              </a:rPr>
              <a:t>энергопринимающих</a:t>
            </a:r>
            <a:r>
              <a:rPr lang="ru-RU" sz="1400" b="1" dirty="0" smtClean="0">
                <a:solidFill>
                  <a:srgbClr val="0070C0"/>
                </a:solidFill>
              </a:rPr>
              <a:t> устройств менее 150 кВт</a:t>
            </a:r>
            <a:endParaRPr lang="ru-RU" sz="1400" b="1" cap="all" dirty="0">
              <a:solidFill>
                <a:srgbClr val="0070C0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363083"/>
              </p:ext>
            </p:extLst>
          </p:nvPr>
        </p:nvGraphicFramePr>
        <p:xfrm>
          <a:off x="1043608" y="3834931"/>
          <a:ext cx="6912768" cy="269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518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578" y="95434"/>
            <a:ext cx="2075590" cy="111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D:\middle_work\TNS\presentation_power_point\plash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8763" y="142546"/>
            <a:ext cx="6665238" cy="74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15483" y="142545"/>
            <a:ext cx="818562" cy="70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6" rIns="91392" bIns="45696">
            <a:spAutoFit/>
          </a:bodyPr>
          <a:lstStyle/>
          <a:p>
            <a:pPr algn="r">
              <a:spcBef>
                <a:spcPts val="603"/>
              </a:spcBef>
            </a:pPr>
            <a:r>
              <a:rPr lang="ru-RU" altLang="ru-RU" sz="4000" b="1" baseline="30000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ru-RU" altLang="ru-RU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508597" y="285090"/>
            <a:ext cx="5757875" cy="64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800" b="1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АНАЛИЗ ТАРИФОВ (ЦЕН) ПО ПФО</a:t>
            </a:r>
            <a:r>
              <a:rPr lang="ru-RU" sz="1800" b="1" cap="all" dirty="0" smtClean="0">
                <a:solidFill>
                  <a:schemeClr val="bg1"/>
                </a:solidFill>
              </a:rPr>
              <a:t>*</a:t>
            </a:r>
            <a:endParaRPr lang="ru-RU" altLang="ru-RU" sz="1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206706"/>
              </p:ext>
            </p:extLst>
          </p:nvPr>
        </p:nvGraphicFramePr>
        <p:xfrm>
          <a:off x="323527" y="1208441"/>
          <a:ext cx="8424936" cy="5259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887"/>
                <a:gridCol w="4131686"/>
                <a:gridCol w="1857557"/>
                <a:gridCol w="1986806"/>
              </a:tblGrid>
              <a:tr h="8375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Гарантирующий поставщик</a:t>
                      </a:r>
                      <a:endParaRPr lang="ru-RU" sz="1600" dirty="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Цены </a:t>
                      </a:r>
                      <a:endParaRPr lang="ru-RU" sz="1200" dirty="0" smtClean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для юридических лиц в мае</a:t>
                      </a: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 2017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*,</a:t>
                      </a: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р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уб./кВт*ч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без НДС</a:t>
                      </a:r>
                      <a:endParaRPr lang="ru-RU" sz="1200" dirty="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+mn-lt"/>
                        </a:rPr>
                        <a:t>Одноставочный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 тариф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для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населения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с 01.07.2017</a:t>
                      </a: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 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руб./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кВт*ч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с НДС</a:t>
                      </a:r>
                      <a:endParaRPr lang="ru-RU" sz="1200" dirty="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</a:tr>
              <a:tr h="291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</a:t>
                      </a:r>
                      <a:endParaRPr lang="ru-RU" sz="110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ПАО «ТНС энерго Нижний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Новгород»,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Нижегородская область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6,29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3,45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0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2</a:t>
                      </a:r>
                      <a:endParaRPr lang="ru-RU" sz="110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ОАО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ЭнергосбыТ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Плюс», Кировская область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6,39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3,65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3</a:t>
                      </a:r>
                      <a:endParaRPr lang="ru-RU" sz="1100" dirty="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ПАО «Самараэнерго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», Самарская область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6,08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3,84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8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4</a:t>
                      </a:r>
                      <a:endParaRPr lang="ru-RU" sz="1100" dirty="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ПАО </a:t>
                      </a: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«ТНС </a:t>
                      </a:r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энерго Марий </a:t>
                      </a: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Эл»,  Республика </a:t>
                      </a:r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Марий </a:t>
                      </a: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Эл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5,85  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3,49  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1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</a:t>
                      </a:r>
                      <a:endParaRPr lang="ru-RU" sz="110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ПАО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«Мордовская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энергосбытовая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компания», 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Республика Мордовия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5,82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3,38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6</a:t>
                      </a:r>
                      <a:endParaRPr lang="ru-RU" sz="110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ООО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«СПГЭС», Саратовская область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5,66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3,31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7</a:t>
                      </a:r>
                      <a:endParaRPr lang="ru-RU" sz="110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ЗАО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Оренбургсельэнергосбыт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», Оренбургская область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5,48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2,81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1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8</a:t>
                      </a:r>
                      <a:endParaRPr lang="ru-RU" sz="110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ОАО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Ульяновскэнерго»,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Ульяновская область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5,41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3,55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6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9</a:t>
                      </a:r>
                      <a:endParaRPr lang="ru-RU" sz="110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ООО «ТНС энерго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Пенза»,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Пензенская область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5,30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3,27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3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10</a:t>
                      </a:r>
                      <a:endParaRPr lang="ru-RU" sz="110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ОАО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Татэнергосбыт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», Республика Татарстан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5,26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3,56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8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11</a:t>
                      </a:r>
                      <a:endParaRPr lang="ru-RU" sz="110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ПАО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Пермэнергосбыт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», Пермский край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4,97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3,77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6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12</a:t>
                      </a:r>
                      <a:endParaRPr lang="ru-RU" sz="110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АО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«Чувашская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энергосбытовая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компания», Республика Чувашия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4,72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3,11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13</a:t>
                      </a:r>
                      <a:endParaRPr lang="ru-RU" sz="110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ОАО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ЭнергосбыТ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Плюс», Удмуртская республика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4,35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3,57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2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14</a:t>
                      </a:r>
                      <a:endParaRPr lang="ru-RU" sz="110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184" marR="451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ООО «Энергетическая сбытовая компания Башкортостана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»,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Республика Башкортостан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4,06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2,87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84870" y="639633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cap="all" dirty="0" smtClean="0">
                <a:solidFill>
                  <a:srgbClr val="0070C0"/>
                </a:solidFill>
              </a:rPr>
              <a:t>* </a:t>
            </a:r>
            <a:r>
              <a:rPr lang="ru-RU" sz="1200" b="1" dirty="0" smtClean="0">
                <a:solidFill>
                  <a:srgbClr val="0070C0"/>
                </a:solidFill>
              </a:rPr>
              <a:t>уровень </a:t>
            </a:r>
            <a:r>
              <a:rPr lang="ru-RU" sz="1200" b="1" dirty="0">
                <a:solidFill>
                  <a:srgbClr val="0070C0"/>
                </a:solidFill>
              </a:rPr>
              <a:t>напряжения НН, </a:t>
            </a:r>
            <a:r>
              <a:rPr lang="en-US" sz="1200" b="1" dirty="0">
                <a:solidFill>
                  <a:srgbClr val="0070C0"/>
                </a:solidFill>
              </a:rPr>
              <a:t>I</a:t>
            </a:r>
            <a:r>
              <a:rPr lang="ru-RU" sz="1200" b="1" dirty="0">
                <a:solidFill>
                  <a:srgbClr val="0070C0"/>
                </a:solidFill>
              </a:rPr>
              <a:t> ценовая категория, подгруппа с максимальной мощностью </a:t>
            </a:r>
            <a:r>
              <a:rPr lang="ru-RU" sz="1200" b="1" dirty="0" err="1">
                <a:solidFill>
                  <a:srgbClr val="0070C0"/>
                </a:solidFill>
              </a:rPr>
              <a:t>энергопринимающих</a:t>
            </a:r>
            <a:r>
              <a:rPr lang="ru-RU" sz="1200" b="1" dirty="0">
                <a:solidFill>
                  <a:srgbClr val="0070C0"/>
                </a:solidFill>
              </a:rPr>
              <a:t> устройств менее 150 кВт</a:t>
            </a:r>
            <a:endParaRPr lang="ru-RU" sz="1200" b="1" cap="all" dirty="0">
              <a:solidFill>
                <a:srgbClr val="0070C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384334" y="2960210"/>
            <a:ext cx="292122" cy="25276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7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40118" y="2960210"/>
            <a:ext cx="292122" cy="25276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4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49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578" y="75724"/>
            <a:ext cx="2075590" cy="111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D:\middle_work\TNS\presentation_power_point\plash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8763" y="142546"/>
            <a:ext cx="6665238" cy="74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66472" y="285090"/>
            <a:ext cx="818562" cy="50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6" rIns="91392" bIns="45696">
            <a:spAutoFit/>
          </a:bodyPr>
          <a:lstStyle/>
          <a:p>
            <a:pPr algn="r">
              <a:spcBef>
                <a:spcPts val="603"/>
              </a:spcBef>
            </a:pPr>
            <a:r>
              <a:rPr lang="ru-RU" altLang="ru-RU" sz="4000" b="1" baseline="300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527597" y="456689"/>
            <a:ext cx="5757875" cy="59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800" b="1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ВИДЫ ЦЕНОВЫХ КАТЕГОРИЙ </a:t>
            </a:r>
            <a:r>
              <a:rPr lang="ru-RU" altLang="ru-RU" sz="18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НА РОЗНИЧНОМ РЫНКЕ ЭЛЕКТРОЭНЕРГИИ</a:t>
            </a:r>
            <a:endParaRPr lang="ru-RU" altLang="ru-RU" sz="18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ru-RU" altLang="ru-RU" sz="1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052736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/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360445"/>
              </p:ext>
            </p:extLst>
          </p:nvPr>
        </p:nvGraphicFramePr>
        <p:xfrm>
          <a:off x="156578" y="1206626"/>
          <a:ext cx="8928456" cy="5583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9624"/>
                <a:gridCol w="4601279"/>
                <a:gridCol w="969532"/>
                <a:gridCol w="2578021"/>
              </a:tblGrid>
              <a:tr h="642397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Ценовая категория 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Характеристика категории 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Порядок определения объемов 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Комментарии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</a:tr>
              <a:tr h="659594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18037" marR="18037" marT="72146" marB="721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для объёмов покупки электрической энергии (мощности), учет которых осуществляется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 целом за расчетный период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c</a:t>
                      </a:r>
                      <a:r>
                        <a:rPr lang="ru-RU" sz="120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овокупно</a:t>
                      </a:r>
                      <a:r>
                        <a:rPr lang="ru-RU" sz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за расчетный период 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j-lt"/>
                          <a:cs typeface="Arial" panose="020B0604020202020204" pitchFamily="34" charset="0"/>
                        </a:rPr>
                        <a:t>Наиболее</a:t>
                      </a:r>
                      <a:r>
                        <a:rPr lang="ru-RU" sz="1000" baseline="0" dirty="0" smtClean="0">
                          <a:latin typeface="+mj-lt"/>
                          <a:cs typeface="Arial" panose="020B0604020202020204" pitchFamily="34" charset="0"/>
                        </a:rPr>
                        <a:t> распространенная</a:t>
                      </a:r>
                      <a:r>
                        <a:rPr lang="ru-RU" sz="1000" dirty="0" smtClean="0">
                          <a:latin typeface="+mj-lt"/>
                          <a:cs typeface="Arial" panose="020B0604020202020204" pitchFamily="34" charset="0"/>
                        </a:rPr>
                        <a:t> ценовая категория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для предприятий,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работающих в дневную смену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</a:tr>
              <a:tr h="805161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II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endParaRPr lang="ru-RU" sz="24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для объёмов покупки электрической энергии (мощности), учет которых осуществляется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 по зонам суток расчетного периода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зонам суток 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j-lt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ru-RU" sz="1000" dirty="0" smtClean="0">
                          <a:latin typeface="+mj-lt"/>
                          <a:cs typeface="Arial" panose="020B0604020202020204" pitchFamily="34" charset="0"/>
                        </a:rPr>
                        <a:t>ценовая категория оптимальна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для предприятий</a:t>
                      </a:r>
                      <a:r>
                        <a:rPr lang="ru-RU" sz="1000" dirty="0" smtClean="0">
                          <a:latin typeface="+mj-lt"/>
                          <a:cs typeface="Arial" panose="020B0604020202020204" pitchFamily="34" charset="0"/>
                        </a:rPr>
                        <a:t>, основное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потребление электроэнергии</a:t>
                      </a:r>
                      <a:r>
                        <a:rPr lang="ru-RU" sz="1000" dirty="0" smtClean="0">
                          <a:latin typeface="+mj-lt"/>
                          <a:cs typeface="Arial" panose="020B0604020202020204" pitchFamily="34" charset="0"/>
                        </a:rPr>
                        <a:t> которых осуществляется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с 23:00 до 07:00 часов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</a:tr>
              <a:tr h="805161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III</a:t>
                      </a:r>
                      <a:endParaRPr lang="ru-RU" sz="24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для объёмов покупки электрической энергии (мощности), в отношении которых осуществляется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 почасовой учет</a:t>
                      </a:r>
                      <a:r>
                        <a:rPr lang="ru-RU" sz="10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, а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стоимость услуг </a:t>
                      </a:r>
                      <a:r>
                        <a:rPr lang="ru-RU" sz="10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по передаче электрической энергии определяется по тарифу на услуги по передаче электрической энергии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 </a:t>
                      </a:r>
                      <a:r>
                        <a:rPr lang="ru-RU" sz="1000" b="1" dirty="0" err="1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одноставочном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выражении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почасовой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учет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j-lt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ru-RU" sz="1000" dirty="0" smtClean="0">
                          <a:latin typeface="+mj-lt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en-US" sz="1000" dirty="0" smtClean="0">
                          <a:latin typeface="+mj-lt"/>
                          <a:cs typeface="Arial" panose="020B0604020202020204" pitchFamily="34" charset="0"/>
                        </a:rPr>
                        <a:t>IV </a:t>
                      </a:r>
                      <a:r>
                        <a:rPr lang="ru-RU" sz="1000" dirty="0" smtClean="0">
                          <a:latin typeface="+mj-lt"/>
                          <a:cs typeface="Arial" panose="020B0604020202020204" pitchFamily="34" charset="0"/>
                        </a:rPr>
                        <a:t>ценовые категории подходят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для предприятий</a:t>
                      </a:r>
                      <a:r>
                        <a:rPr lang="ru-RU" sz="1000" dirty="0" smtClean="0">
                          <a:latin typeface="+mj-lt"/>
                          <a:cs typeface="Arial" panose="020B0604020202020204" pitchFamily="34" charset="0"/>
                        </a:rPr>
                        <a:t>, работающих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с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равномерной круглосуточной нагрузкой</a:t>
                      </a:r>
                      <a:r>
                        <a:rPr lang="ru-RU" sz="1000" dirty="0" smtClean="0">
                          <a:latin typeface="+mj-lt"/>
                          <a:cs typeface="Arial" panose="020B0604020202020204" pitchFamily="34" charset="0"/>
                        </a:rPr>
                        <a:t>, либо готовых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регулировать технологический процесс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с уменьшением мощности в часы пиковых нагрузок</a:t>
                      </a:r>
                      <a:r>
                        <a:rPr lang="ru-RU" sz="1000" dirty="0" smtClean="0">
                          <a:latin typeface="+mj-lt"/>
                          <a:cs typeface="Arial" panose="020B0604020202020204" pitchFamily="34" charset="0"/>
                        </a:rPr>
                        <a:t>, причем, цена, рассчитанная по четвертой ценовой категории,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дешевле</a:t>
                      </a:r>
                      <a:r>
                        <a:rPr lang="ru-RU" sz="1000" dirty="0" smtClean="0">
                          <a:latin typeface="+mj-lt"/>
                          <a:cs typeface="Arial" panose="020B0604020202020204" pitchFamily="34" charset="0"/>
                        </a:rPr>
                        <a:t>, чем по третьей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</a:tr>
              <a:tr h="805161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IV</a:t>
                      </a:r>
                      <a:endParaRPr lang="ru-RU" sz="24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для объёмов покупки электрической энергии (мощности), в отношении которых осуществляется 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почасовой учет</a:t>
                      </a:r>
                      <a:r>
                        <a:rPr lang="ru-RU" sz="10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, а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стоимость услуг </a:t>
                      </a:r>
                      <a:r>
                        <a:rPr lang="ru-RU" sz="10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по передаче электрической энергии определяется по тарифу на услуги по передаче электрической энергии 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000" b="1" dirty="0" err="1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двухставочном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выражении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</a:tr>
              <a:tr h="805161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V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endParaRPr lang="ru-RU" sz="24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для </a:t>
                      </a:r>
                      <a:r>
                        <a:rPr lang="ru-RU" sz="10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объёмов </a:t>
                      </a:r>
                      <a:r>
                        <a:rPr lang="ru-RU" sz="1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покупки электрической энергии (мощности), в отношении которых за расчетный период осуществляются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 почасовое планирование и учет</a:t>
                      </a:r>
                      <a:r>
                        <a:rPr lang="ru-RU" sz="1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, а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стоимость услуг </a:t>
                      </a:r>
                      <a:r>
                        <a:rPr lang="ru-RU" sz="1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по передаче электрической энергии определяется по тарифу на услуги по передаче электрической энергии 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одноставочном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выражении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планирование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и п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очасовой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учет</a:t>
                      </a:r>
                      <a:endParaRPr lang="ru-RU" sz="105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000" dirty="0" smtClean="0">
                          <a:latin typeface="+mj-lt"/>
                          <a:cs typeface="Arial" panose="020B0604020202020204" pitchFamily="34" charset="0"/>
                        </a:rPr>
                        <a:t>V</a:t>
                      </a:r>
                      <a:r>
                        <a:rPr lang="ru-RU" sz="1000" dirty="0" smtClean="0">
                          <a:latin typeface="+mj-lt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en-US" sz="1000" dirty="0" smtClean="0">
                          <a:latin typeface="+mj-lt"/>
                          <a:cs typeface="Arial" panose="020B0604020202020204" pitchFamily="34" charset="0"/>
                        </a:rPr>
                        <a:t>VI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ценовые категории идеальны 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для предприятий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, работающих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с 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равномерной круглосуточной нагрузкой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, либо готовых 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регулировать технологический процесс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с уменьшением мощности в часы пиковых нагрузок</a:t>
                      </a:r>
                      <a:r>
                        <a:rPr lang="ru-RU" sz="1000" dirty="0" smtClean="0">
                          <a:latin typeface="+mj-lt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планированием потребления электроэнергии</a:t>
                      </a:r>
                      <a:r>
                        <a:rPr lang="ru-RU" sz="1000" dirty="0" smtClean="0">
                          <a:latin typeface="+mj-lt"/>
                          <a:cs typeface="Arial" panose="020B0604020202020204" pitchFamily="34" charset="0"/>
                        </a:rPr>
                        <a:t> ежедневно на 3 (три) дня вперед</a:t>
                      </a:r>
                      <a:endParaRPr lang="ru-RU" sz="1000" strike="sngStrike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</a:tr>
              <a:tr h="976585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VI</a:t>
                      </a:r>
                      <a:endParaRPr lang="ru-RU" sz="24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для </a:t>
                      </a:r>
                      <a:r>
                        <a:rPr lang="ru-RU" sz="10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объёмов </a:t>
                      </a:r>
                      <a:r>
                        <a:rPr lang="ru-RU" sz="1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покупки электрической энергии (мощности), в отношении которых за расчетный период осуществляются 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почасовое планирование и учет</a:t>
                      </a:r>
                      <a:r>
                        <a:rPr lang="ru-RU" sz="1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, а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стоимость услуг </a:t>
                      </a:r>
                      <a:r>
                        <a:rPr lang="ru-RU" sz="10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по передаче электрической энергии определяется по тарифу на услуги по передаче электрической энергии 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двухставочном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выражении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8037" marR="18037" marT="72146" marB="7214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15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578" y="75724"/>
            <a:ext cx="2075590" cy="111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D:\middle_work\TNS\presentation_power_point\plash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8762" y="142852"/>
            <a:ext cx="6665238" cy="74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66472" y="285090"/>
            <a:ext cx="818562" cy="50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6" rIns="91392" bIns="45696">
            <a:spAutoFit/>
          </a:bodyPr>
          <a:lstStyle/>
          <a:p>
            <a:pPr algn="r">
              <a:spcBef>
                <a:spcPts val="603"/>
              </a:spcBef>
            </a:pPr>
            <a:r>
              <a:rPr lang="en-US" altLang="ru-RU" sz="4000" b="1" baseline="30000" dirty="0" smtClean="0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ru-RU" altLang="ru-RU" sz="4000" b="1" baseline="30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428860" y="357166"/>
            <a:ext cx="5929354" cy="59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800" b="1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ПРИМЕР ЭФФЕКТА ОТ ЦЕНОВОЙ КАТЕГОРИИ</a:t>
            </a:r>
            <a:endParaRPr lang="ru-RU" altLang="ru-RU" sz="1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928670"/>
            <a:ext cx="820891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5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НЕЭФФЕКТИВНОЕ ПРИМЕНЕНИЕ ИНТЕЛЛЕКТУАЛЬНОГО ПРИБОРА УЧЕТА</a:t>
            </a:r>
            <a:endParaRPr lang="ru-RU" altLang="ru-RU" sz="1500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214446"/>
            <a:ext cx="9136151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4315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578" y="75724"/>
            <a:ext cx="2075590" cy="111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D:\middle_work\TNS\presentation_power_point\plash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8762" y="142852"/>
            <a:ext cx="6665238" cy="74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66472" y="285090"/>
            <a:ext cx="818562" cy="50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6" rIns="91392" bIns="45696">
            <a:spAutoFit/>
          </a:bodyPr>
          <a:lstStyle/>
          <a:p>
            <a:pPr algn="r">
              <a:spcBef>
                <a:spcPts val="603"/>
              </a:spcBef>
            </a:pPr>
            <a:r>
              <a:rPr lang="ru-RU" altLang="ru-RU" sz="4000" b="1" baseline="30000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ru-RU" altLang="ru-RU" sz="4000" b="1" baseline="30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428860" y="357166"/>
            <a:ext cx="5929354" cy="59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800" b="1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ПРИМЕР ЭФФЕКТА ОТ ЦЕНОВОЙ КАТЕГОРИИ</a:t>
            </a:r>
            <a:endParaRPr lang="ru-RU" altLang="ru-RU" sz="1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928670"/>
            <a:ext cx="820891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5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ЭФФЕКТИВНОЕ ПРИМЕНЕНИЕ ИНТЕЛЛЕКТУАЛЬНОГО ПРИБОРА УЧЕТА</a:t>
            </a:r>
            <a:endParaRPr lang="ru-RU" altLang="ru-RU" sz="1500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202072"/>
            <a:ext cx="9144000" cy="565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4315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578" y="95434"/>
            <a:ext cx="2075590" cy="111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D:\middle_work\TNS\presentation_power_point\plash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8763" y="142546"/>
            <a:ext cx="6665238" cy="74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35169" y="261260"/>
            <a:ext cx="818562" cy="50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6" rIns="91392" bIns="45696">
            <a:spAutoFit/>
          </a:bodyPr>
          <a:lstStyle/>
          <a:p>
            <a:pPr algn="r">
              <a:spcBef>
                <a:spcPts val="603"/>
              </a:spcBef>
            </a:pPr>
            <a:r>
              <a:rPr lang="ru-RU" altLang="ru-RU" sz="4000" b="1" baseline="30000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ru-RU" altLang="ru-RU" sz="4000" b="1" baseline="30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411761" y="285090"/>
            <a:ext cx="5854712" cy="64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414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414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/>
            <a:r>
              <a:rPr lang="ru-RU" sz="1800" b="1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ЕЖЕМЕСЯЧНЫЙ ОТЧЕТ ПО ЧАСАМ ПИКОВОЙ НАГРУЗКИ ДЛЯ СУБЪЕКТОВ РФ</a:t>
            </a:r>
            <a:endParaRPr lang="ru-RU" sz="1800" b="1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172673"/>
              </p:ext>
            </p:extLst>
          </p:nvPr>
        </p:nvGraphicFramePr>
        <p:xfrm>
          <a:off x="306205" y="1575956"/>
          <a:ext cx="8730202" cy="5222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4358"/>
                <a:gridCol w="1002144"/>
                <a:gridCol w="748699"/>
                <a:gridCol w="605925"/>
                <a:gridCol w="605925"/>
                <a:gridCol w="443648"/>
                <a:gridCol w="448524"/>
                <a:gridCol w="536278"/>
                <a:gridCol w="771684"/>
                <a:gridCol w="771684"/>
                <a:gridCol w="663731"/>
                <a:gridCol w="688801"/>
                <a:gridCol w="688801"/>
              </a:tblGrid>
              <a:tr h="1688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Дата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Статистика</a:t>
                      </a:r>
                      <a:r>
                        <a:rPr lang="ru-RU" sz="1000" baseline="0" dirty="0" smtClean="0">
                          <a:effectLst/>
                        </a:rPr>
                        <a:t> ч</a:t>
                      </a:r>
                      <a:r>
                        <a:rPr lang="ru-RU" sz="1000" dirty="0" smtClean="0">
                          <a:effectLst/>
                        </a:rPr>
                        <a:t>асов </a:t>
                      </a:r>
                      <a:r>
                        <a:rPr lang="ru-RU" sz="1000" dirty="0">
                          <a:effectLst/>
                        </a:rPr>
                        <a:t>максимального совокупного потребления электроэнергии в </a:t>
                      </a:r>
                      <a:r>
                        <a:rPr lang="ru-RU" sz="1000" dirty="0" smtClean="0">
                          <a:effectLst/>
                        </a:rPr>
                        <a:t>Республике Марий Эл за 2016 год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январь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февраль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март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апрель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июнь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июль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август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сентябрь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октябрь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ноябрь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декабрь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  <a:tr h="15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effectLst/>
                        <a:latin typeface="Calibri"/>
                      </a:endParaRPr>
                    </a:p>
                  </a:txBody>
                  <a:tcPr marL="53344" marR="53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4" marR="53344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58838" y="1052736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>
                <a:solidFill>
                  <a:schemeClr val="accent1"/>
                </a:solidFill>
              </a:rPr>
              <a:t>Для выбора оптимального режима работы следует использовать статистику по часам пиковой нагрузки, размещенную в открытом доступе на сайте АО «АТС»: </a:t>
            </a:r>
            <a:r>
              <a:rPr lang="en-US" sz="1400" b="1" cap="all" dirty="0">
                <a:solidFill>
                  <a:schemeClr val="accent1"/>
                </a:solidFill>
              </a:rPr>
              <a:t>www</a:t>
            </a:r>
            <a:r>
              <a:rPr lang="ru-RU" sz="1400" b="1" cap="all" dirty="0">
                <a:solidFill>
                  <a:schemeClr val="accent1"/>
                </a:solidFill>
              </a:rPr>
              <a:t>.</a:t>
            </a:r>
            <a:r>
              <a:rPr lang="en-US" sz="1400" b="1" cap="all" dirty="0" err="1">
                <a:solidFill>
                  <a:schemeClr val="accent1"/>
                </a:solidFill>
              </a:rPr>
              <a:t>atsenergo</a:t>
            </a:r>
            <a:r>
              <a:rPr lang="ru-RU" sz="1400" b="1" cap="all" dirty="0">
                <a:solidFill>
                  <a:schemeClr val="accent1"/>
                </a:solidFill>
              </a:rPr>
              <a:t>.</a:t>
            </a:r>
            <a:r>
              <a:rPr lang="en-US" sz="1400" b="1" cap="all" dirty="0" err="1">
                <a:solidFill>
                  <a:schemeClr val="accent1"/>
                </a:solidFill>
              </a:rPr>
              <a:t>ru</a:t>
            </a:r>
            <a:endParaRPr lang="ru-RU" sz="1400" b="1" cap="al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34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585626" y="2998121"/>
            <a:ext cx="10315252" cy="1015647"/>
          </a:xfrm>
          <a:prstGeom prst="rect">
            <a:avLst/>
          </a:prstGeom>
          <a:noFill/>
        </p:spPr>
        <p:txBody>
          <a:bodyPr lIns="91424" tIns="45712" rIns="91424" bIns="45712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104250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ial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06958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446BDA9A1B8234DA9CCF022DCBC67F4" ma:contentTypeVersion="1" ma:contentTypeDescription="Создание документа." ma:contentTypeScope="" ma:versionID="b5f6a03ec4c5030760001dabb104bee9">
  <xsd:schema xmlns:xsd="http://www.w3.org/2001/XMLSchema" xmlns:xs="http://www.w3.org/2001/XMLSchema" xmlns:p="http://schemas.microsoft.com/office/2006/metadata/properties" xmlns:ns2="57504d04-691e-4fc4-8f09-4f19fdbe90f6" xmlns:ns3="6d7c22ec-c6a4-4777-88aa-bc3c76ac660e" targetNamespace="http://schemas.microsoft.com/office/2006/metadata/properties" ma:root="true" ma:fieldsID="91f03645d6ce2753a58d94a0129be932" ns2:_="" ns3:_="">
    <xsd:import namespace="57504d04-691e-4fc4-8f09-4f19fdbe90f6"/>
    <xsd:import namespace="6d7c22ec-c6a4-4777-88aa-bc3c76ac660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dlc_DocId xmlns="57504d04-691e-4fc4-8f09-4f19fdbe90f6">XXJ7TYMEEKJ2-6871-28</_dlc_DocId>
    <_dlc_DocIdUrl xmlns="57504d04-691e-4fc4-8f09-4f19fdbe90f6">
      <Url>https://vip.gov.mari.ru/minstroy/_layouts/DocIdRedir.aspx?ID=XXJ7TYMEEKJ2-6871-28</Url>
      <Description>XXJ7TYMEEKJ2-6871-28</Description>
    </_dlc_DocIdUrl>
  </documentManagement>
</p:properties>
</file>

<file path=customXml/itemProps1.xml><?xml version="1.0" encoding="utf-8"?>
<ds:datastoreItem xmlns:ds="http://schemas.openxmlformats.org/officeDocument/2006/customXml" ds:itemID="{80AE1657-1CE3-480A-89C9-BCA7C750F5C7}"/>
</file>

<file path=customXml/itemProps2.xml><?xml version="1.0" encoding="utf-8"?>
<ds:datastoreItem xmlns:ds="http://schemas.openxmlformats.org/officeDocument/2006/customXml" ds:itemID="{6808DF33-5DA7-46FC-8BDF-D2A5139ADBBC}"/>
</file>

<file path=customXml/itemProps3.xml><?xml version="1.0" encoding="utf-8"?>
<ds:datastoreItem xmlns:ds="http://schemas.openxmlformats.org/officeDocument/2006/customXml" ds:itemID="{D507A5C8-D1F1-4F4B-A693-14FA82E050BD}"/>
</file>

<file path=customXml/itemProps4.xml><?xml version="1.0" encoding="utf-8"?>
<ds:datastoreItem xmlns:ds="http://schemas.openxmlformats.org/officeDocument/2006/customXml" ds:itemID="{8830B9CB-DCC6-429F-9525-B2A733AD6EE3}"/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951</Words>
  <Application>Microsoft Office PowerPoint</Application>
  <PresentationFormat>Экран (4:3)</PresentationFormat>
  <Paragraphs>566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ТНС энерго</dc:title>
  <dc:creator>esbuser03</dc:creator>
  <cp:lastModifiedBy>Солдаткин А.А.</cp:lastModifiedBy>
  <cp:revision>111</cp:revision>
  <cp:lastPrinted>2017-07-17T07:52:13Z</cp:lastPrinted>
  <dcterms:created xsi:type="dcterms:W3CDTF">2017-06-21T06:29:53Z</dcterms:created>
  <dcterms:modified xsi:type="dcterms:W3CDTF">2017-08-21T06:35:53Z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0x0101007446BDA9A1B8234DA9CCF022DCBC67F4</vt:lpwstr>
  </property>
  <property fmtid="{D5CDD505-2E9C-101B-9397-08002B2CF9AE}" pid="3" name="_dlc_DocIdItemGuid">
    <vt:lpwstr>aab16a72-0802-4f30-847e-acadbaf1c66c</vt:lpwstr>
  </property>
</Properties>
</file>