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61" r:id="rId2"/>
    <p:sldId id="564" r:id="rId3"/>
    <p:sldId id="568" r:id="rId4"/>
    <p:sldId id="567" r:id="rId5"/>
    <p:sldId id="566" r:id="rId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650A2-E110-4A0E-9427-F207A48E9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E98435-7973-457A-917A-61BF8B30F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E1137-0F1E-4C51-9574-E3B90C3D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C6A3B-ACC7-4097-8A8A-CE958D6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4B1A7-7B44-43EB-BF88-7F8779C8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6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25BFD-72A8-4A32-9455-F0F84B99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A1AED5-A711-4186-A4D7-EDA0DC053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886C1-688E-4C18-A2D1-DA725AF0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13DEE-7009-4722-B19F-DBA57484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AFA54-0DA2-4C79-8C6B-7A537F9D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5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5E6D83-CCCC-4AE6-8794-2F5CBBCD0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7AC9F4-9C5B-47B1-8792-13EF709B5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9BD2-BC74-4EAF-B4CF-F7138260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8A64E-77B2-4119-BD64-1950C480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F8C17-888F-45D4-9EF8-CE89C9BC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7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E0866-6AF8-447B-AB37-6A2CFBEB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7B78F-00ED-474D-A66F-B5489617C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9DB19-4992-4373-89D9-01E29DA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3E306-3433-4CA5-9EEF-95759299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75553E-84AC-4A6B-8B3B-6CC28040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6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9D05-2708-4A4B-98F4-662F81D4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715E6-6186-45CE-AB43-77763E5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9A2B6-A1D9-4951-9EE9-611DB5BB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7D419E-F907-43DD-8228-1C78CD67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D6BFD-6999-4849-9AE4-C3B22FC5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0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A0711-038E-46A9-9F8D-4CE514BF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682CB8-2B5D-4656-A023-C0673B456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FF7806-3C64-4F06-B403-A0522FDD4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6B0DF-8CF5-4192-A9ED-5333889F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491BE6-D775-4F03-BB8C-F0D241BA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14E38-AD9F-460B-892C-7A9B28BC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F81FC-2D48-44E4-B816-AABA9D32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716BA6-2763-4846-AE7B-419BCE40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F7FEC2-F4C7-4BA0-8CC3-862308BBF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864EB4-185C-402C-AF11-D081F3D84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C4021B-0D75-407C-B438-F4DCE7102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81194B-7809-4E20-A3DF-6F185CF1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1F91EF-642A-4594-B1BE-C2B4C505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A30F88-A3E3-4F94-B138-1EEDEC1D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5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F6E-0523-4026-B3DF-A14EF9FF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A64115-3A67-4BFA-9F42-DED3C9D6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E91F1D-E7FB-4E57-8109-E16256FB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AA5D6F-DB38-4E1C-A0E5-ACA3D4BF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5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57812-E159-47F1-B4F3-19506A25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89C3C2-0AA8-46FF-9888-D059C8D6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124601-CCB9-4FD2-AFA7-3AD1764E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3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DC89-62A5-4A91-B88F-1490D3EB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D4E72-AC6E-49AD-BE51-99E9EF38B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9BD55C-51F4-46E6-9BF5-95F89D54D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49B849-A663-4A0C-A774-DDC59CF0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CA6B6C-E022-4384-B4D0-2EE0F051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D28DD-BE56-4F58-9091-AD75B171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2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F851B-09E1-410D-B773-36EE08F0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59B4EC-F686-4E15-B10B-3EE0972BE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96E416-4EF1-4790-BEB7-7F7A5EF5B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1FE7F3-16E1-4A32-A8E3-CBB9474A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545D2-2AC4-437D-B3D7-F166F4C0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81D016-F72C-4FE2-86E6-D42D456C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0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F1917-AC45-4646-9012-8DE2E204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25B0C2-5B22-4C50-972F-77DE20758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60AC0-045C-4A0B-BDBF-18400668F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8E3D-4FA6-4CFB-9FF9-C6ACC88976A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8AE8B-DA16-46E2-9E2A-2C12FA6DB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6EA8F-FD78-4BDC-AD1E-740BAD0F5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FE99-22BD-4534-BD83-AE371671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5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 txBox="1">
            <a:spLocks noGrp="1"/>
          </p:cNvSpPr>
          <p:nvPr/>
        </p:nvSpPr>
        <p:spPr bwMode="auto">
          <a:xfrm>
            <a:off x="8242300" y="6248400"/>
            <a:ext cx="20637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ru-RU" sz="140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00189" y="2006600"/>
            <a:ext cx="9647237" cy="4178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endParaRPr lang="ru-RU" altLang="ru-RU" sz="31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249489" y="215900"/>
            <a:ext cx="8486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ФОРМИРОВАНИИ ТРЕХЛЕТНЕГО ПЛАНА ЖИЛИЩНОГО СТРОИТЕЛЬСТВА В РЕСПУБЛИКЕ МАРИЙ ЭЛ </a:t>
            </a:r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2354264" y="902780"/>
            <a:ext cx="8150225" cy="635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5210" y="4010448"/>
            <a:ext cx="9647237" cy="255454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В соответствии с письмом Минстроя России от 15 октября 2020 года были установлены следующие показатели по вводу жилья для Республики Марий Эл: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 2020 году - 363,0 тыс. кв. метров;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 2021 году - 363,0 тыс. кв. метров;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 2022 году - 386,0 тыс. кв. метров;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 2023 году - 426,0 тыс. кв. метров.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Ввод жилья за январь-ноябрь 2020 года составил 295 тыс. кв. м, в том числе, ввод в эксплуатацию индивидуального жилья составил 125,5 тыс. кв. м, или 42,5 % от общего ввода жилья. Процент выполнения планового показателя ввода жилья на 2020 год (363,0 тыс. м2) составил 81,3 %. До конца 2020 г. план по вводу жилья будет выполнен в полном объеме.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1200px-Coat_of_Arms_of_Mari_E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330" y="172996"/>
            <a:ext cx="720164" cy="1145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908" y="923786"/>
            <a:ext cx="7226168" cy="4670190"/>
          </a:xfrm>
          <a:prstGeom prst="rect">
            <a:avLst/>
          </a:prstGeom>
        </p:spPr>
      </p:pic>
      <p:sp>
        <p:nvSpPr>
          <p:cNvPr id="13" name="Line 30">
            <a:extLst>
              <a:ext uri="{FF2B5EF4-FFF2-40B4-BE49-F238E27FC236}">
                <a16:creationId xmlns:a16="http://schemas.microsoft.com/office/drawing/2014/main" id="{7C553C74-4970-49A5-BA51-76C2DC500A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4264" y="902210"/>
            <a:ext cx="8150225" cy="635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6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AADB7-DAE5-4A3E-8B5F-A91F9790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047" y="358588"/>
            <a:ext cx="7397003" cy="1389530"/>
          </a:xfrm>
          <a:ln w="19050" cap="sq">
            <a:noFill/>
          </a:ln>
        </p:spPr>
        <p:txBody>
          <a:bodyPr/>
          <a:lstStyle/>
          <a:p>
            <a:pPr>
              <a:lnSpc>
                <a:spcPts val="2400"/>
              </a:lnSpc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СТРОИТЕЛЬСТВЕ ОБЪЕКТОВ В РАМКАХ ПРОГРАММЫ «СТИМУЛ»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AD76C7-DF0E-409F-8BD4-536C554731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981200"/>
            <a:ext cx="4133850" cy="41148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8B0AA6-BFE2-4DC7-993A-49D3D8910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8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В 2020 году в рамках программы «Стимул» на территории около д. </a:t>
            </a:r>
            <a:r>
              <a:rPr lang="ru-RU" sz="1600" dirty="0" err="1">
                <a:solidFill>
                  <a:srgbClr val="002060"/>
                </a:solidFill>
              </a:rPr>
              <a:t>Апшакбеляк</a:t>
            </a:r>
            <a:r>
              <a:rPr lang="ru-RU" sz="1600" dirty="0">
                <a:solidFill>
                  <a:srgbClr val="002060"/>
                </a:solidFill>
              </a:rPr>
              <a:t> г. Йошкар-Олы осуществляется строительство автодороги. Протяженность дорог составит 6,4 км, стоимость строительства составит ориентировочно 77 млн. руб.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Строительство автодороги осуществляется в целях обеспечения транспортной инфраструктурой земельных участков, выделенных многодетным семьям.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Всего на данной территории за период с 2016 г. по 2020 г. построено 13,1 км. Автодорог.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В 2024 году планируется строительство 4 объектов в рамках данной программы на общую сумму 1,57 млрд. руб., в том числе 2 объекта транспортной инфраструктуры, 1 объект сетей ливневой канализации  и 1 объект сетей водоснабжения.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13BF91-4D58-40B8-9F5A-D6E64442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E2CE1-160F-4668-986D-BB5591031862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pic>
        <p:nvPicPr>
          <p:cNvPr id="8" name="Рисунок 7" descr="1200px-Coat_of_Arms_of_Mari_El.svg.png">
            <a:extLst>
              <a:ext uri="{FF2B5EF4-FFF2-40B4-BE49-F238E27FC236}">
                <a16:creationId xmlns:a16="http://schemas.microsoft.com/office/drawing/2014/main" id="{D5995023-9B40-4BF1-8108-6DBAEC44C7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3330" y="172996"/>
            <a:ext cx="720164" cy="1145059"/>
          </a:xfrm>
          <a:prstGeom prst="rect">
            <a:avLst/>
          </a:prstGeom>
        </p:spPr>
      </p:pic>
      <p:sp>
        <p:nvSpPr>
          <p:cNvPr id="10" name="Line 30">
            <a:extLst>
              <a:ext uri="{FF2B5EF4-FFF2-40B4-BE49-F238E27FC236}">
                <a16:creationId xmlns:a16="http://schemas.microsoft.com/office/drawing/2014/main" id="{FB23E987-F84D-4F96-A857-884C40D63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6343" y="1147480"/>
            <a:ext cx="7979707" cy="8966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9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FECC7EB-8043-4259-A856-FB8EB75CF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9" y="1945342"/>
            <a:ext cx="5293659" cy="4025152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Мероприятия по обеспечению жильем молодых семей:  в 2020 году улучшили свои жилищные условия 52 молодые семьи, перечислены средства федерального и регионального бюджетов на сумму 50,9 млн. руб., в 2021 году планируется обеспечить 174 молодых семьи на общую сумму 190,1 млн. руб.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Мероприятия по обеспечению жильем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 жильем ветеранов и инвалидов боевых действий: в 2020 году </a:t>
            </a:r>
            <a:r>
              <a:rPr lang="ru-RU" sz="1600" dirty="0">
                <a:solidFill>
                  <a:srgbClr val="002060"/>
                </a:solidFill>
              </a:rPr>
              <a:t>улучшили свои жилищные условия 22 человека, перечислены средства федерального бюджета на сумму 15,6 млн. руб., в 2021 году планируется обеспечить 43 человек на общую сумму 30 млн. руб.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В 2020 году также планируется обеспечить жильем 2 ветеранов Великой Отечественной войны, из федерального бюджета на эти цели выделено 2,5 млн. руб.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894EE-11D5-4C57-9B7F-2B6CD608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E2CE1-160F-4668-986D-BB5591031862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F7B62BE-023F-4E3F-8AC2-32B2A3E3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388" y="609600"/>
            <a:ext cx="7737662" cy="1143000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ОТДЕЛЬНЫХ КАТЕГОРИЙ ГРАЖДАН</a:t>
            </a:r>
          </a:p>
        </p:txBody>
      </p:sp>
      <p:pic>
        <p:nvPicPr>
          <p:cNvPr id="7" name="Рисунок 6" descr="1200px-Coat_of_Arms_of_Mari_El.svg.png">
            <a:extLst>
              <a:ext uri="{FF2B5EF4-FFF2-40B4-BE49-F238E27FC236}">
                <a16:creationId xmlns:a16="http://schemas.microsoft.com/office/drawing/2014/main" id="{2DE19982-5CBF-4860-BC2A-B3739B4155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330" y="172996"/>
            <a:ext cx="720164" cy="1145059"/>
          </a:xfrm>
          <a:prstGeom prst="rect">
            <a:avLst/>
          </a:prstGeom>
        </p:spPr>
      </p:pic>
      <p:sp>
        <p:nvSpPr>
          <p:cNvPr id="25" name="Line 30">
            <a:extLst>
              <a:ext uri="{FF2B5EF4-FFF2-40B4-BE49-F238E27FC236}">
                <a16:creationId xmlns:a16="http://schemas.microsoft.com/office/drawing/2014/main" id="{5C7F526A-1A39-47B0-A84C-7A216BEA0F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8413" y="1613646"/>
            <a:ext cx="7915835" cy="8964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695C94D-E7EF-4112-BFA4-D93E505ECD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82" y="2205318"/>
            <a:ext cx="4213412" cy="32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69CDE32-8B8F-44C9-B08B-F51005345D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981200"/>
            <a:ext cx="4133850" cy="41148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1441C45-5402-4E90-87B9-A3A5D247C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1199"/>
            <a:ext cx="5181600" cy="4114801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Объект незавершенного строительства: «84 - квартирный жилой дом поз. 12 со встроенными помещениями многофункционального назначения на первом этаже </a:t>
            </a:r>
            <a:b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в микрорайоне «Оршанский» в г. Йошкар-Оле (2 этап строительства)» (застройщик – ООО СЗ «Казанский Посад»).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По данному объекту нарушены права 84 дольщиков.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Завершение строительства объекта осуществляется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без привлечения средств федерального бюджета.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Ввод объекта в эксплуатацию и передача квартир планируется в декабре 2020 года.</a:t>
            </a:r>
          </a:p>
          <a:p>
            <a:pPr marL="0" indent="0" algn="just">
              <a:buNone/>
            </a:pPr>
            <a:endParaRPr lang="ru-RU" sz="16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4212A5-6C3A-48FB-B0A5-C7784D76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E2CE1-160F-4668-986D-BB5591031862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29EDB4D-83DB-45F2-A3EA-150FE8B7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141" y="609600"/>
            <a:ext cx="7674909" cy="1143000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РЕШЕНИИ ПРОБЛЕМ «ОБМАНУТЫХ» ДОЛЬЩИКОВ</a:t>
            </a:r>
          </a:p>
        </p:txBody>
      </p:sp>
      <p:pic>
        <p:nvPicPr>
          <p:cNvPr id="7" name="Рисунок 6" descr="1200px-Coat_of_Arms_of_Mari_El.svg.png">
            <a:extLst>
              <a:ext uri="{FF2B5EF4-FFF2-40B4-BE49-F238E27FC236}">
                <a16:creationId xmlns:a16="http://schemas.microsoft.com/office/drawing/2014/main" id="{9C948F8E-A0C9-4409-92D4-4D02E038E5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3330" y="172996"/>
            <a:ext cx="720164" cy="1145059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id="{A6975C27-27DF-4CF9-8311-7D30824764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8413" y="1425387"/>
            <a:ext cx="7933764" cy="8964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2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35768-E78F-4DC8-8571-3C5A4EF4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88" y="609600"/>
            <a:ext cx="7585262" cy="1143000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РЕШЕНИИ ПРОБЛЕМ «ОБМАНУТЫХ» ДОЛЬЩИКОВ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3E2B3BC-AD0A-4289-B264-8F7CBCB6C0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972236"/>
            <a:ext cx="4133850" cy="41148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6AE0D8D-2ACF-4287-A779-70C19AB4D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2235"/>
            <a:ext cx="5181600" cy="4114801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Объект незавершенного строительства: «106 - квартирный жилой дом (2 очередь строительства) </a:t>
            </a:r>
            <a:b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в микрорайоне </a:t>
            </a:r>
            <a:r>
              <a:rPr lang="ru-RU" sz="16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Гомзово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 по ул. Анциферова - Красноармейская» (застройщик - ООО СЗ «</a:t>
            </a:r>
            <a:r>
              <a:rPr lang="ru-RU" sz="16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Блокстрой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»).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По данному объекту нарушены права 5 дольщиков.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Завершение строительства объекта осуществляется за счет средств застройщика.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Ввод объекта в эксплуатацию и передача квартир планируется до 1 марта 2021 года.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2A05E4-197F-463B-990C-FBAC6629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E2CE1-160F-4668-986D-BB5591031862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pic>
        <p:nvPicPr>
          <p:cNvPr id="6" name="Рисунок 5" descr="1200px-Coat_of_Arms_of_Mari_El.svg.png">
            <a:extLst>
              <a:ext uri="{FF2B5EF4-FFF2-40B4-BE49-F238E27FC236}">
                <a16:creationId xmlns:a16="http://schemas.microsoft.com/office/drawing/2014/main" id="{398D6264-1EC7-4C0E-8D57-4DD26E67B9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3330" y="172996"/>
            <a:ext cx="720164" cy="1145059"/>
          </a:xfrm>
          <a:prstGeom prst="rect">
            <a:avLst/>
          </a:prstGeom>
        </p:spPr>
      </p:pic>
      <p:sp>
        <p:nvSpPr>
          <p:cNvPr id="7" name="Line 30">
            <a:extLst>
              <a:ext uri="{FF2B5EF4-FFF2-40B4-BE49-F238E27FC236}">
                <a16:creationId xmlns:a16="http://schemas.microsoft.com/office/drawing/2014/main" id="{F58E1AAB-558E-44DF-8753-4B8A0E97EC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8413" y="1425387"/>
            <a:ext cx="7933764" cy="8964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26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46BDA9A1B8234DA9CCF022DCBC67F4" ma:contentTypeVersion="1" ma:contentTypeDescription="Создание документа." ma:contentTypeScope="" ma:versionID="b5f6a03ec4c5030760001dabb104bee9">
  <xsd:schema xmlns:xsd="http://www.w3.org/2001/XMLSchema" xmlns:xs="http://www.w3.org/2001/XMLSchema" xmlns:p="http://schemas.microsoft.com/office/2006/metadata/properties" xmlns:ns2="57504d04-691e-4fc4-8f09-4f19fdbe90f6" xmlns:ns3="6d7c22ec-c6a4-4777-88aa-bc3c76ac660e" targetNamespace="http://schemas.microsoft.com/office/2006/metadata/properties" ma:root="true" ma:fieldsID="91f03645d6ce2753a58d94a0129be932" ns2:_="" ns3:_="">
    <xsd:import namespace="57504d04-691e-4fc4-8f09-4f19fdbe90f6"/>
    <xsd:import namespace="6d7c22ec-c6a4-4777-88aa-bc3c76ac66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dlc_DocId xmlns="57504d04-691e-4fc4-8f09-4f19fdbe90f6">XXJ7TYMEEKJ2-6871-159</_dlc_DocId>
    <_dlc_DocIdUrl xmlns="57504d04-691e-4fc4-8f09-4f19fdbe90f6">
      <Url>https://vip.gov.mari.ru/minstroy/_layouts/DocIdRedir.aspx?ID=XXJ7TYMEEKJ2-6871-159</Url>
      <Description>XXJ7TYMEEKJ2-6871-159</Description>
    </_dlc_DocIdUrl>
  </documentManagement>
</p:properties>
</file>

<file path=customXml/itemProps1.xml><?xml version="1.0" encoding="utf-8"?>
<ds:datastoreItem xmlns:ds="http://schemas.openxmlformats.org/officeDocument/2006/customXml" ds:itemID="{BF94C6E0-3C5F-415A-9387-2471A25F28FF}"/>
</file>

<file path=customXml/itemProps2.xml><?xml version="1.0" encoding="utf-8"?>
<ds:datastoreItem xmlns:ds="http://schemas.openxmlformats.org/officeDocument/2006/customXml" ds:itemID="{F4E72876-9069-4483-9A4F-84911317283E}"/>
</file>

<file path=customXml/itemProps3.xml><?xml version="1.0" encoding="utf-8"?>
<ds:datastoreItem xmlns:ds="http://schemas.openxmlformats.org/officeDocument/2006/customXml" ds:itemID="{B666D60F-5E7E-4A15-AFCD-1235A73F0AB0}"/>
</file>

<file path=customXml/itemProps4.xml><?xml version="1.0" encoding="utf-8"?>
<ds:datastoreItem xmlns:ds="http://schemas.openxmlformats.org/officeDocument/2006/customXml" ds:itemID="{A4F558F9-AAB0-48AD-AEA2-1CAB6F9038B8}"/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554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 СТРОИТЕЛЬСТВЕ ОБЪЕКТОВ В РАМКАХ ПРОГРАММЫ «СТИМУЛ»  </vt:lpstr>
      <vt:lpstr>ОБЕСПЕЧЕНИЕ ЖИЛЬЕМ ОТДЕЛЬНЫХ КАТЕГОРИЙ ГРАЖДАН</vt:lpstr>
      <vt:lpstr>О РЕШЕНИИ ПРОБЛЕМ «ОБМАНУТЫХ» ДОЛЬЩИКОВ</vt:lpstr>
      <vt:lpstr>О РЕШЕНИИ ПРОБЛЕМ «ОБМАНУТЫХ» ДОЛЬЩИКОВ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ФОРМИРОВАНИИ ТРЕХЛЕТНЕГО ПЛАНА ЖИЛИЩНОГО СТРОИТЕЛЬСТВА В РЕСПУБЛИКЕ МАРИЙ ЭЛ</dc:title>
  <dc:creator>Воронцова Н.Л.</dc:creator>
  <cp:lastModifiedBy>Воронцова Н.Л.</cp:lastModifiedBy>
  <cp:revision>8</cp:revision>
  <cp:lastPrinted>2020-12-11T12:24:43Z</cp:lastPrinted>
  <dcterms:created xsi:type="dcterms:W3CDTF">2020-12-11T07:52:01Z</dcterms:created>
  <dcterms:modified xsi:type="dcterms:W3CDTF">2020-12-11T13:11:27Z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0x0101007446BDA9A1B8234DA9CCF022DCBC67F4</vt:lpwstr>
  </property>
  <property fmtid="{D5CDD505-2E9C-101B-9397-08002B2CF9AE}" pid="3" name="_dlc_DocIdItemGuid">
    <vt:lpwstr>296c80f6-60b1-4e99-9b3e-3101d02593ca</vt:lpwstr>
  </property>
</Properties>
</file>