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3"/>
  </p:notesMasterIdLst>
  <p:sldIdLst>
    <p:sldId id="256" r:id="rId2"/>
    <p:sldId id="264" r:id="rId3"/>
    <p:sldId id="363" r:id="rId4"/>
    <p:sldId id="338" r:id="rId5"/>
    <p:sldId id="364" r:id="rId6"/>
    <p:sldId id="339" r:id="rId7"/>
    <p:sldId id="342" r:id="rId8"/>
    <p:sldId id="343" r:id="rId9"/>
    <p:sldId id="344" r:id="rId10"/>
    <p:sldId id="345" r:id="rId11"/>
    <p:sldId id="347" r:id="rId12"/>
    <p:sldId id="365" r:id="rId13"/>
    <p:sldId id="356" r:id="rId14"/>
    <p:sldId id="317" r:id="rId15"/>
    <p:sldId id="334" r:id="rId16"/>
    <p:sldId id="366" r:id="rId17"/>
    <p:sldId id="320" r:id="rId18"/>
    <p:sldId id="322" r:id="rId19"/>
    <p:sldId id="321" r:id="rId20"/>
    <p:sldId id="337" r:id="rId21"/>
    <p:sldId id="367" r:id="rId22"/>
    <p:sldId id="336" r:id="rId23"/>
    <p:sldId id="368" r:id="rId24"/>
    <p:sldId id="369" r:id="rId25"/>
    <p:sldId id="370" r:id="rId26"/>
    <p:sldId id="371" r:id="rId27"/>
    <p:sldId id="372" r:id="rId28"/>
    <p:sldId id="373" r:id="rId29"/>
    <p:sldId id="359" r:id="rId30"/>
    <p:sldId id="355" r:id="rId31"/>
    <p:sldId id="362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19D7D2"/>
    <a:srgbClr val="31BFA7"/>
    <a:srgbClr val="FFFFFF"/>
    <a:srgbClr val="9966FF"/>
    <a:srgbClr val="00FF99"/>
    <a:srgbClr val="CCFFFF"/>
    <a:srgbClr val="32EE7A"/>
    <a:srgbClr val="FF99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82" autoAdjust="0"/>
    <p:restoredTop sz="82933" autoAdjust="0"/>
  </p:normalViewPr>
  <p:slideViewPr>
    <p:cSldViewPr>
      <p:cViewPr>
        <p:scale>
          <a:sx n="100" d="100"/>
          <a:sy n="100" d="100"/>
        </p:scale>
        <p:origin x="-193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3.7484703437573957E-2"/>
          <c:y val="0"/>
          <c:w val="0.95923930427210069"/>
          <c:h val="0.7672217527152881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3103969161304701E-2"/>
                  <c:y val="9.021497614568273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ru-RU" sz="2000" b="1" dirty="0" smtClean="0"/>
                      <a:t>76,9</a:t>
                    </a:r>
                    <a:r>
                      <a:rPr lang="ru-RU" b="1" dirty="0" smtClean="0"/>
                      <a:t> </a:t>
                    </a:r>
                  </a:p>
                  <a:p>
                    <a:r>
                      <a:rPr lang="ru-RU" b="1" dirty="0" smtClean="0"/>
                      <a:t>млн. рублей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dirty="0" smtClean="0"/>
                      <a:t>167,2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176.9</c:v>
                </c:pt>
                <c:pt idx="1">
                  <c:v>167.2</c:v>
                </c:pt>
              </c:numCache>
            </c:numRef>
          </c:val>
        </c:ser>
        <c:dLbls>
          <c:showVal val="1"/>
        </c:dLbls>
        <c:gapWidth val="3"/>
        <c:gapDepth val="70"/>
        <c:shape val="cone"/>
        <c:axId val="96537216"/>
        <c:axId val="96895360"/>
        <c:axId val="0"/>
      </c:bar3DChart>
      <c:catAx>
        <c:axId val="96537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500"/>
            </a:pPr>
            <a:endParaRPr lang="ru-RU"/>
          </a:p>
        </c:txPr>
        <c:crossAx val="96895360"/>
        <c:crosses val="autoZero"/>
        <c:auto val="1"/>
        <c:lblAlgn val="ctr"/>
        <c:lblOffset val="100"/>
      </c:catAx>
      <c:valAx>
        <c:axId val="96895360"/>
        <c:scaling>
          <c:orientation val="minMax"/>
        </c:scaling>
        <c:delete val="1"/>
        <c:axPos val="l"/>
        <c:numFmt formatCode="General" sourceLinked="1"/>
        <c:tickLblPos val="none"/>
        <c:crossAx val="96537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spPr>
              <a:solidFill>
                <a:srgbClr val="00FF99"/>
              </a:solidFill>
            </c:spPr>
          </c:dPt>
          <c:dLbls>
            <c:dLbl>
              <c:idx val="0"/>
              <c:layout>
                <c:manualLayout>
                  <c:x val="-2.777777777777795E-2"/>
                  <c:y val="-0.45573095401509867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6.7901234567901494E-2"/>
                  <c:y val="2.7453671928621293E-3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</c:v>
                </c:pt>
                <c:pt idx="1">
                  <c:v>Общегосударственные вопросы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Прочие расходы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0.66200000000000214</c:v>
                </c:pt>
                <c:pt idx="1">
                  <c:v>6.7000000000000004E-2</c:v>
                </c:pt>
                <c:pt idx="2">
                  <c:v>8.0000000000000043E-2</c:v>
                </c:pt>
                <c:pt idx="3">
                  <c:v>5.6000000000000001E-2</c:v>
                </c:pt>
                <c:pt idx="4">
                  <c:v>3.500000000000001E-2</c:v>
                </c:pt>
                <c:pt idx="5">
                  <c:v>3.4000000000000002E-2</c:v>
                </c:pt>
                <c:pt idx="6">
                  <c:v>6.6000000000000003E-2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86419753086844"/>
          <c:y val="9.2227260199201244E-2"/>
          <c:w val="0.33487654320988353"/>
          <c:h val="0.881434076059641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dLbl>
              <c:idx val="0"/>
              <c:layout>
                <c:manualLayout>
                  <c:x val="-3.3839190240108875E-2"/>
                  <c:y val="-0.22137432167384147"/>
                </c:manualLayout>
              </c:layout>
              <c:showVal val="1"/>
            </c:dLbl>
            <c:dLbl>
              <c:idx val="1"/>
              <c:layout>
                <c:manualLayout>
                  <c:x val="5.8746233109750183E-2"/>
                  <c:y val="0.16661077359289508"/>
                </c:manualLayout>
              </c:layout>
              <c:showVal val="1"/>
            </c:dLbl>
            <c:dLbl>
              <c:idx val="2"/>
              <c:layout>
                <c:manualLayout>
                  <c:x val="-8.4425731505784005E-3"/>
                  <c:y val="-4.3759628085704966E-2"/>
                </c:manualLayout>
              </c:layout>
              <c:showVal val="1"/>
            </c:dLbl>
            <c:dLbl>
              <c:idx val="3"/>
              <c:layout>
                <c:manualLayout>
                  <c:x val="1.4211747837075918E-2"/>
                  <c:y val="-8.9685096552475058E-2"/>
                </c:manualLayout>
              </c:layout>
              <c:showVal val="1"/>
            </c:dLbl>
            <c:dLbl>
              <c:idx val="4"/>
              <c:layout>
                <c:manualLayout>
                  <c:x val="1.4491105278506861E-2"/>
                  <c:y val="-0.14064650415430099"/>
                </c:manualLayout>
              </c:layout>
              <c:showVal val="1"/>
            </c:dLbl>
            <c:dLbl>
              <c:idx val="5"/>
              <c:layout>
                <c:manualLayout>
                  <c:x val="1.88424710800041E-2"/>
                  <c:y val="-5.7857833130336676E-2"/>
                </c:manualLayout>
              </c:layout>
              <c:showVal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Собрание депутатов </c:v>
                </c:pt>
                <c:pt idx="1">
                  <c:v>Аппарат администрации района</c:v>
                </c:pt>
                <c:pt idx="2">
                  <c:v>Резервный фонд Правительства РМЭ (скважина)</c:v>
                </c:pt>
                <c:pt idx="3">
                  <c:v>ЗАГС</c:v>
                </c:pt>
                <c:pt idx="4">
                  <c:v>Расходы по содержанию имущества казны</c:v>
                </c:pt>
                <c:pt idx="5">
                  <c:v>КДН</c:v>
                </c:pt>
                <c:pt idx="7">
                  <c:v>Осуществление деят-ти по обращению с животными без владельцев</c:v>
                </c:pt>
                <c:pt idx="8">
                  <c:v>Поощрение за достижение показателей деят-ти органов исполн. власти субъектов РФ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2.1</c:v>
                </c:pt>
                <c:pt idx="1">
                  <c:v>22.6</c:v>
                </c:pt>
                <c:pt idx="2">
                  <c:v>2.2999999999999998</c:v>
                </c:pt>
                <c:pt idx="3">
                  <c:v>1.1000000000000001</c:v>
                </c:pt>
                <c:pt idx="4">
                  <c:v>0.30000000000000032</c:v>
                </c:pt>
                <c:pt idx="5">
                  <c:v>0.4</c:v>
                </c:pt>
                <c:pt idx="7">
                  <c:v>0.2</c:v>
                </c:pt>
                <c:pt idx="8">
                  <c:v>8.5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64699465845459714"/>
          <c:y val="8.4181236810877483E-3"/>
          <c:w val="0.35300534154542118"/>
          <c:h val="0.983163752637824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840712397908898"/>
          <c:y val="5.695795757850877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5653729605986704E-2"/>
          <c:y val="0.15946395171619099"/>
          <c:w val="0.62543713287718283"/>
          <c:h val="0.825609202502807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доходов, %</c:v>
                </c:pt>
              </c:strCache>
            </c:strRef>
          </c:tx>
          <c:explosion val="1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33CC"/>
              </a:solidFill>
            </c:spPr>
          </c:dPt>
          <c:dPt>
            <c:idx val="2"/>
            <c:spPr>
              <a:solidFill>
                <a:srgbClr val="00FF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-1.1326468312898996E-2"/>
                  <c:y val="1.7335030567372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0.27400000000000002</c:v>
                </c:pt>
                <c:pt idx="1">
                  <c:v>1.4999999999999998E-2</c:v>
                </c:pt>
                <c:pt idx="2">
                  <c:v>0.71100000000000063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4.9596808060045794E-2"/>
          <c:y val="9.6192430804261948E-4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обших доходах, %</c:v>
                </c:pt>
              </c:strCache>
            </c:strRef>
          </c:tx>
          <c:explosion val="31"/>
          <c:dPt>
            <c:idx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contrasting" dir="t">
                  <a:rot lat="0" lon="0" rev="3600000"/>
                </a:lightRig>
              </a:scene3d>
              <a:sp3d prstMaterial="plastic">
                <a:bevelT w="127000" h="38200" prst="convex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spPr>
              <a:solidFill>
                <a:srgbClr val="32EE7A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.3182773422295353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физичеcких лиц; </a:t>
                    </a:r>
                    <a:r>
                      <a:rPr lang="ru-RU" dirty="0" smtClean="0"/>
                      <a:t>86,2%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6774076144529743"/>
                  <c:y val="-0.398857607206108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налог на вмененный доход; </a:t>
                    </a:r>
                    <a:r>
                      <a:rPr lang="ru-RU" dirty="0" smtClean="0"/>
                      <a:t>1,0%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0.36988988421270891"/>
                  <c:y val="-9.11674530756812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на нефтепродукты; </a:t>
                    </a:r>
                    <a:r>
                      <a:rPr lang="ru-RU" dirty="0" smtClean="0"/>
                      <a:t>3,8%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591386711147677"/>
                  <c:y val="5.69796581723007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0.10035772052282645"/>
                  <c:y val="5.69796581723007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налоговые доходы; </a:t>
                    </a:r>
                    <a:r>
                      <a:rPr lang="ru-RU" dirty="0" smtClean="0"/>
                      <a:t>4,9%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1416260795510497"/>
                  <c:y val="-0.170939153980393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 продажи имущества; </a:t>
                    </a:r>
                    <a:r>
                      <a:rPr lang="ru-RU" dirty="0" smtClean="0"/>
                      <a:t>2,3%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7.885260758483191E-2"/>
                  <c:y val="-0.439882961090169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неналоговые доходы; 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Pos val="outEnd"/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физичеcких лиц</c:v>
                </c:pt>
                <c:pt idx="1">
                  <c:v>Единый налог на вмененный доход</c:v>
                </c:pt>
                <c:pt idx="2">
                  <c:v>Акцизы на нефтепродукты</c:v>
                </c:pt>
                <c:pt idx="3">
                  <c:v>Государственная пошлина</c:v>
                </c:pt>
                <c:pt idx="4">
                  <c:v>Иные налоговые доходы</c:v>
                </c:pt>
                <c:pt idx="5">
                  <c:v>Доходы от использования и продажи имущества</c:v>
                </c:pt>
                <c:pt idx="6">
                  <c:v>Иные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0.85300000000000065</c:v>
                </c:pt>
                <c:pt idx="1">
                  <c:v>4.2000000000000023E-2</c:v>
                </c:pt>
                <c:pt idx="2">
                  <c:v>4.3999999999999997E-2</c:v>
                </c:pt>
                <c:pt idx="3">
                  <c:v>1.0999999999999998E-2</c:v>
                </c:pt>
                <c:pt idx="4">
                  <c:v>9.0000000000000028E-3</c:v>
                </c:pt>
                <c:pt idx="5">
                  <c:v>2.9000000000000001E-2</c:v>
                </c:pt>
                <c:pt idx="6">
                  <c:v>1.2E-2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55234918826782"/>
          <c:y val="2.6044215496887856E-2"/>
          <c:w val="0.85709997755707146"/>
          <c:h val="0.718095318084693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gradFill flip="none" rotWithShape="1">
              <a:gsLst>
                <a:gs pos="0">
                  <a:srgbClr val="66FFFF">
                    <a:shade val="30000"/>
                    <a:satMod val="115000"/>
                  </a:srgbClr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1.0711225462501245E-2"/>
                  <c:y val="0.182029732075368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143,7</a:t>
                    </a:r>
                    <a:endParaRPr lang="ru-RU" dirty="0" smtClean="0"/>
                  </a:p>
                  <a:p>
                    <a:r>
                      <a:rPr lang="ru-RU" dirty="0" smtClean="0"/>
                      <a:t>млн. 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32098765432401E-2"/>
                  <c:y val="-3.6478424591628346E-2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2.0061728395061731E-2"/>
                  <c:y val="-2.5254293948050392E-2"/>
                </c:manualLayout>
              </c:layout>
              <c:showVal val="1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143.69999999999999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2021 год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shade val="30000"/>
                    <a:satMod val="115000"/>
                  </a:srgbClr>
                </a:gs>
                <a:gs pos="50000">
                  <a:srgbClr val="FF66FF">
                    <a:shade val="67500"/>
                    <a:satMod val="115000"/>
                  </a:srgbClr>
                </a:gs>
                <a:gs pos="100000">
                  <a:srgbClr val="FF66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2.3314955212797157E-2"/>
                  <c:y val="0.251257500676574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152,4</a:t>
                    </a:r>
                    <a:r>
                      <a:rPr lang="ru-RU" dirty="0" smtClean="0"/>
                      <a:t> млн. рублей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152.4</c:v>
                </c:pt>
              </c:numCache>
            </c:numRef>
          </c:val>
        </c:ser>
        <c:gapWidth val="19"/>
        <c:gapDepth val="73"/>
        <c:shape val="box"/>
        <c:axId val="104977536"/>
        <c:axId val="104979072"/>
        <c:axId val="0"/>
      </c:bar3DChart>
      <c:catAx>
        <c:axId val="104977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4979072"/>
        <c:crosses val="autoZero"/>
        <c:auto val="1"/>
        <c:lblAlgn val="ctr"/>
        <c:lblOffset val="100"/>
      </c:catAx>
      <c:valAx>
        <c:axId val="104979072"/>
        <c:scaling>
          <c:orientation val="minMax"/>
        </c:scaling>
        <c:axPos val="l"/>
        <c:majorGridlines/>
        <c:numFmt formatCode="0.0" sourceLinked="1"/>
        <c:tickLblPos val="nextTo"/>
        <c:crossAx val="104977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446718366508969"/>
          <c:w val="0.70085168429899036"/>
          <c:h val="7.788198887176055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5523317479470048E-2"/>
          <c:y val="3.6438446535314056E-2"/>
          <c:w val="0.90719075901653112"/>
          <c:h val="0.896793777067586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2021 год</c:v>
                </c:pt>
              </c:strCache>
            </c:strRef>
          </c:tx>
          <c:dLbls>
            <c:dLbl>
              <c:idx val="0"/>
              <c:layout>
                <c:manualLayout>
                  <c:x val="-5.8287388031992892E-3"/>
                  <c:y val="0.1094009436908174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0,3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2021 год</c:v>
                </c:pt>
              </c:strCache>
            </c:strRef>
          </c:tx>
          <c:dLbls>
            <c:dLbl>
              <c:idx val="0"/>
              <c:layout>
                <c:manualLayout>
                  <c:x val="5.8287388031992892E-3"/>
                  <c:y val="0.1960100241127145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0,5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0.5</c:v>
                </c:pt>
              </c:numCache>
            </c:numRef>
          </c:val>
        </c:ser>
        <c:dLbls>
          <c:showVal val="1"/>
        </c:dLbls>
        <c:gapWidth val="110"/>
        <c:gapDepth val="170"/>
        <c:shape val="box"/>
        <c:axId val="105915136"/>
        <c:axId val="105916672"/>
        <c:axId val="0"/>
      </c:bar3DChart>
      <c:catAx>
        <c:axId val="105915136"/>
        <c:scaling>
          <c:orientation val="minMax"/>
        </c:scaling>
        <c:delete val="1"/>
        <c:axPos val="b"/>
        <c:majorTickMark val="none"/>
        <c:tickLblPos val="none"/>
        <c:crossAx val="105916672"/>
        <c:crosses val="autoZero"/>
        <c:auto val="1"/>
        <c:lblAlgn val="ctr"/>
        <c:lblOffset val="100"/>
      </c:catAx>
      <c:valAx>
        <c:axId val="105916672"/>
        <c:scaling>
          <c:orientation val="minMax"/>
        </c:scaling>
        <c:axPos val="l"/>
        <c:numFmt formatCode="0.0" sourceLinked="1"/>
        <c:majorTickMark val="none"/>
        <c:tickLblPos val="nextTo"/>
        <c:crossAx val="10591513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15724537475807462"/>
          <c:y val="0.89115700830054534"/>
          <c:w val="0.5223045639942735"/>
          <c:h val="6.325926516161396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34689413823625"/>
          <c:y val="1.2993825044979481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1.3888888888889096E-2"/>
                  <c:y val="-7.01749474332546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16958245722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273,9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0185185185185186"/>
                  <c:y val="-1.8713319315534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7222222222222224E-2"/>
                  <c:y val="-1.8713319315534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273.89999999999969</c:v>
                </c:pt>
                <c:pt idx="2">
                  <c:v>109.2</c:v>
                </c:pt>
                <c:pt idx="3">
                  <c:v>67.2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0000"/>
                    <a:satMod val="160000"/>
                  </a:schemeClr>
                </a:gs>
                <a:gs pos="46000">
                  <a:schemeClr val="accent6">
                    <a:tint val="86000"/>
                    <a:satMod val="160000"/>
                  </a:schemeClr>
                </a:gs>
                <a:gs pos="100000">
                  <a:schemeClr val="accent6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1604938271605006E-2"/>
                  <c:y val="-1.8418621373557705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40349894866509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0246913580247006E-2"/>
                  <c:y val="-1.16958245722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7222222222222224E-2"/>
                  <c:y val="-9.35665965776754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272.2</c:v>
                </c:pt>
                <c:pt idx="2">
                  <c:v>85.4</c:v>
                </c:pt>
                <c:pt idx="3">
                  <c:v>67.2</c:v>
                </c:pt>
              </c:numCache>
            </c:numRef>
          </c:val>
        </c:ser>
        <c:dLbls>
          <c:showVal val="1"/>
        </c:dLbls>
        <c:gapWidth val="50"/>
        <c:shape val="cylinder"/>
        <c:axId val="105385984"/>
        <c:axId val="105387520"/>
        <c:axId val="0"/>
      </c:bar3DChart>
      <c:catAx>
        <c:axId val="105385984"/>
        <c:scaling>
          <c:orientation val="minMax"/>
        </c:scaling>
        <c:axPos val="l"/>
        <c:tickLblPos val="nextTo"/>
        <c:crossAx val="105387520"/>
        <c:crosses val="autoZero"/>
        <c:auto val="1"/>
        <c:lblAlgn val="ctr"/>
        <c:lblOffset val="100"/>
      </c:catAx>
      <c:valAx>
        <c:axId val="105387520"/>
        <c:scaling>
          <c:orientation val="minMax"/>
        </c:scaling>
        <c:delete val="1"/>
        <c:axPos val="b"/>
        <c:numFmt formatCode="General" sourceLinked="1"/>
        <c:tickLblPos val="none"/>
        <c:crossAx val="105385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67629046369213E-2"/>
          <c:y val="0.8179958403385752"/>
          <c:w val="0.75459560610481713"/>
          <c:h val="6.793376958452010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16,7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1604938271605079E-2"/>
                  <c:y val="-0.11785337175756851"/>
                </c:manualLayout>
              </c:layout>
              <c:showVal val="1"/>
            </c:dLbl>
            <c:dLbl>
              <c:idx val="1"/>
              <c:layout>
                <c:manualLayout>
                  <c:x val="3.3950617283950615E-2"/>
                  <c:y val="-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Иные МБТ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12.4</c:v>
                </c:pt>
                <c:pt idx="1">
                  <c:v>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16,6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543209876543218E-3"/>
                  <c:y val="-0.13749560038382991"/>
                </c:manualLayout>
              </c:layout>
              <c:showVal val="1"/>
            </c:dLbl>
            <c:dLbl>
              <c:idx val="1"/>
              <c:layout>
                <c:manualLayout>
                  <c:x val="2.6234567901234612E-2"/>
                  <c:y val="-6.453875120057331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Иные МБТ</c:v>
                </c:pt>
                <c:pt idx="1">
                  <c:v>Дотации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12.3</c:v>
                </c:pt>
                <c:pt idx="1">
                  <c:v>4.3</c:v>
                </c:pt>
              </c:numCache>
            </c:numRef>
          </c:val>
        </c:ser>
        <c:shape val="cylinder"/>
        <c:axId val="107508480"/>
        <c:axId val="107510016"/>
        <c:axId val="0"/>
      </c:bar3DChart>
      <c:catAx>
        <c:axId val="107508480"/>
        <c:scaling>
          <c:orientation val="minMax"/>
        </c:scaling>
        <c:axPos val="l"/>
        <c:tickLblPos val="nextTo"/>
        <c:crossAx val="107510016"/>
        <c:crosses val="autoZero"/>
        <c:auto val="1"/>
        <c:lblAlgn val="ctr"/>
        <c:lblOffset val="100"/>
      </c:catAx>
      <c:valAx>
        <c:axId val="107510016"/>
        <c:scaling>
          <c:orientation val="minMax"/>
        </c:scaling>
        <c:axPos val="b"/>
        <c:majorGridlines/>
        <c:numFmt formatCode="General" sourceLinked="1"/>
        <c:tickLblPos val="nextTo"/>
        <c:crossAx val="107508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0.10339506172839506"/>
                  <c:y val="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483.4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dLbls>
            <c:dLbl>
              <c:idx val="0"/>
              <c:layout>
                <c:manualLayout>
                  <c:x val="0.14197530864197541"/>
                  <c:y val="-7.2956849183256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481,1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1"/>
                <c:pt idx="0">
                  <c:v>481.1</c:v>
                </c:pt>
              </c:numCache>
            </c:numRef>
          </c:val>
        </c:ser>
        <c:shape val="box"/>
        <c:axId val="107574016"/>
        <c:axId val="107575552"/>
        <c:axId val="0"/>
      </c:bar3DChart>
      <c:catAx>
        <c:axId val="10757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7575552"/>
        <c:crosses val="autoZero"/>
        <c:auto val="1"/>
        <c:lblAlgn val="ctr"/>
        <c:lblOffset val="100"/>
      </c:catAx>
      <c:valAx>
        <c:axId val="107575552"/>
        <c:scaling>
          <c:orientation val="minMax"/>
          <c:max val="339.8"/>
          <c:min val="339.5"/>
        </c:scaling>
        <c:axPos val="l"/>
        <c:majorGridlines/>
        <c:numFmt formatCode="General" sourceLinked="1"/>
        <c:tickLblPos val="nextTo"/>
        <c:crossAx val="107574016"/>
        <c:crosses val="autoZero"/>
        <c:crossBetween val="between"/>
        <c:majorUnit val="0.1"/>
        <c:minorUnit val="0.1"/>
      </c:valAx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dLbls>
            <c:dLbl>
              <c:idx val="0"/>
              <c:layout>
                <c:manualLayout>
                  <c:x val="-7.7683863377093015E-2"/>
                  <c:y val="-5.07952950210574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600,9</a:t>
                    </a:r>
                    <a:endParaRPr lang="en-US" dirty="0"/>
                  </a:p>
                </c:rich>
              </c:tx>
              <c:showVal val="1"/>
            </c:dLbl>
            <c:spPr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</c:spPr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600.9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по оплате труда с начислениями</c:v>
                </c:pt>
              </c:strCache>
            </c:strRef>
          </c:tx>
          <c:dLbls>
            <c:dLbl>
              <c:idx val="0"/>
              <c:layout>
                <c:manualLayout>
                  <c:x val="0.1000926701204873"/>
                  <c:y val="-2.5396647642511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307,4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307.39999999999969</c:v>
                </c:pt>
              </c:numCache>
            </c:numRef>
          </c:val>
        </c:ser>
        <c:shape val="cylinder"/>
        <c:axId val="111070208"/>
        <c:axId val="107676416"/>
        <c:axId val="107129024"/>
      </c:bar3DChart>
      <c:catAx>
        <c:axId val="111070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676416"/>
        <c:crosses val="autoZero"/>
        <c:auto val="1"/>
        <c:lblAlgn val="ctr"/>
        <c:lblOffset val="100"/>
      </c:catAx>
      <c:valAx>
        <c:axId val="107676416"/>
        <c:scaling>
          <c:orientation val="minMax"/>
        </c:scaling>
        <c:delete val="1"/>
        <c:axPos val="l"/>
        <c:numFmt formatCode="General" sourceLinked="1"/>
        <c:tickLblPos val="none"/>
        <c:crossAx val="111070208"/>
        <c:crosses val="autoZero"/>
        <c:crossBetween val="between"/>
      </c:valAx>
      <c:serAx>
        <c:axId val="107129024"/>
        <c:scaling>
          <c:orientation val="minMax"/>
        </c:scaling>
        <c:delete val="1"/>
        <c:axPos val="b"/>
        <c:tickLblPos val="none"/>
        <c:crossAx val="10767641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</c:legend>
    <c:plotVisOnly val="1"/>
  </c:chart>
  <c:spPr>
    <a:gradFill rotWithShape="1">
      <a:gsLst>
        <a:gs pos="0">
          <a:schemeClr val="accent1">
            <a:tint val="10000"/>
            <a:satMod val="300000"/>
          </a:schemeClr>
        </a:gs>
        <a:gs pos="34000">
          <a:schemeClr val="accent1">
            <a:tint val="13500"/>
            <a:satMod val="250000"/>
          </a:schemeClr>
        </a:gs>
        <a:gs pos="100000">
          <a:schemeClr val="accent1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1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FFE0F-88B4-42DB-8490-04BAE1A5D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DDC59-0D3E-4BE3-B777-093AFA205CFE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Исполнение консолидированного бюджета </a:t>
          </a:r>
          <a:r>
            <a:rPr lang="ru-RU" b="1" dirty="0" err="1" smtClean="0">
              <a:solidFill>
                <a:schemeClr val="tx1"/>
              </a:solidFill>
            </a:rPr>
            <a:t>Сернурского</a:t>
          </a:r>
          <a:r>
            <a:rPr lang="ru-RU" b="1" dirty="0" smtClean="0">
              <a:solidFill>
                <a:schemeClr val="tx1"/>
              </a:solidFill>
            </a:rPr>
            <a:t> муниципального района за 2021 год, (тыс. руб.)</a:t>
          </a:r>
          <a:endParaRPr lang="ru-RU" b="1" dirty="0">
            <a:solidFill>
              <a:schemeClr val="tx1"/>
            </a:solidFill>
          </a:endParaRPr>
        </a:p>
      </dgm:t>
    </dgm:pt>
    <dgm:pt modelId="{CCEDE751-D7CE-4D4B-A30B-00F4C3B19B46}" type="parTrans" cxnId="{253BA603-2D57-4346-95B0-2C718CF550A5}">
      <dgm:prSet/>
      <dgm:spPr/>
      <dgm:t>
        <a:bodyPr/>
        <a:lstStyle/>
        <a:p>
          <a:endParaRPr lang="ru-RU"/>
        </a:p>
      </dgm:t>
    </dgm:pt>
    <dgm:pt modelId="{8EE4DFAF-A0C6-490F-9A0A-9CF16B0631BD}" type="sibTrans" cxnId="{253BA603-2D57-4346-95B0-2C718CF550A5}">
      <dgm:prSet/>
      <dgm:spPr/>
      <dgm:t>
        <a:bodyPr/>
        <a:lstStyle/>
        <a:p>
          <a:endParaRPr lang="ru-RU"/>
        </a:p>
      </dgm:t>
    </dgm:pt>
    <dgm:pt modelId="{F235560F-1C73-4D41-B4DC-4D14B9A4B22A}" type="pres">
      <dgm:prSet presAssocID="{16FFFE0F-88B4-42DB-8490-04BAE1A5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BF60-86B4-4A21-BB70-5458081FB762}" type="pres">
      <dgm:prSet presAssocID="{D43DDC59-0D3E-4BE3-B777-093AFA205C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A42EC-6C28-4312-B4C1-D990EBFC6CFB}" type="presOf" srcId="{16FFFE0F-88B4-42DB-8490-04BAE1A5DA6F}" destId="{F235560F-1C73-4D41-B4DC-4D14B9A4B22A}" srcOrd="0" destOrd="0" presId="urn:microsoft.com/office/officeart/2005/8/layout/vList2"/>
    <dgm:cxn modelId="{BF2E76AB-BB62-4EB1-85B5-F220192F407F}" type="presOf" srcId="{D43DDC59-0D3E-4BE3-B777-093AFA205CFE}" destId="{5B7EBF60-86B4-4A21-BB70-5458081FB762}" srcOrd="0" destOrd="0" presId="urn:microsoft.com/office/officeart/2005/8/layout/vList2"/>
    <dgm:cxn modelId="{253BA603-2D57-4346-95B0-2C718CF550A5}" srcId="{16FFFE0F-88B4-42DB-8490-04BAE1A5DA6F}" destId="{D43DDC59-0D3E-4BE3-B777-093AFA205CFE}" srcOrd="0" destOrd="0" parTransId="{CCEDE751-D7CE-4D4B-A30B-00F4C3B19B46}" sibTransId="{8EE4DFAF-A0C6-490F-9A0A-9CF16B0631BD}"/>
    <dgm:cxn modelId="{7DEB74BA-E073-4B3E-9AAA-D0BBA386D47C}" type="presParOf" srcId="{F235560F-1C73-4D41-B4DC-4D14B9A4B22A}" destId="{5B7EBF60-86B4-4A21-BB70-5458081FB76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FFE0F-88B4-42DB-8490-04BAE1A5D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DDC59-0D3E-4BE3-B777-093AFA205CFE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Исполнение расходной части бюджета </a:t>
          </a:r>
          <a:r>
            <a:rPr lang="ru-RU" dirty="0" err="1" smtClean="0">
              <a:solidFill>
                <a:schemeClr val="tx1"/>
              </a:solidFill>
            </a:rPr>
            <a:t>Сернурского</a:t>
          </a:r>
          <a:r>
            <a:rPr lang="ru-RU" dirty="0" smtClean="0">
              <a:solidFill>
                <a:schemeClr val="tx1"/>
              </a:solidFill>
            </a:rPr>
            <a:t> муниципального района за 2021 год, (тыс. руб.)</a:t>
          </a:r>
          <a:endParaRPr lang="ru-RU" dirty="0">
            <a:solidFill>
              <a:schemeClr val="tx1"/>
            </a:solidFill>
          </a:endParaRPr>
        </a:p>
      </dgm:t>
    </dgm:pt>
    <dgm:pt modelId="{CCEDE751-D7CE-4D4B-A30B-00F4C3B19B46}" type="parTrans" cxnId="{253BA603-2D57-4346-95B0-2C718CF550A5}">
      <dgm:prSet/>
      <dgm:spPr/>
      <dgm:t>
        <a:bodyPr/>
        <a:lstStyle/>
        <a:p>
          <a:endParaRPr lang="ru-RU"/>
        </a:p>
      </dgm:t>
    </dgm:pt>
    <dgm:pt modelId="{8EE4DFAF-A0C6-490F-9A0A-9CF16B0631BD}" type="sibTrans" cxnId="{253BA603-2D57-4346-95B0-2C718CF550A5}">
      <dgm:prSet/>
      <dgm:spPr/>
      <dgm:t>
        <a:bodyPr/>
        <a:lstStyle/>
        <a:p>
          <a:endParaRPr lang="ru-RU"/>
        </a:p>
      </dgm:t>
    </dgm:pt>
    <dgm:pt modelId="{F235560F-1C73-4D41-B4DC-4D14B9A4B22A}" type="pres">
      <dgm:prSet presAssocID="{16FFFE0F-88B4-42DB-8490-04BAE1A5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BF60-86B4-4A21-BB70-5458081FB762}" type="pres">
      <dgm:prSet presAssocID="{D43DDC59-0D3E-4BE3-B777-093AFA205C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96A70-E9AD-4E4E-8F64-61DC8F9825A1}" type="presOf" srcId="{D43DDC59-0D3E-4BE3-B777-093AFA205CFE}" destId="{5B7EBF60-86B4-4A21-BB70-5458081FB762}" srcOrd="0" destOrd="0" presId="urn:microsoft.com/office/officeart/2005/8/layout/vList2"/>
    <dgm:cxn modelId="{9C74EDA4-061C-4846-AD18-69E556970905}" type="presOf" srcId="{16FFFE0F-88B4-42DB-8490-04BAE1A5DA6F}" destId="{F235560F-1C73-4D41-B4DC-4D14B9A4B22A}" srcOrd="0" destOrd="0" presId="urn:microsoft.com/office/officeart/2005/8/layout/vList2"/>
    <dgm:cxn modelId="{253BA603-2D57-4346-95B0-2C718CF550A5}" srcId="{16FFFE0F-88B4-42DB-8490-04BAE1A5DA6F}" destId="{D43DDC59-0D3E-4BE3-B777-093AFA205CFE}" srcOrd="0" destOrd="0" parTransId="{CCEDE751-D7CE-4D4B-A30B-00F4C3B19B46}" sibTransId="{8EE4DFAF-A0C6-490F-9A0A-9CF16B0631BD}"/>
    <dgm:cxn modelId="{F27E54B9-B896-4D99-B98A-56AB7435E5EC}" type="presParOf" srcId="{F235560F-1C73-4D41-B4DC-4D14B9A4B22A}" destId="{5B7EBF60-86B4-4A21-BB70-5458081FB76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2DAD9-6BB6-409D-9CC3-39883C5A34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1565A5-0869-4D26-A641-E50E8DFACC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66FFFF"/>
        </a:solidFill>
        <a:ln/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</a:t>
          </a:r>
          <a:r>
            <a:rPr lang="ru-RU" sz="2000" smtClean="0">
              <a:solidFill>
                <a:schemeClr val="bg2">
                  <a:lumMod val="10000"/>
                </a:schemeClr>
              </a:solidFill>
            </a:rPr>
            <a:t>бюджета                  84,5 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млн.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824D0118-B82E-410E-8C88-597A2B4BCD55}" type="parTrans" cxnId="{782F6642-7B6D-4D02-875A-F6B4F750CE20}">
      <dgm:prSet/>
      <dgm:spPr/>
      <dgm:t>
        <a:bodyPr/>
        <a:lstStyle/>
        <a:p>
          <a:endParaRPr lang="ru-RU"/>
        </a:p>
      </dgm:t>
    </dgm:pt>
    <dgm:pt modelId="{4B71E0F6-BB55-4A8E-840E-DA1E3E6976F1}" type="sibTrans" cxnId="{782F6642-7B6D-4D02-875A-F6B4F750CE20}">
      <dgm:prSet/>
      <dgm:spPr/>
      <dgm:t>
        <a:bodyPr/>
        <a:lstStyle/>
        <a:p>
          <a:endParaRPr lang="ru-RU"/>
        </a:p>
      </dgm:t>
    </dgm:pt>
    <dgm:pt modelId="{873703BD-409D-4472-A41A-D0F2A84E9897}">
      <dgm:prSet phldrT="[Текст]" custT="1"/>
      <dgm:spPr/>
      <dgm:t>
        <a:bodyPr/>
        <a:lstStyle/>
        <a:p>
          <a:r>
            <a:rPr lang="ru-RU" sz="1800" b="1" dirty="0" smtClean="0"/>
            <a:t>Дотация на сбалансированность 42,6млн.рублей;</a:t>
          </a:r>
          <a:endParaRPr lang="ru-RU" sz="1800" b="1" dirty="0"/>
        </a:p>
      </dgm:t>
    </dgm:pt>
    <dgm:pt modelId="{E8414A7C-C43E-4FFA-8AD7-7BA25591BF46}" type="parTrans" cxnId="{B69EAD52-A292-49EB-A986-3DA7A1D70DE8}">
      <dgm:prSet/>
      <dgm:spPr/>
      <dgm:t>
        <a:bodyPr/>
        <a:lstStyle/>
        <a:p>
          <a:endParaRPr lang="ru-RU"/>
        </a:p>
      </dgm:t>
    </dgm:pt>
    <dgm:pt modelId="{60887812-A7E4-4B0C-864E-18A88A6CBAC8}" type="sibTrans" cxnId="{B69EAD52-A292-49EB-A986-3DA7A1D70DE8}">
      <dgm:prSet/>
      <dgm:spPr/>
      <dgm:t>
        <a:bodyPr/>
        <a:lstStyle/>
        <a:p>
          <a:endParaRPr lang="ru-RU"/>
        </a:p>
      </dgm:t>
    </dgm:pt>
    <dgm:pt modelId="{4F271F6E-ADDC-4B55-B7CD-C9FA48B13ED2}">
      <dgm:prSet phldrT="[Текст]" custT="1"/>
      <dgm:spPr/>
      <dgm:t>
        <a:bodyPr/>
        <a:lstStyle/>
        <a:p>
          <a:r>
            <a:rPr lang="ru-RU" sz="1800" b="1" dirty="0" smtClean="0"/>
            <a:t>Обеспечение устойчивого сокращения непригодного для проживания жилищного фонда 29,3 млн. руб.;</a:t>
          </a:r>
          <a:endParaRPr lang="ru-RU" sz="1800" b="1" dirty="0"/>
        </a:p>
      </dgm:t>
    </dgm:pt>
    <dgm:pt modelId="{F763A90A-590A-4C2C-B39E-C9B8CF176702}" type="parTrans" cxnId="{BEC47320-943F-490F-87F5-3CCB3EC58785}">
      <dgm:prSet/>
      <dgm:spPr/>
      <dgm:t>
        <a:bodyPr/>
        <a:lstStyle/>
        <a:p>
          <a:endParaRPr lang="ru-RU"/>
        </a:p>
      </dgm:t>
    </dgm:pt>
    <dgm:pt modelId="{E8AB0A1F-ACA4-4B6F-A588-FCD9DAAAF6C0}" type="sibTrans" cxnId="{BEC47320-943F-490F-87F5-3CCB3EC58785}">
      <dgm:prSet/>
      <dgm:spPr/>
      <dgm:t>
        <a:bodyPr/>
        <a:lstStyle/>
        <a:p>
          <a:endParaRPr lang="ru-RU"/>
        </a:p>
      </dgm:t>
    </dgm:pt>
    <dgm:pt modelId="{1CC2A1D2-A8CA-480A-84F5-32B84BAC29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66FFFF"/>
        </a:solidFill>
        <a:ln/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dirty="0">
            <a:solidFill>
              <a:schemeClr val="bg2">
                <a:lumMod val="10000"/>
              </a:schemeClr>
            </a:solidFill>
          </a:endParaRPr>
        </a:p>
      </dgm:t>
    </dgm:pt>
    <dgm:pt modelId="{16B77960-9A36-4C50-9CE6-BF7AC8ADB1F1}" type="parTrans" cxnId="{2B89097F-997C-4623-9FC1-98B37FCD46A6}">
      <dgm:prSet/>
      <dgm:spPr/>
      <dgm:t>
        <a:bodyPr/>
        <a:lstStyle/>
        <a:p>
          <a:endParaRPr lang="ru-RU"/>
        </a:p>
      </dgm:t>
    </dgm:pt>
    <dgm:pt modelId="{4C92F5F6-5D58-4111-B72A-1DCE85F9E4D8}" type="sibTrans" cxnId="{2B89097F-997C-4623-9FC1-98B37FCD46A6}">
      <dgm:prSet/>
      <dgm:spPr/>
      <dgm:t>
        <a:bodyPr/>
        <a:lstStyle/>
        <a:p>
          <a:endParaRPr lang="ru-RU"/>
        </a:p>
      </dgm:t>
    </dgm:pt>
    <dgm:pt modelId="{3344AF8C-4025-4B8A-AB75-895BE089775E}">
      <dgm:prSet phldrT="[Текст]" custT="1"/>
      <dgm:spPr/>
      <dgm:t>
        <a:bodyPr/>
        <a:lstStyle/>
        <a:p>
          <a:r>
            <a:rPr lang="ru-RU" sz="2400" dirty="0" smtClean="0"/>
            <a:t>в сумме 13,0 млн. рублей</a:t>
          </a:r>
          <a:endParaRPr lang="ru-RU" sz="2400" dirty="0"/>
        </a:p>
      </dgm:t>
    </dgm:pt>
    <dgm:pt modelId="{058881E1-AC6F-48C1-A71C-545FEFE7366D}" type="parTrans" cxnId="{059669A2-C8FA-4E6A-8044-437B968751E9}">
      <dgm:prSet/>
      <dgm:spPr/>
      <dgm:t>
        <a:bodyPr/>
        <a:lstStyle/>
        <a:p>
          <a:endParaRPr lang="ru-RU"/>
        </a:p>
      </dgm:t>
    </dgm:pt>
    <dgm:pt modelId="{0EA39F02-85BA-4E46-AEA8-5D46A4ABEFD2}" type="sibTrans" cxnId="{059669A2-C8FA-4E6A-8044-437B968751E9}">
      <dgm:prSet/>
      <dgm:spPr/>
      <dgm:t>
        <a:bodyPr/>
        <a:lstStyle/>
        <a:p>
          <a:endParaRPr lang="ru-RU"/>
        </a:p>
      </dgm:t>
    </dgm:pt>
    <dgm:pt modelId="{97AD5439-F0E1-4E45-BE43-943C51E0B5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66FFFF"/>
        </a:solidFill>
      </dgm:spPr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DD816F77-DD7A-424A-9823-87CD97B8B0C1}" type="parTrans" cxnId="{FC1051E4-8D56-490D-95B4-3A1760BC9DBE}">
      <dgm:prSet/>
      <dgm:spPr/>
      <dgm:t>
        <a:bodyPr/>
        <a:lstStyle/>
        <a:p>
          <a:endParaRPr lang="ru-RU"/>
        </a:p>
      </dgm:t>
    </dgm:pt>
    <dgm:pt modelId="{10A78C0A-34B6-4C65-B9E2-26F060ED69FA}" type="sibTrans" cxnId="{FC1051E4-8D56-490D-95B4-3A1760BC9DBE}">
      <dgm:prSet/>
      <dgm:spPr/>
      <dgm:t>
        <a:bodyPr/>
        <a:lstStyle/>
        <a:p>
          <a:endParaRPr lang="ru-RU"/>
        </a:p>
      </dgm:t>
    </dgm:pt>
    <dgm:pt modelId="{7E9CD60F-0D01-47B5-A7B5-73895885A97A}">
      <dgm:prSet custT="1"/>
      <dgm:spPr/>
      <dgm:t>
        <a:bodyPr/>
        <a:lstStyle/>
        <a:p>
          <a:r>
            <a:rPr lang="ru-RU" sz="2400" b="0" dirty="0" smtClean="0"/>
            <a:t>в сумме 8,0 млн. рублей </a:t>
          </a:r>
          <a:endParaRPr lang="ru-RU" sz="2400" b="0" dirty="0"/>
        </a:p>
      </dgm:t>
    </dgm:pt>
    <dgm:pt modelId="{91C48778-A6DE-4A6F-9226-7D13987F0B09}" type="parTrans" cxnId="{58768E88-9CB4-47A3-91C1-5172D63DF14B}">
      <dgm:prSet/>
      <dgm:spPr/>
      <dgm:t>
        <a:bodyPr/>
        <a:lstStyle/>
        <a:p>
          <a:endParaRPr lang="ru-RU"/>
        </a:p>
      </dgm:t>
    </dgm:pt>
    <dgm:pt modelId="{98A6545C-49C0-4C4F-9DBB-E57A3313217B}" type="sibTrans" cxnId="{58768E88-9CB4-47A3-91C1-5172D63DF14B}">
      <dgm:prSet/>
      <dgm:spPr/>
      <dgm:t>
        <a:bodyPr/>
        <a:lstStyle/>
        <a:p>
          <a:endParaRPr lang="ru-RU"/>
        </a:p>
      </dgm:t>
    </dgm:pt>
    <dgm:pt modelId="{B0870A6D-F4D6-474A-8E26-55562761636D}">
      <dgm:prSet phldrT="[Текст]" custT="1"/>
      <dgm:spPr/>
      <dgm:t>
        <a:bodyPr/>
        <a:lstStyle/>
        <a:p>
          <a:endParaRPr lang="ru-RU" sz="1600" dirty="0"/>
        </a:p>
      </dgm:t>
    </dgm:pt>
    <dgm:pt modelId="{3B799088-0818-4262-8093-19185FEA7308}" type="parTrans" cxnId="{F265E88A-585F-4411-AB79-F874CA9165FE}">
      <dgm:prSet/>
      <dgm:spPr/>
      <dgm:t>
        <a:bodyPr/>
        <a:lstStyle/>
        <a:p>
          <a:endParaRPr lang="ru-RU"/>
        </a:p>
      </dgm:t>
    </dgm:pt>
    <dgm:pt modelId="{E778AAD6-4F3E-442D-85E2-5BABCBE77844}" type="sibTrans" cxnId="{F265E88A-585F-4411-AB79-F874CA9165FE}">
      <dgm:prSet/>
      <dgm:spPr/>
      <dgm:t>
        <a:bodyPr/>
        <a:lstStyle/>
        <a:p>
          <a:endParaRPr lang="ru-RU"/>
        </a:p>
      </dgm:t>
    </dgm:pt>
    <dgm:pt modelId="{12F121FD-5E4D-4D44-9F97-4C4F1BD64EB3}">
      <dgm:prSet/>
      <dgm:spPr/>
      <dgm:t>
        <a:bodyPr/>
        <a:lstStyle/>
        <a:p>
          <a:endParaRPr lang="ru-RU" dirty="0"/>
        </a:p>
      </dgm:t>
    </dgm:pt>
    <dgm:pt modelId="{81197CBC-0454-48C4-8129-3C5DB7354909}" type="parTrans" cxnId="{49F98144-D003-4B1C-9E63-9A0C3CF8F46F}">
      <dgm:prSet/>
      <dgm:spPr/>
      <dgm:t>
        <a:bodyPr/>
        <a:lstStyle/>
        <a:p>
          <a:endParaRPr lang="ru-RU"/>
        </a:p>
      </dgm:t>
    </dgm:pt>
    <dgm:pt modelId="{5A204A93-837C-438F-B36B-046FD7656435}" type="sibTrans" cxnId="{49F98144-D003-4B1C-9E63-9A0C3CF8F46F}">
      <dgm:prSet/>
      <dgm:spPr/>
      <dgm:t>
        <a:bodyPr/>
        <a:lstStyle/>
        <a:p>
          <a:endParaRPr lang="ru-RU"/>
        </a:p>
      </dgm:t>
    </dgm:pt>
    <dgm:pt modelId="{7F6DF642-4253-475A-A25D-4A807287E426}">
      <dgm:prSet/>
      <dgm:spPr/>
      <dgm:t>
        <a:bodyPr/>
        <a:lstStyle/>
        <a:p>
          <a:endParaRPr lang="ru-RU" dirty="0"/>
        </a:p>
      </dgm:t>
    </dgm:pt>
    <dgm:pt modelId="{FC6F8AFF-3801-4DDB-9385-D0968F91EE8E}" type="parTrans" cxnId="{CA0D65CF-6565-47A5-A5CB-9D3255EE9C44}">
      <dgm:prSet/>
      <dgm:spPr/>
      <dgm:t>
        <a:bodyPr/>
        <a:lstStyle/>
        <a:p>
          <a:endParaRPr lang="ru-RU"/>
        </a:p>
      </dgm:t>
    </dgm:pt>
    <dgm:pt modelId="{B3883423-7495-4B4F-98AA-9823CB79AD08}" type="sibTrans" cxnId="{CA0D65CF-6565-47A5-A5CB-9D3255EE9C44}">
      <dgm:prSet/>
      <dgm:spPr/>
      <dgm:t>
        <a:bodyPr/>
        <a:lstStyle/>
        <a:p>
          <a:endParaRPr lang="ru-RU"/>
        </a:p>
      </dgm:t>
    </dgm:pt>
    <dgm:pt modelId="{C3D33B8E-F443-4E89-82C1-95368E8ED197}">
      <dgm:prSet/>
      <dgm:spPr/>
      <dgm:t>
        <a:bodyPr/>
        <a:lstStyle/>
        <a:p>
          <a:endParaRPr lang="ru-RU" dirty="0"/>
        </a:p>
      </dgm:t>
    </dgm:pt>
    <dgm:pt modelId="{1A7A7371-75A6-4FD5-9056-323F005AE822}" type="parTrans" cxnId="{E29BDD5E-62FE-44C1-8ED8-DA4DB3AC65B3}">
      <dgm:prSet/>
      <dgm:spPr/>
      <dgm:t>
        <a:bodyPr/>
        <a:lstStyle/>
        <a:p>
          <a:endParaRPr lang="ru-RU"/>
        </a:p>
      </dgm:t>
    </dgm:pt>
    <dgm:pt modelId="{257C68E0-AF77-4C66-87AE-C370873B1C56}" type="sibTrans" cxnId="{E29BDD5E-62FE-44C1-8ED8-DA4DB3AC65B3}">
      <dgm:prSet/>
      <dgm:spPr/>
      <dgm:t>
        <a:bodyPr/>
        <a:lstStyle/>
        <a:p>
          <a:endParaRPr lang="ru-RU"/>
        </a:p>
      </dgm:t>
    </dgm:pt>
    <dgm:pt modelId="{CF3C637F-A4C6-4A5E-A846-460F8AD4A6A8}">
      <dgm:prSet phldrT="[Текст]" custT="1"/>
      <dgm:spPr/>
      <dgm:t>
        <a:bodyPr/>
        <a:lstStyle/>
        <a:p>
          <a:r>
            <a:rPr lang="ru-RU" sz="1800" b="1" dirty="0" smtClean="0"/>
            <a:t>Заработная плата работникам общего и дошкольного образования 4,5 млн. рублей и т.д. </a:t>
          </a:r>
          <a:endParaRPr lang="ru-RU" sz="1800" b="1" dirty="0"/>
        </a:p>
      </dgm:t>
    </dgm:pt>
    <dgm:pt modelId="{8627AD84-6863-4251-9686-6C882FA8D9AD}" type="parTrans" cxnId="{1F2832AC-06A1-4CC8-BBBF-B3C2B940EF9C}">
      <dgm:prSet/>
      <dgm:spPr/>
      <dgm:t>
        <a:bodyPr/>
        <a:lstStyle/>
        <a:p>
          <a:endParaRPr lang="ru-RU"/>
        </a:p>
      </dgm:t>
    </dgm:pt>
    <dgm:pt modelId="{EAABBA89-F9E0-47FB-8225-215E87D9FBDD}" type="sibTrans" cxnId="{1F2832AC-06A1-4CC8-BBBF-B3C2B940EF9C}">
      <dgm:prSet/>
      <dgm:spPr/>
      <dgm:t>
        <a:bodyPr/>
        <a:lstStyle/>
        <a:p>
          <a:endParaRPr lang="ru-RU"/>
        </a:p>
      </dgm:t>
    </dgm:pt>
    <dgm:pt modelId="{94E52610-06C6-4783-A6F0-A6EDB605ECAE}">
      <dgm:prSet/>
      <dgm:spPr>
        <a:solidFill>
          <a:srgbClr val="66FFFF"/>
        </a:solidFill>
      </dgm:spPr>
      <dgm:t>
        <a:bodyPr/>
        <a:lstStyle/>
        <a:p>
          <a:endParaRPr lang="ru-RU" dirty="0"/>
        </a:p>
      </dgm:t>
    </dgm:pt>
    <dgm:pt modelId="{FFD68216-15D6-48BA-8067-ED9E5C3874B3}" type="parTrans" cxnId="{EB2DAFA9-1CED-45E4-AD59-7FE30A4790CF}">
      <dgm:prSet/>
      <dgm:spPr/>
      <dgm:t>
        <a:bodyPr/>
        <a:lstStyle/>
        <a:p>
          <a:endParaRPr lang="ru-RU"/>
        </a:p>
      </dgm:t>
    </dgm:pt>
    <dgm:pt modelId="{F6F30AB9-A370-4A24-9C10-2DDAAA7082DC}" type="sibTrans" cxnId="{EB2DAFA9-1CED-45E4-AD59-7FE30A4790CF}">
      <dgm:prSet/>
      <dgm:spPr/>
      <dgm:t>
        <a:bodyPr/>
        <a:lstStyle/>
        <a:p>
          <a:endParaRPr lang="ru-RU"/>
        </a:p>
      </dgm:t>
    </dgm:pt>
    <dgm:pt modelId="{EFDFCD1A-E6CD-4B63-8D64-3E25D65886B0}">
      <dgm:prSet phldrT="[Текст]" custT="1"/>
      <dgm:spPr/>
      <dgm:t>
        <a:bodyPr/>
        <a:lstStyle/>
        <a:p>
          <a:r>
            <a:rPr lang="ru-RU" sz="2400" dirty="0" smtClean="0"/>
            <a:t> в сумме 0,4 млн. рублей</a:t>
          </a:r>
          <a:endParaRPr lang="ru-RU" sz="2400" dirty="0"/>
        </a:p>
      </dgm:t>
    </dgm:pt>
    <dgm:pt modelId="{7CC9B584-CE7F-4399-8C12-8A2700BCD8F3}" type="parTrans" cxnId="{35E7EFE8-D775-417F-948C-6766740784A6}">
      <dgm:prSet/>
      <dgm:spPr/>
      <dgm:t>
        <a:bodyPr/>
        <a:lstStyle/>
        <a:p>
          <a:endParaRPr lang="ru-RU"/>
        </a:p>
      </dgm:t>
    </dgm:pt>
    <dgm:pt modelId="{BDD3E68D-1275-401E-8D06-CEC0746154FD}" type="sibTrans" cxnId="{35E7EFE8-D775-417F-948C-6766740784A6}">
      <dgm:prSet/>
      <dgm:spPr/>
      <dgm:t>
        <a:bodyPr/>
        <a:lstStyle/>
        <a:p>
          <a:endParaRPr lang="ru-RU"/>
        </a:p>
      </dgm:t>
    </dgm:pt>
    <dgm:pt modelId="{64786A32-5EE8-46C8-ABD8-372488EDB6DE}">
      <dgm:prSet custT="1"/>
      <dgm:spPr/>
      <dgm:t>
        <a:bodyPr/>
        <a:lstStyle/>
        <a:p>
          <a:endParaRPr lang="ru-RU" sz="2400" dirty="0"/>
        </a:p>
      </dgm:t>
    </dgm:pt>
    <dgm:pt modelId="{53688D2E-AF7D-4713-9A7E-2E6B75569181}" type="parTrans" cxnId="{EA682F49-224F-48B6-A34C-8940E7CB98A0}">
      <dgm:prSet/>
      <dgm:spPr/>
      <dgm:t>
        <a:bodyPr/>
        <a:lstStyle/>
        <a:p>
          <a:endParaRPr lang="ru-RU"/>
        </a:p>
      </dgm:t>
    </dgm:pt>
    <dgm:pt modelId="{FC338962-72A3-434F-9FDA-7A725BDC3307}" type="sibTrans" cxnId="{EA682F49-224F-48B6-A34C-8940E7CB98A0}">
      <dgm:prSet/>
      <dgm:spPr/>
      <dgm:t>
        <a:bodyPr/>
        <a:lstStyle/>
        <a:p>
          <a:endParaRPr lang="ru-RU"/>
        </a:p>
      </dgm:t>
    </dgm:pt>
    <dgm:pt modelId="{316009E4-E063-4385-99FE-02E04745B610}">
      <dgm:prSet custT="1"/>
      <dgm:spPr/>
      <dgm:t>
        <a:bodyPr/>
        <a:lstStyle/>
        <a:p>
          <a:endParaRPr lang="ru-RU" sz="2400" dirty="0"/>
        </a:p>
      </dgm:t>
    </dgm:pt>
    <dgm:pt modelId="{4873E926-1114-4F28-9102-0E9DED92A232}" type="parTrans" cxnId="{EE3D2E75-FB2B-4F84-89D1-C736EF713472}">
      <dgm:prSet/>
      <dgm:spPr/>
      <dgm:t>
        <a:bodyPr/>
        <a:lstStyle/>
        <a:p>
          <a:endParaRPr lang="ru-RU"/>
        </a:p>
      </dgm:t>
    </dgm:pt>
    <dgm:pt modelId="{437F2034-268D-4CFE-B2CC-03B5ED87C8BF}" type="sibTrans" cxnId="{EE3D2E75-FB2B-4F84-89D1-C736EF713472}">
      <dgm:prSet/>
      <dgm:spPr/>
      <dgm:t>
        <a:bodyPr/>
        <a:lstStyle/>
        <a:p>
          <a:endParaRPr lang="ru-RU"/>
        </a:p>
      </dgm:t>
    </dgm:pt>
    <dgm:pt modelId="{3F52F905-02C4-4830-98F1-EF595CFC83C7}">
      <dgm:prSet custT="1"/>
      <dgm:spPr/>
      <dgm:t>
        <a:bodyPr/>
        <a:lstStyle/>
        <a:p>
          <a:endParaRPr lang="ru-RU" sz="2400" dirty="0"/>
        </a:p>
      </dgm:t>
    </dgm:pt>
    <dgm:pt modelId="{86AFABB0-170C-40B0-838F-23EAC50B53CC}" type="parTrans" cxnId="{FD8CC954-B2A5-4B16-BFF3-170442DDA4DB}">
      <dgm:prSet/>
      <dgm:spPr/>
      <dgm:t>
        <a:bodyPr/>
        <a:lstStyle/>
        <a:p>
          <a:endParaRPr lang="ru-RU"/>
        </a:p>
      </dgm:t>
    </dgm:pt>
    <dgm:pt modelId="{6A6C3AD5-415C-49DB-BA9B-615DAF437AFB}" type="sibTrans" cxnId="{FD8CC954-B2A5-4B16-BFF3-170442DDA4DB}">
      <dgm:prSet/>
      <dgm:spPr/>
      <dgm:t>
        <a:bodyPr/>
        <a:lstStyle/>
        <a:p>
          <a:endParaRPr lang="ru-RU"/>
        </a:p>
      </dgm:t>
    </dgm:pt>
    <dgm:pt modelId="{3DF1FC16-E781-47F7-A2CF-1635BAAD5848}" type="pres">
      <dgm:prSet presAssocID="{EF22DAD9-6BB6-409D-9CC3-39883C5A34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3E56CE-BC31-4CF6-9823-206D8653CF6B}" type="pres">
      <dgm:prSet presAssocID="{4C1565A5-0869-4D26-A641-E50E8DFACCAF}" presName="linNode" presStyleCnt="0"/>
      <dgm:spPr/>
    </dgm:pt>
    <dgm:pt modelId="{867D85D0-167E-41D8-8B60-9AE590631179}" type="pres">
      <dgm:prSet presAssocID="{4C1565A5-0869-4D26-A641-E50E8DFACCAF}" presName="parentShp" presStyleLbl="node1" presStyleIdx="0" presStyleCnt="4" custScaleX="72043" custScaleY="118159" custLinFactNeighborX="-661" custLinFactNeighborY="-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13E0F-66E5-4EF9-81ED-15D97D3EC542}" type="pres">
      <dgm:prSet presAssocID="{4C1565A5-0869-4D26-A641-E50E8DFACCAF}" presName="childShp" presStyleLbl="bgAccFollowNode1" presStyleIdx="0" presStyleCnt="4" custScaleX="119961" custScaleY="13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75E48-8DCA-47B8-B9B9-DC2E32C6D01F}" type="pres">
      <dgm:prSet presAssocID="{4B71E0F6-BB55-4A8E-840E-DA1E3E6976F1}" presName="spacing" presStyleCnt="0"/>
      <dgm:spPr/>
    </dgm:pt>
    <dgm:pt modelId="{EEDC786D-A48A-4FAB-9B29-1EB179DE0CBE}" type="pres">
      <dgm:prSet presAssocID="{97AD5439-F0E1-4E45-BE43-943C51E0B56F}" presName="linNode" presStyleCnt="0"/>
      <dgm:spPr/>
    </dgm:pt>
    <dgm:pt modelId="{E360029F-1E03-492E-BCCB-0B0978E9E763}" type="pres">
      <dgm:prSet presAssocID="{97AD5439-F0E1-4E45-BE43-943C51E0B56F}" presName="parentShp" presStyleLbl="node1" presStyleIdx="1" presStyleCnt="4" custAng="0" custScaleX="69617" custScaleY="75686" custLinFactNeighborX="-1448" custLinFactNeighborY="-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BDAFE-8A08-4D0B-8D3C-037331E9822D}" type="pres">
      <dgm:prSet presAssocID="{97AD5439-F0E1-4E45-BE43-943C51E0B56F}" presName="childShp" presStyleLbl="bgAccFollowNode1" presStyleIdx="1" presStyleCnt="4" custScaleX="117360" custScaleY="21489" custLinFactNeighborX="398" custLinFactNeighborY="-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C0CF7-5A54-442D-A015-C18D8F6CE409}" type="pres">
      <dgm:prSet presAssocID="{10A78C0A-34B6-4C65-B9E2-26F060ED69FA}" presName="spacing" presStyleCnt="0"/>
      <dgm:spPr/>
    </dgm:pt>
    <dgm:pt modelId="{CB8C6028-6068-4244-BC83-4460949EDDDE}" type="pres">
      <dgm:prSet presAssocID="{1CC2A1D2-A8CA-480A-84F5-32B84BAC29DF}" presName="linNode" presStyleCnt="0"/>
      <dgm:spPr/>
    </dgm:pt>
    <dgm:pt modelId="{E5961E82-CB46-496A-9E6C-F742F46CAA3A}" type="pres">
      <dgm:prSet presAssocID="{1CC2A1D2-A8CA-480A-84F5-32B84BAC29DF}" presName="parentShp" presStyleLbl="node1" presStyleIdx="2" presStyleCnt="4" custScaleX="72294" custScaleY="31673" custLinFactNeighborX="-173" custLinFactNeighborY="-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5CE0-76B5-497E-990C-153D31AE8A00}" type="pres">
      <dgm:prSet presAssocID="{1CC2A1D2-A8CA-480A-84F5-32B84BAC29DF}" presName="childShp" presStyleLbl="bgAccFollowNode1" presStyleIdx="2" presStyleCnt="4" custScaleX="118125" custScaleY="21862" custLinFactNeighborX="1821" custLinFactNeighborY="-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2F07-5A3A-415D-930B-4D5C496C411F}" type="pres">
      <dgm:prSet presAssocID="{4C92F5F6-5D58-4111-B72A-1DCE85F9E4D8}" presName="spacing" presStyleCnt="0"/>
      <dgm:spPr/>
    </dgm:pt>
    <dgm:pt modelId="{E7CFDC03-B9EF-479A-ACB6-127B5F10EAC7}" type="pres">
      <dgm:prSet presAssocID="{94E52610-06C6-4783-A6F0-A6EDB605ECAE}" presName="linNode" presStyleCnt="0"/>
      <dgm:spPr/>
    </dgm:pt>
    <dgm:pt modelId="{7A5A0BB2-F4DA-4CE1-8635-B0533667E142}" type="pres">
      <dgm:prSet presAssocID="{94E52610-06C6-4783-A6F0-A6EDB605ECAE}" presName="parentShp" presStyleLbl="node1" presStyleIdx="3" presStyleCnt="4" custScaleY="73805" custLinFactNeighborX="-1249" custLinFactNeighborY="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868A4-0055-4E1F-814A-FFE6B44EFB54}" type="pres">
      <dgm:prSet presAssocID="{94E52610-06C6-4783-A6F0-A6EDB605ECAE}" presName="childShp" presStyleLbl="bgAccFollowNode1" presStyleIdx="3" presStyleCnt="4" custScaleX="83269" custScaleY="21862" custLinFactNeighborX="363" custLinFactNeighborY="-1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47320-943F-490F-87F5-3CCB3EC58785}" srcId="{4C1565A5-0869-4D26-A641-E50E8DFACCAF}" destId="{4F271F6E-ADDC-4B55-B7CD-C9FA48B13ED2}" srcOrd="1" destOrd="0" parTransId="{F763A90A-590A-4C2C-B39E-C9B8CF176702}" sibTransId="{E8AB0A1F-ACA4-4B6F-A588-FCD9DAAAF6C0}"/>
    <dgm:cxn modelId="{EA682F49-224F-48B6-A34C-8940E7CB98A0}" srcId="{94E52610-06C6-4783-A6F0-A6EDB605ECAE}" destId="{64786A32-5EE8-46C8-ABD8-372488EDB6DE}" srcOrd="1" destOrd="0" parTransId="{53688D2E-AF7D-4713-9A7E-2E6B75569181}" sibTransId="{FC338962-72A3-434F-9FDA-7A725BDC3307}"/>
    <dgm:cxn modelId="{10DC52C2-06B1-4375-AE9C-2359103E30D3}" type="presOf" srcId="{12F121FD-5E4D-4D44-9F97-4C4F1BD64EB3}" destId="{46745CE0-76B5-497E-990C-153D31AE8A00}" srcOrd="0" destOrd="1" presId="urn:microsoft.com/office/officeart/2005/8/layout/vList6"/>
    <dgm:cxn modelId="{720BD319-873F-4EBF-AFEB-F51FE45B65D5}" type="presOf" srcId="{7F6DF642-4253-475A-A25D-4A807287E426}" destId="{46745CE0-76B5-497E-990C-153D31AE8A00}" srcOrd="0" destOrd="2" presId="urn:microsoft.com/office/officeart/2005/8/layout/vList6"/>
    <dgm:cxn modelId="{B69EAD52-A292-49EB-A986-3DA7A1D70DE8}" srcId="{4C1565A5-0869-4D26-A641-E50E8DFACCAF}" destId="{873703BD-409D-4472-A41A-D0F2A84E9897}" srcOrd="0" destOrd="0" parTransId="{E8414A7C-C43E-4FFA-8AD7-7BA25591BF46}" sibTransId="{60887812-A7E4-4B0C-864E-18A88A6CBAC8}"/>
    <dgm:cxn modelId="{321AC21F-4425-45A1-B035-91D5384E7098}" type="presOf" srcId="{EFDFCD1A-E6CD-4B63-8D64-3E25D65886B0}" destId="{B1F868A4-0055-4E1F-814A-FFE6B44EFB54}" srcOrd="0" destOrd="0" presId="urn:microsoft.com/office/officeart/2005/8/layout/vList6"/>
    <dgm:cxn modelId="{059669A2-C8FA-4E6A-8044-437B968751E9}" srcId="{1CC2A1D2-A8CA-480A-84F5-32B84BAC29DF}" destId="{3344AF8C-4025-4B8A-AB75-895BE089775E}" srcOrd="0" destOrd="0" parTransId="{058881E1-AC6F-48C1-A71C-545FEFE7366D}" sibTransId="{0EA39F02-85BA-4E46-AEA8-5D46A4ABEFD2}"/>
    <dgm:cxn modelId="{55798F78-9161-4C3C-A90E-6DC28147ED7A}" type="presOf" srcId="{4F271F6E-ADDC-4B55-B7CD-C9FA48B13ED2}" destId="{58D13E0F-66E5-4EF9-81ED-15D97D3EC542}" srcOrd="0" destOrd="1" presId="urn:microsoft.com/office/officeart/2005/8/layout/vList6"/>
    <dgm:cxn modelId="{FC1051E4-8D56-490D-95B4-3A1760BC9DBE}" srcId="{EF22DAD9-6BB6-409D-9CC3-39883C5A3473}" destId="{97AD5439-F0E1-4E45-BE43-943C51E0B56F}" srcOrd="1" destOrd="0" parTransId="{DD816F77-DD7A-424A-9823-87CD97B8B0C1}" sibTransId="{10A78C0A-34B6-4C65-B9E2-26F060ED69FA}"/>
    <dgm:cxn modelId="{F265E88A-585F-4411-AB79-F874CA9165FE}" srcId="{4C1565A5-0869-4D26-A641-E50E8DFACCAF}" destId="{B0870A6D-F4D6-474A-8E26-55562761636D}" srcOrd="3" destOrd="0" parTransId="{3B799088-0818-4262-8093-19185FEA7308}" sibTransId="{E778AAD6-4F3E-442D-85E2-5BABCBE77844}"/>
    <dgm:cxn modelId="{EE3D2E75-FB2B-4F84-89D1-C736EF713472}" srcId="{94E52610-06C6-4783-A6F0-A6EDB605ECAE}" destId="{316009E4-E063-4385-99FE-02E04745B610}" srcOrd="2" destOrd="0" parTransId="{4873E926-1114-4F28-9102-0E9DED92A232}" sibTransId="{437F2034-268D-4CFE-B2CC-03B5ED87C8BF}"/>
    <dgm:cxn modelId="{49F98144-D003-4B1C-9E63-9A0C3CF8F46F}" srcId="{1CC2A1D2-A8CA-480A-84F5-32B84BAC29DF}" destId="{12F121FD-5E4D-4D44-9F97-4C4F1BD64EB3}" srcOrd="1" destOrd="0" parTransId="{81197CBC-0454-48C4-8129-3C5DB7354909}" sibTransId="{5A204A93-837C-438F-B36B-046FD7656435}"/>
    <dgm:cxn modelId="{CFD94277-63B3-4597-97CF-32185EA321F5}" type="presOf" srcId="{873703BD-409D-4472-A41A-D0F2A84E9897}" destId="{58D13E0F-66E5-4EF9-81ED-15D97D3EC542}" srcOrd="0" destOrd="0" presId="urn:microsoft.com/office/officeart/2005/8/layout/vList6"/>
    <dgm:cxn modelId="{449A186D-6C0F-4822-845C-549D4A4F2A7D}" type="presOf" srcId="{1CC2A1D2-A8CA-480A-84F5-32B84BAC29DF}" destId="{E5961E82-CB46-496A-9E6C-F742F46CAA3A}" srcOrd="0" destOrd="0" presId="urn:microsoft.com/office/officeart/2005/8/layout/vList6"/>
    <dgm:cxn modelId="{E29BDD5E-62FE-44C1-8ED8-DA4DB3AC65B3}" srcId="{1CC2A1D2-A8CA-480A-84F5-32B84BAC29DF}" destId="{C3D33B8E-F443-4E89-82C1-95368E8ED197}" srcOrd="3" destOrd="0" parTransId="{1A7A7371-75A6-4FD5-9056-323F005AE822}" sibTransId="{257C68E0-AF77-4C66-87AE-C370873B1C56}"/>
    <dgm:cxn modelId="{1F2832AC-06A1-4CC8-BBBF-B3C2B940EF9C}" srcId="{4C1565A5-0869-4D26-A641-E50E8DFACCAF}" destId="{CF3C637F-A4C6-4A5E-A846-460F8AD4A6A8}" srcOrd="2" destOrd="0" parTransId="{8627AD84-6863-4251-9686-6C882FA8D9AD}" sibTransId="{EAABBA89-F9E0-47FB-8225-215E87D9FBDD}"/>
    <dgm:cxn modelId="{D5AAB6A9-52E5-40FF-A723-6BB22B23A292}" type="presOf" srcId="{94E52610-06C6-4783-A6F0-A6EDB605ECAE}" destId="{7A5A0BB2-F4DA-4CE1-8635-B0533667E142}" srcOrd="0" destOrd="0" presId="urn:microsoft.com/office/officeart/2005/8/layout/vList6"/>
    <dgm:cxn modelId="{35E7EFE8-D775-417F-948C-6766740784A6}" srcId="{94E52610-06C6-4783-A6F0-A6EDB605ECAE}" destId="{EFDFCD1A-E6CD-4B63-8D64-3E25D65886B0}" srcOrd="0" destOrd="0" parTransId="{7CC9B584-CE7F-4399-8C12-8A2700BCD8F3}" sibTransId="{BDD3E68D-1275-401E-8D06-CEC0746154FD}"/>
    <dgm:cxn modelId="{2B89097F-997C-4623-9FC1-98B37FCD46A6}" srcId="{EF22DAD9-6BB6-409D-9CC3-39883C5A3473}" destId="{1CC2A1D2-A8CA-480A-84F5-32B84BAC29DF}" srcOrd="2" destOrd="0" parTransId="{16B77960-9A36-4C50-9CE6-BF7AC8ADB1F1}" sibTransId="{4C92F5F6-5D58-4111-B72A-1DCE85F9E4D8}"/>
    <dgm:cxn modelId="{782F6642-7B6D-4D02-875A-F6B4F750CE20}" srcId="{EF22DAD9-6BB6-409D-9CC3-39883C5A3473}" destId="{4C1565A5-0869-4D26-A641-E50E8DFACCAF}" srcOrd="0" destOrd="0" parTransId="{824D0118-B82E-410E-8C88-597A2B4BCD55}" sibTransId="{4B71E0F6-BB55-4A8E-840E-DA1E3E6976F1}"/>
    <dgm:cxn modelId="{067E4816-FAEA-4D9D-A26D-7273A58BC288}" type="presOf" srcId="{316009E4-E063-4385-99FE-02E04745B610}" destId="{B1F868A4-0055-4E1F-814A-FFE6B44EFB54}" srcOrd="0" destOrd="2" presId="urn:microsoft.com/office/officeart/2005/8/layout/vList6"/>
    <dgm:cxn modelId="{FBECC5E9-18A8-471D-BEBD-C46863596DB2}" type="presOf" srcId="{B0870A6D-F4D6-474A-8E26-55562761636D}" destId="{58D13E0F-66E5-4EF9-81ED-15D97D3EC542}" srcOrd="0" destOrd="3" presId="urn:microsoft.com/office/officeart/2005/8/layout/vList6"/>
    <dgm:cxn modelId="{BE9F25C9-6AF5-4E9F-89BF-F162C4A602CC}" type="presOf" srcId="{3F52F905-02C4-4830-98F1-EF595CFC83C7}" destId="{B1F868A4-0055-4E1F-814A-FFE6B44EFB54}" srcOrd="0" destOrd="3" presId="urn:microsoft.com/office/officeart/2005/8/layout/vList6"/>
    <dgm:cxn modelId="{58768E88-9CB4-47A3-91C1-5172D63DF14B}" srcId="{97AD5439-F0E1-4E45-BE43-943C51E0B56F}" destId="{7E9CD60F-0D01-47B5-A7B5-73895885A97A}" srcOrd="0" destOrd="0" parTransId="{91C48778-A6DE-4A6F-9226-7D13987F0B09}" sibTransId="{98A6545C-49C0-4C4F-9DBB-E57A3313217B}"/>
    <dgm:cxn modelId="{ECFCA15F-2D42-4BFA-AB6A-924A7DD97E5E}" type="presOf" srcId="{4C1565A5-0869-4D26-A641-E50E8DFACCAF}" destId="{867D85D0-167E-41D8-8B60-9AE590631179}" srcOrd="0" destOrd="0" presId="urn:microsoft.com/office/officeart/2005/8/layout/vList6"/>
    <dgm:cxn modelId="{EB2DAFA9-1CED-45E4-AD59-7FE30A4790CF}" srcId="{EF22DAD9-6BB6-409D-9CC3-39883C5A3473}" destId="{94E52610-06C6-4783-A6F0-A6EDB605ECAE}" srcOrd="3" destOrd="0" parTransId="{FFD68216-15D6-48BA-8067-ED9E5C3874B3}" sibTransId="{F6F30AB9-A370-4A24-9C10-2DDAAA7082DC}"/>
    <dgm:cxn modelId="{CA0D65CF-6565-47A5-A5CB-9D3255EE9C44}" srcId="{1CC2A1D2-A8CA-480A-84F5-32B84BAC29DF}" destId="{7F6DF642-4253-475A-A25D-4A807287E426}" srcOrd="2" destOrd="0" parTransId="{FC6F8AFF-3801-4DDB-9385-D0968F91EE8E}" sibTransId="{B3883423-7495-4B4F-98AA-9823CB79AD08}"/>
    <dgm:cxn modelId="{8CA03CD7-1D53-4BF3-AD5D-59D31230ADD0}" type="presOf" srcId="{C3D33B8E-F443-4E89-82C1-95368E8ED197}" destId="{46745CE0-76B5-497E-990C-153D31AE8A00}" srcOrd="0" destOrd="3" presId="urn:microsoft.com/office/officeart/2005/8/layout/vList6"/>
    <dgm:cxn modelId="{4BA55658-54EB-478D-9412-0A314A6DA4CA}" type="presOf" srcId="{7E9CD60F-0D01-47B5-A7B5-73895885A97A}" destId="{9A9BDAFE-8A08-4D0B-8D3C-037331E9822D}" srcOrd="0" destOrd="0" presId="urn:microsoft.com/office/officeart/2005/8/layout/vList6"/>
    <dgm:cxn modelId="{FD8CC954-B2A5-4B16-BFF3-170442DDA4DB}" srcId="{94E52610-06C6-4783-A6F0-A6EDB605ECAE}" destId="{3F52F905-02C4-4830-98F1-EF595CFC83C7}" srcOrd="3" destOrd="0" parTransId="{86AFABB0-170C-40B0-838F-23EAC50B53CC}" sibTransId="{6A6C3AD5-415C-49DB-BA9B-615DAF437AFB}"/>
    <dgm:cxn modelId="{BDBFEA56-79BB-4617-B93B-CDF46FD45CB5}" type="presOf" srcId="{3344AF8C-4025-4B8A-AB75-895BE089775E}" destId="{46745CE0-76B5-497E-990C-153D31AE8A00}" srcOrd="0" destOrd="0" presId="urn:microsoft.com/office/officeart/2005/8/layout/vList6"/>
    <dgm:cxn modelId="{98240C21-8CB0-4AEE-9013-7612F840E82F}" type="presOf" srcId="{97AD5439-F0E1-4E45-BE43-943C51E0B56F}" destId="{E360029F-1E03-492E-BCCB-0B0978E9E763}" srcOrd="0" destOrd="0" presId="urn:microsoft.com/office/officeart/2005/8/layout/vList6"/>
    <dgm:cxn modelId="{249E21F5-D680-4E23-8E7D-9EC8DB9CB718}" type="presOf" srcId="{EF22DAD9-6BB6-409D-9CC3-39883C5A3473}" destId="{3DF1FC16-E781-47F7-A2CF-1635BAAD5848}" srcOrd="0" destOrd="0" presId="urn:microsoft.com/office/officeart/2005/8/layout/vList6"/>
    <dgm:cxn modelId="{7B059083-6787-4BD3-A868-F997EC38BB0A}" type="presOf" srcId="{64786A32-5EE8-46C8-ABD8-372488EDB6DE}" destId="{B1F868A4-0055-4E1F-814A-FFE6B44EFB54}" srcOrd="0" destOrd="1" presId="urn:microsoft.com/office/officeart/2005/8/layout/vList6"/>
    <dgm:cxn modelId="{AACF0065-F6F3-4B39-A774-4F96E948952C}" type="presOf" srcId="{CF3C637F-A4C6-4A5E-A846-460F8AD4A6A8}" destId="{58D13E0F-66E5-4EF9-81ED-15D97D3EC542}" srcOrd="0" destOrd="2" presId="urn:microsoft.com/office/officeart/2005/8/layout/vList6"/>
    <dgm:cxn modelId="{DDB34719-FAFE-40A6-9673-60BFAB22B48F}" type="presParOf" srcId="{3DF1FC16-E781-47F7-A2CF-1635BAAD5848}" destId="{B43E56CE-BC31-4CF6-9823-206D8653CF6B}" srcOrd="0" destOrd="0" presId="urn:microsoft.com/office/officeart/2005/8/layout/vList6"/>
    <dgm:cxn modelId="{097AE577-091E-4197-996E-6CECC82B459E}" type="presParOf" srcId="{B43E56CE-BC31-4CF6-9823-206D8653CF6B}" destId="{867D85D0-167E-41D8-8B60-9AE590631179}" srcOrd="0" destOrd="0" presId="urn:microsoft.com/office/officeart/2005/8/layout/vList6"/>
    <dgm:cxn modelId="{4EFCB9EC-1876-4B8D-AAC6-6D1979A68C9C}" type="presParOf" srcId="{B43E56CE-BC31-4CF6-9823-206D8653CF6B}" destId="{58D13E0F-66E5-4EF9-81ED-15D97D3EC542}" srcOrd="1" destOrd="0" presId="urn:microsoft.com/office/officeart/2005/8/layout/vList6"/>
    <dgm:cxn modelId="{B1690E1D-B290-461E-A991-09C07A2AAD0A}" type="presParOf" srcId="{3DF1FC16-E781-47F7-A2CF-1635BAAD5848}" destId="{D9F75E48-8DCA-47B8-B9B9-DC2E32C6D01F}" srcOrd="1" destOrd="0" presId="urn:microsoft.com/office/officeart/2005/8/layout/vList6"/>
    <dgm:cxn modelId="{36757496-74A0-494B-9E2A-D766BD834071}" type="presParOf" srcId="{3DF1FC16-E781-47F7-A2CF-1635BAAD5848}" destId="{EEDC786D-A48A-4FAB-9B29-1EB179DE0CBE}" srcOrd="2" destOrd="0" presId="urn:microsoft.com/office/officeart/2005/8/layout/vList6"/>
    <dgm:cxn modelId="{AA3853F8-1322-4785-8E4A-70A75C5284EE}" type="presParOf" srcId="{EEDC786D-A48A-4FAB-9B29-1EB179DE0CBE}" destId="{E360029F-1E03-492E-BCCB-0B0978E9E763}" srcOrd="0" destOrd="0" presId="urn:microsoft.com/office/officeart/2005/8/layout/vList6"/>
    <dgm:cxn modelId="{727532F6-7235-4F34-AF01-67E1BF5B1513}" type="presParOf" srcId="{EEDC786D-A48A-4FAB-9B29-1EB179DE0CBE}" destId="{9A9BDAFE-8A08-4D0B-8D3C-037331E9822D}" srcOrd="1" destOrd="0" presId="urn:microsoft.com/office/officeart/2005/8/layout/vList6"/>
    <dgm:cxn modelId="{AE5FB546-247C-4757-AC34-DE28C0E4DC14}" type="presParOf" srcId="{3DF1FC16-E781-47F7-A2CF-1635BAAD5848}" destId="{D7EC0CF7-5A54-442D-A015-C18D8F6CE409}" srcOrd="3" destOrd="0" presId="urn:microsoft.com/office/officeart/2005/8/layout/vList6"/>
    <dgm:cxn modelId="{337D11D6-C5D7-4E23-B25F-993B84870F98}" type="presParOf" srcId="{3DF1FC16-E781-47F7-A2CF-1635BAAD5848}" destId="{CB8C6028-6068-4244-BC83-4460949EDDDE}" srcOrd="4" destOrd="0" presId="urn:microsoft.com/office/officeart/2005/8/layout/vList6"/>
    <dgm:cxn modelId="{946FA222-D43B-4F88-95B4-0AA1919B61B1}" type="presParOf" srcId="{CB8C6028-6068-4244-BC83-4460949EDDDE}" destId="{E5961E82-CB46-496A-9E6C-F742F46CAA3A}" srcOrd="0" destOrd="0" presId="urn:microsoft.com/office/officeart/2005/8/layout/vList6"/>
    <dgm:cxn modelId="{8161A6CC-DD53-4154-B5CA-20E1A4A5E41A}" type="presParOf" srcId="{CB8C6028-6068-4244-BC83-4460949EDDDE}" destId="{46745CE0-76B5-497E-990C-153D31AE8A00}" srcOrd="1" destOrd="0" presId="urn:microsoft.com/office/officeart/2005/8/layout/vList6"/>
    <dgm:cxn modelId="{2B442270-6529-48B8-AA37-87ECD5C93D5F}" type="presParOf" srcId="{3DF1FC16-E781-47F7-A2CF-1635BAAD5848}" destId="{0B452F07-5A3A-415D-930B-4D5C496C411F}" srcOrd="5" destOrd="0" presId="urn:microsoft.com/office/officeart/2005/8/layout/vList6"/>
    <dgm:cxn modelId="{DC0CB3CF-2D3D-4261-A447-5BCD30B08B99}" type="presParOf" srcId="{3DF1FC16-E781-47F7-A2CF-1635BAAD5848}" destId="{E7CFDC03-B9EF-479A-ACB6-127B5F10EAC7}" srcOrd="6" destOrd="0" presId="urn:microsoft.com/office/officeart/2005/8/layout/vList6"/>
    <dgm:cxn modelId="{BF84E45C-B6D6-4197-B793-E555140BCA33}" type="presParOf" srcId="{E7CFDC03-B9EF-479A-ACB6-127B5F10EAC7}" destId="{7A5A0BB2-F4DA-4CE1-8635-B0533667E142}" srcOrd="0" destOrd="0" presId="urn:microsoft.com/office/officeart/2005/8/layout/vList6"/>
    <dgm:cxn modelId="{DD26BC7A-A40F-4CAF-8094-ADDD7C4AD71C}" type="presParOf" srcId="{E7CFDC03-B9EF-479A-ACB6-127B5F10EAC7}" destId="{B1F868A4-0055-4E1F-814A-FFE6B44EFB5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AF9BBF-64B2-4B6B-960B-AA11B2E7F7B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67F8A-F201-441C-9E5B-74D05584DB6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Расходы по заработной плате в общем объеме расходов за 2021 год – 51,2 %</a:t>
          </a:r>
          <a:endParaRPr lang="ru-RU" i="1" dirty="0"/>
        </a:p>
      </dgm:t>
    </dgm:pt>
    <dgm:pt modelId="{9A3BFB49-9FBA-411E-8FD6-290F36591912}" type="parTrans" cxnId="{0B32579A-F1A2-4AB3-B483-675CCD7A68F4}">
      <dgm:prSet/>
      <dgm:spPr/>
      <dgm:t>
        <a:bodyPr/>
        <a:lstStyle/>
        <a:p>
          <a:endParaRPr lang="ru-RU"/>
        </a:p>
      </dgm:t>
    </dgm:pt>
    <dgm:pt modelId="{1DB8FD0F-18B3-4182-AE5D-5C15119F7DFD}" type="sibTrans" cxnId="{0B32579A-F1A2-4AB3-B483-675CCD7A68F4}">
      <dgm:prSet/>
      <dgm:spPr/>
      <dgm:t>
        <a:bodyPr/>
        <a:lstStyle/>
        <a:p>
          <a:endParaRPr lang="ru-RU"/>
        </a:p>
      </dgm:t>
    </dgm:pt>
    <dgm:pt modelId="{5A8B6CE6-9C2B-4772-ABF1-CB3A038B0A5E}" type="pres">
      <dgm:prSet presAssocID="{D7AF9BBF-64B2-4B6B-960B-AA11B2E7F7B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0AEDF-B2A7-4C66-8254-5DD058B016E1}" type="pres">
      <dgm:prSet presAssocID="{77667F8A-F201-441C-9E5B-74D05584DB69}" presName="circle1" presStyleLbl="node1" presStyleIdx="0" presStyleCnt="1"/>
      <dgm:spPr/>
    </dgm:pt>
    <dgm:pt modelId="{D13D782D-EF01-40B4-B8F8-BA6159629242}" type="pres">
      <dgm:prSet presAssocID="{77667F8A-F201-441C-9E5B-74D05584DB69}" presName="space" presStyleCnt="0"/>
      <dgm:spPr/>
    </dgm:pt>
    <dgm:pt modelId="{917EB33E-7365-4F4D-BB64-95509C66B061}" type="pres">
      <dgm:prSet presAssocID="{77667F8A-F201-441C-9E5B-74D05584DB69}" presName="rect1" presStyleLbl="alignAcc1" presStyleIdx="0" presStyleCnt="1"/>
      <dgm:spPr/>
      <dgm:t>
        <a:bodyPr/>
        <a:lstStyle/>
        <a:p>
          <a:endParaRPr lang="ru-RU"/>
        </a:p>
      </dgm:t>
    </dgm:pt>
    <dgm:pt modelId="{A19CF2E3-637A-4B2E-B52E-6C98AF8E9D32}" type="pres">
      <dgm:prSet presAssocID="{77667F8A-F201-441C-9E5B-74D05584DB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51E61-9076-4119-A527-B859E489C86C}" type="presOf" srcId="{77667F8A-F201-441C-9E5B-74D05584DB69}" destId="{A19CF2E3-637A-4B2E-B52E-6C98AF8E9D32}" srcOrd="1" destOrd="0" presId="urn:microsoft.com/office/officeart/2005/8/layout/target3"/>
    <dgm:cxn modelId="{27C2B896-1EC8-49ED-85BA-9AA6E0DC499A}" type="presOf" srcId="{77667F8A-F201-441C-9E5B-74D05584DB69}" destId="{917EB33E-7365-4F4D-BB64-95509C66B061}" srcOrd="0" destOrd="0" presId="urn:microsoft.com/office/officeart/2005/8/layout/target3"/>
    <dgm:cxn modelId="{E62D6B6E-0763-4741-8C91-07B640675B79}" type="presOf" srcId="{D7AF9BBF-64B2-4B6B-960B-AA11B2E7F7B5}" destId="{5A8B6CE6-9C2B-4772-ABF1-CB3A038B0A5E}" srcOrd="0" destOrd="0" presId="urn:microsoft.com/office/officeart/2005/8/layout/target3"/>
    <dgm:cxn modelId="{0B32579A-F1A2-4AB3-B483-675CCD7A68F4}" srcId="{D7AF9BBF-64B2-4B6B-960B-AA11B2E7F7B5}" destId="{77667F8A-F201-441C-9E5B-74D05584DB69}" srcOrd="0" destOrd="0" parTransId="{9A3BFB49-9FBA-411E-8FD6-290F36591912}" sibTransId="{1DB8FD0F-18B3-4182-AE5D-5C15119F7DFD}"/>
    <dgm:cxn modelId="{071170F3-E776-4EEB-97CC-4257D9D9873C}" type="presParOf" srcId="{5A8B6CE6-9C2B-4772-ABF1-CB3A038B0A5E}" destId="{F010AEDF-B2A7-4C66-8254-5DD058B016E1}" srcOrd="0" destOrd="0" presId="urn:microsoft.com/office/officeart/2005/8/layout/target3"/>
    <dgm:cxn modelId="{CECEA8A9-7D45-4821-B1B4-972F7BB43A3F}" type="presParOf" srcId="{5A8B6CE6-9C2B-4772-ABF1-CB3A038B0A5E}" destId="{D13D782D-EF01-40B4-B8F8-BA6159629242}" srcOrd="1" destOrd="0" presId="urn:microsoft.com/office/officeart/2005/8/layout/target3"/>
    <dgm:cxn modelId="{2500489C-A1E9-41C6-9F31-724E25056201}" type="presParOf" srcId="{5A8B6CE6-9C2B-4772-ABF1-CB3A038B0A5E}" destId="{917EB33E-7365-4F4D-BB64-95509C66B061}" srcOrd="2" destOrd="0" presId="urn:microsoft.com/office/officeart/2005/8/layout/target3"/>
    <dgm:cxn modelId="{F5CAF2E6-B814-4388-AE17-DF4484922591}" type="presParOf" srcId="{5A8B6CE6-9C2B-4772-ABF1-CB3A038B0A5E}" destId="{A19CF2E3-637A-4B2E-B52E-6C98AF8E9D32}" srcOrd="3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C0F86-CA68-4108-AA7A-828DD908B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3E686-5BA8-492D-A5CD-CC7DD0099D81}">
      <dgm:prSet custT="1"/>
      <dgm:spPr>
        <a:solidFill>
          <a:srgbClr val="00FF99"/>
        </a:solidFill>
      </dgm:spPr>
      <dgm:t>
        <a:bodyPr/>
        <a:lstStyle/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algn="ctr" rtl="0"/>
          <a:r>
            <a:rPr lang="ru-RU" sz="2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Сернурского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муниципального района за 2021 год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083C1-30BE-4D2D-B366-CB321D16979C}" type="parTrans" cxnId="{8DA2DB85-5781-4CD1-8D09-4BB01C8E132F}">
      <dgm:prSet/>
      <dgm:spPr/>
      <dgm:t>
        <a:bodyPr/>
        <a:lstStyle/>
        <a:p>
          <a:endParaRPr lang="ru-RU"/>
        </a:p>
      </dgm:t>
    </dgm:pt>
    <dgm:pt modelId="{63639B8B-51EC-4C49-8319-33C98CB562E2}" type="sibTrans" cxnId="{8DA2DB85-5781-4CD1-8D09-4BB01C8E132F}">
      <dgm:prSet/>
      <dgm:spPr/>
      <dgm:t>
        <a:bodyPr/>
        <a:lstStyle/>
        <a:p>
          <a:endParaRPr lang="ru-RU"/>
        </a:p>
      </dgm:t>
    </dgm:pt>
    <dgm:pt modelId="{E9735B6F-9299-4D03-926A-88BFE955665B}" type="pres">
      <dgm:prSet presAssocID="{4A3C0F86-CA68-4108-AA7A-828DD908B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0F5B8-58C8-4900-ABF5-35FC0A7E98CC}" type="pres">
      <dgm:prSet presAssocID="{0E93E686-5BA8-492D-A5CD-CC7DD0099D81}" presName="parentText" presStyleLbl="node1" presStyleIdx="0" presStyleCnt="1" custScaleY="233821" custLinFactNeighborX="-348" custLinFactNeighborY="1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AC5EB-EF62-485D-B55C-2D4DE81EB0BA}" type="presOf" srcId="{4A3C0F86-CA68-4108-AA7A-828DD908BC80}" destId="{E9735B6F-9299-4D03-926A-88BFE955665B}" srcOrd="0" destOrd="0" presId="urn:microsoft.com/office/officeart/2005/8/layout/vList2"/>
    <dgm:cxn modelId="{8DA2DB85-5781-4CD1-8D09-4BB01C8E132F}" srcId="{4A3C0F86-CA68-4108-AA7A-828DD908BC80}" destId="{0E93E686-5BA8-492D-A5CD-CC7DD0099D81}" srcOrd="0" destOrd="0" parTransId="{34F083C1-30BE-4D2D-B366-CB321D16979C}" sibTransId="{63639B8B-51EC-4C49-8319-33C98CB562E2}"/>
    <dgm:cxn modelId="{931958A4-5A4F-47CC-8FA8-D04213704B3C}" type="presOf" srcId="{0E93E686-5BA8-492D-A5CD-CC7DD0099D81}" destId="{E870F5B8-58C8-4900-ABF5-35FC0A7E98CC}" srcOrd="0" destOrd="0" presId="urn:microsoft.com/office/officeart/2005/8/layout/vList2"/>
    <dgm:cxn modelId="{BEA3EA29-17C4-432F-A875-BE3820DEC8F8}" type="presParOf" srcId="{E9735B6F-9299-4D03-926A-88BFE955665B}" destId="{E870F5B8-58C8-4900-ABF5-35FC0A7E98C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EBF60-86B4-4A21-BB70-5458081FB762}">
      <dsp:nvSpPr>
        <dsp:cNvPr id="0" name=""/>
        <dsp:cNvSpPr/>
      </dsp:nvSpPr>
      <dsp:spPr>
        <a:xfrm>
          <a:off x="0" y="52202"/>
          <a:ext cx="8229599" cy="83537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Исполнение расходной части бюджета муниципального образования «Сернурский муниципальный район» за 2018 год    (тыс. руб.)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2202"/>
        <a:ext cx="8229599" cy="835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13E0F-66E5-4EF9-81ED-15D97D3EC542}">
      <dsp:nvSpPr>
        <dsp:cNvPr id="0" name=""/>
        <dsp:cNvSpPr/>
      </dsp:nvSpPr>
      <dsp:spPr>
        <a:xfrm>
          <a:off x="2354485" y="1420"/>
          <a:ext cx="5871325" cy="1966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Дотация на сбалансированность 54,5 млн.рублей;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Бюджетные инвестиции в капитальное строительство </a:t>
          </a:r>
          <a:r>
            <a:rPr lang="ru-RU" sz="1600" b="1" kern="1200" dirty="0" smtClean="0"/>
            <a:t>15,6 </a:t>
          </a:r>
          <a:r>
            <a:rPr lang="ru-RU" sz="1600" b="1" kern="1200" dirty="0" smtClean="0"/>
            <a:t>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Обеспечение жильем молодых семей  2,9 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Заработная плата работникам общего и дошкольного образования 30,8 млн. рублей и т.д.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354485" y="1420"/>
        <a:ext cx="5871325" cy="1966179"/>
      </dsp:txXfrm>
    </dsp:sp>
    <dsp:sp modelId="{867D85D0-167E-41D8-8B60-9AE590631179}">
      <dsp:nvSpPr>
        <dsp:cNvPr id="0" name=""/>
        <dsp:cNvSpPr/>
      </dsp:nvSpPr>
      <dsp:spPr>
        <a:xfrm>
          <a:off x="0" y="102287"/>
          <a:ext cx="2350696" cy="171871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102,7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02287"/>
        <a:ext cx="2350696" cy="1718712"/>
      </dsp:txXfrm>
    </dsp:sp>
    <dsp:sp modelId="{9A9BDAFE-8A08-4D0B-8D3C-037331E9822D}">
      <dsp:nvSpPr>
        <dsp:cNvPr id="0" name=""/>
        <dsp:cNvSpPr/>
      </dsp:nvSpPr>
      <dsp:spPr>
        <a:xfrm>
          <a:off x="2376264" y="2486337"/>
          <a:ext cx="5794955" cy="312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в сумме 16,0 млн. рублей </a:t>
          </a:r>
          <a:endParaRPr lang="ru-RU" sz="2400" b="0" kern="1200" dirty="0"/>
        </a:p>
      </dsp:txBody>
      <dsp:txXfrm>
        <a:off x="2376264" y="2486337"/>
        <a:ext cx="5794955" cy="312573"/>
      </dsp:txXfrm>
    </dsp:sp>
    <dsp:sp modelId="{E360029F-1E03-492E-BCCB-0B0978E9E763}">
      <dsp:nvSpPr>
        <dsp:cNvPr id="0" name=""/>
        <dsp:cNvSpPr/>
      </dsp:nvSpPr>
      <dsp:spPr>
        <a:xfrm>
          <a:off x="0" y="2071834"/>
          <a:ext cx="2291680" cy="110091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071834"/>
        <a:ext cx="2291680" cy="1100910"/>
      </dsp:txXfrm>
    </dsp:sp>
    <dsp:sp modelId="{46745CE0-76B5-497E-990C-153D31AE8A00}">
      <dsp:nvSpPr>
        <dsp:cNvPr id="0" name=""/>
        <dsp:cNvSpPr/>
      </dsp:nvSpPr>
      <dsp:spPr>
        <a:xfrm>
          <a:off x="2396871" y="3358428"/>
          <a:ext cx="5832729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0,4 млн. рублей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</dsp:txBody>
      <dsp:txXfrm>
        <a:off x="2396871" y="3358428"/>
        <a:ext cx="5832729" cy="317999"/>
      </dsp:txXfrm>
    </dsp:sp>
    <dsp:sp modelId="{E5961E82-CB46-496A-9E6C-F742F46CAA3A}">
      <dsp:nvSpPr>
        <dsp:cNvPr id="0" name=""/>
        <dsp:cNvSpPr/>
      </dsp:nvSpPr>
      <dsp:spPr>
        <a:xfrm>
          <a:off x="0" y="3293663"/>
          <a:ext cx="2379802" cy="46070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293663"/>
        <a:ext cx="2379802" cy="460707"/>
      </dsp:txXfrm>
    </dsp:sp>
    <dsp:sp modelId="{B1F868A4-0055-4E1F-814A-FFE6B44EFB54}">
      <dsp:nvSpPr>
        <dsp:cNvPr id="0" name=""/>
        <dsp:cNvSpPr/>
      </dsp:nvSpPr>
      <dsp:spPr>
        <a:xfrm>
          <a:off x="2972169" y="4067126"/>
          <a:ext cx="5257430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6,8 млн. рублей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2972169" y="4067126"/>
        <a:ext cx="5257430" cy="317999"/>
      </dsp:txXfrm>
    </dsp:sp>
    <dsp:sp modelId="{7A5A0BB2-F4DA-4CE1-8635-B0533667E142}">
      <dsp:nvSpPr>
        <dsp:cNvPr id="0" name=""/>
        <dsp:cNvSpPr/>
      </dsp:nvSpPr>
      <dsp:spPr>
        <a:xfrm>
          <a:off x="0" y="3967010"/>
          <a:ext cx="2967156" cy="1073549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0" y="3967010"/>
        <a:ext cx="2967156" cy="1073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0AEDF-B2A7-4C66-8254-5DD058B016E1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EB33E-7365-4F4D-BB64-95509C66B061}">
      <dsp:nvSpPr>
        <dsp:cNvPr id="0" name=""/>
        <dsp:cNvSpPr/>
      </dsp:nvSpPr>
      <dsp:spPr>
        <a:xfrm>
          <a:off x="571500" y="0"/>
          <a:ext cx="7658099" cy="1143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Расходы по заработной плате в общем объеме расходов за 2018 год – 59,9 %</a:t>
          </a:r>
          <a:endParaRPr lang="ru-RU" sz="3200" i="1" kern="1200" dirty="0"/>
        </a:p>
      </dsp:txBody>
      <dsp:txXfrm>
        <a:off x="571500" y="0"/>
        <a:ext cx="7658099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F5B8-58C8-4900-ABF5-35FC0A7E98CC}">
      <dsp:nvSpPr>
        <dsp:cNvPr id="0" name=""/>
        <dsp:cNvSpPr/>
      </dsp:nvSpPr>
      <dsp:spPr>
        <a:xfrm>
          <a:off x="0" y="65492"/>
          <a:ext cx="8229599" cy="1038552"/>
        </a:xfrm>
        <a:prstGeom prst="roundRect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«Сернурский муниципальный район» за 2018 год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5492"/>
        <a:ext cx="8229599" cy="1038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0.34902</cdr:x>
      <cdr:y>0.05792</cdr:y>
    </cdr:from>
    <cdr:to>
      <cdr:x>0.72051</cdr:x>
      <cdr:y>0.34376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2706094" y="277225"/>
          <a:ext cx="2880320" cy="1368152"/>
        </a:xfrm>
        <a:prstGeom xmlns:a="http://schemas.openxmlformats.org/drawingml/2006/main" prst="straightConnector1">
          <a:avLst/>
        </a:prstGeom>
        <a:ln xmlns:a="http://schemas.openxmlformats.org/drawingml/2006/main" w="22225" cmpd="sng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0.57192</cdr:x>
      <cdr:y>0</cdr:y>
    </cdr:from>
    <cdr:to>
      <cdr:x>0.98985</cdr:x>
      <cdr:y>0.23073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434286" y="-82815"/>
          <a:ext cx="3240369" cy="110435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на 9,7 млн. рублей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</a:rPr>
            <a:t>и</a:t>
          </a:r>
          <a:r>
            <a:rPr lang="ru-RU" sz="2000" b="1" dirty="0" smtClean="0">
              <a:solidFill>
                <a:schemeClr val="tx1"/>
              </a:solidFill>
            </a:rPr>
            <a:t>ли  на 5,8%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0.75186</cdr:x>
      <cdr:y>0.15201</cdr:y>
    </cdr:from>
    <cdr:to>
      <cdr:x>0.83315</cdr:x>
      <cdr:y>0.19078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 flipH="1">
          <a:off x="6660232" y="847020"/>
          <a:ext cx="720080" cy="216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0.64619</cdr:x>
      <cdr:y>0.57846</cdr:y>
    </cdr:from>
    <cdr:to>
      <cdr:x>0.76812</cdr:x>
      <cdr:y>0.69477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 flipH="1">
          <a:off x="5724128" y="3223284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0.17742</cdr:x>
      <cdr:y>0.70513</cdr:y>
    </cdr:from>
    <cdr:to>
      <cdr:x>0.33187</cdr:x>
      <cdr:y>0.73098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571604" y="3929114"/>
          <a:ext cx="1368167" cy="144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</cdr:x>
      <cdr:y>0.76924</cdr:y>
    </cdr:from>
    <cdr:to>
      <cdr:x>0.38006</cdr:x>
      <cdr:y>0.83386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214546" y="4286304"/>
          <a:ext cx="1152112" cy="3600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0.43484</cdr:x>
      <cdr:y>0.82399</cdr:y>
    </cdr:from>
    <cdr:to>
      <cdr:x>0.46735</cdr:x>
      <cdr:y>0.87569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851920" y="4591435"/>
          <a:ext cx="288032" cy="2880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0.54051</cdr:x>
      <cdr:y>0.82399</cdr:y>
    </cdr:from>
    <cdr:to>
      <cdr:x>0.75999</cdr:x>
      <cdr:y>0.8322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788024" y="4591435"/>
          <a:ext cx="194421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EE7A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0.1991</cdr:x>
      <cdr:y>0.488</cdr:y>
    </cdr:from>
    <cdr:to>
      <cdr:x>0.32103</cdr:x>
      <cdr:y>0.61723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763688" y="2719228"/>
          <a:ext cx="1080120" cy="72007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66FFFF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0.78689</cdr:x>
      <cdr:y>0.01333</cdr:y>
    </cdr:from>
    <cdr:to>
      <cdr:x>0.9918</cdr:x>
      <cdr:y>0.09333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8048" y="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dirty="0" smtClean="0"/>
            <a:t>млн.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0.71054</cdr:x>
      <cdr:y>0.7795</cdr:y>
    </cdr:from>
    <cdr:to>
      <cdr:x>0.98319</cdr:x>
      <cdr:y>0.95103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4176464"/>
          <a:ext cx="2376264" cy="91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Рост к 2017г.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 на 13,7 млн. рублей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или на 11,1%</a:t>
          </a:r>
          <a:endParaRPr lang="ru-RU" sz="18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0.79508</cdr:x>
      <cdr:y>0</cdr:y>
    </cdr:from>
    <cdr:to>
      <cdr:x>1</cdr:x>
      <cdr:y>0.08108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000924" y="-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b="1" dirty="0" smtClean="0"/>
            <a:t>млн.рублей</a:t>
          </a:r>
          <a:endParaRPr lang="ru-RU" sz="15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0.43403</cdr:x>
      <cdr:y>0.81579</cdr:y>
    </cdr:from>
    <cdr:to>
      <cdr:x>0.83333</cdr:x>
      <cdr:y>0.90221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4429156"/>
          <a:ext cx="3286079" cy="469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0.30555</cdr:x>
      <cdr:y>0.90789</cdr:y>
    </cdr:from>
    <cdr:to>
      <cdr:x>0.85243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592" y="4929222"/>
          <a:ext cx="45005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</a:t>
          </a:r>
          <a:r>
            <a:rPr lang="ru-RU" sz="1500" b="1" smtClean="0">
              <a:latin typeface="Comic Sans MS" pitchFamily="66" charset="0"/>
            </a:rPr>
            <a:t>– 427,0      </a:t>
          </a:r>
          <a:r>
            <a:rPr lang="ru-RU" sz="1500" b="1" dirty="0" smtClean="0">
              <a:latin typeface="Comic Sans MS" pitchFamily="66" charset="0"/>
            </a:rPr>
            <a:t>Всего </a:t>
          </a:r>
          <a:r>
            <a:rPr lang="ru-RU" sz="1500" b="1" smtClean="0">
              <a:latin typeface="Comic Sans MS" pitchFamily="66" charset="0"/>
            </a:rPr>
            <a:t>– 452,5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0.75069</cdr:x>
      <cdr:y>0.03947</cdr:y>
    </cdr:from>
    <cdr:to>
      <cdr:x>0.98264</cdr:x>
      <cdr:y>0.14589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77880" y="214294"/>
          <a:ext cx="1908854" cy="577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млн. рублей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0.41819</cdr:x>
      <cdr:y>0.07611</cdr:y>
    </cdr:from>
    <cdr:to>
      <cdr:x>0.55708</cdr:x>
      <cdr:y>0.16057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441576" y="413238"/>
          <a:ext cx="1143009" cy="458558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0.26652</cdr:y>
    </cdr:from>
    <cdr:to>
      <cdr:x>0.50521</cdr:x>
      <cdr:y>0.35099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014658" y="144700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78,2%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0.32195</cdr:x>
      <cdr:y>0.65968</cdr:y>
    </cdr:from>
    <cdr:to>
      <cdr:x>0.46084</cdr:x>
      <cdr:y>0.74415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2649488" y="358159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0.76389</cdr:x>
      <cdr:y>0.46053</cdr:y>
    </cdr:from>
    <cdr:to>
      <cdr:x>0.90278</cdr:x>
      <cdr:y>0.545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6286544" y="2500330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100,6%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0.7257</cdr:x>
      <cdr:y>0.73553</cdr:y>
    </cdr:from>
    <cdr:to>
      <cdr:x>1</cdr:x>
      <cdr:y>1</cdr:y>
    </cdr:to>
    <cdr:sp macro="" textlink="">
      <cdr:nvSpPr>
        <cdr:cNvPr id="2" name="Блок-схема: перфолента 1"/>
        <cdr:cNvSpPr/>
      </cdr:nvSpPr>
      <cdr:spPr>
        <a:xfrm xmlns:a="http://schemas.openxmlformats.org/drawingml/2006/main">
          <a:off x="5972188" y="3328998"/>
          <a:ext cx="2257412" cy="1196965"/>
        </a:xfrm>
        <a:prstGeom xmlns:a="http://schemas.openxmlformats.org/drawingml/2006/main" prst="flowChartPunchedTap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i="1" dirty="0" smtClean="0">
              <a:solidFill>
                <a:schemeClr val="tx1"/>
              </a:solidFill>
            </a:rPr>
            <a:t>Безвозмездные поступления в 2021 году исполнены на 99,2%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0.87674</cdr:x>
      <cdr:y>0.07892</cdr:y>
    </cdr:from>
    <cdr:to>
      <cdr:x>1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5239" y="357189"/>
          <a:ext cx="1014361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млн. руб.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0.04735</cdr:y>
    </cdr:from>
    <cdr:to>
      <cdr:x>1</cdr:x>
      <cdr:y>0.12627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14314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м</a:t>
          </a:r>
          <a:r>
            <a:rPr lang="ru-RU" sz="1600" dirty="0" smtClean="0"/>
            <a:t>лн.</a:t>
          </a:r>
        </a:p>
        <a:p xmlns:a="http://schemas.openxmlformats.org/drawingml/2006/main">
          <a:r>
            <a:rPr lang="ru-RU" sz="1600" dirty="0" smtClean="0"/>
            <a:t>рублей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0.87674</cdr:x>
      <cdr:y>0.23676</cdr:y>
    </cdr:from>
    <cdr:to>
      <cdr:x>0.98785</cdr:x>
      <cdr:y>0.4388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1523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A7009F17-DEF2-4C46-95E9-EB1A8DA6D733}" type="slidenum">
              <a:rPr lang="ru-RU" altLang="ru-RU" smtClean="0">
                <a:solidFill>
                  <a:srgbClr val="000000"/>
                </a:solidFill>
              </a:rPr>
              <a:pPr defTabSz="912813">
                <a:defRPr/>
              </a:pPr>
              <a:t>30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49688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0AE488DF-BA34-434A-BE01-DBF116DD8312}" type="slidenum">
              <a:rPr lang="ru-RU" altLang="ru-RU" sz="1200">
                <a:solidFill>
                  <a:srgbClr val="000000"/>
                </a:solidFill>
              </a:rPr>
              <a:pPr algn="r"/>
              <a:t>30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30.03.2022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nan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588224" cy="6858000"/>
          </a:xfrm>
          <a:prstGeom prst="rect">
            <a:avLst/>
          </a:prstGeom>
        </p:spPr>
      </p:pic>
      <p:pic>
        <p:nvPicPr>
          <p:cNvPr id="7" name="Рисунок 6" descr="Panorama2.jpg"/>
          <p:cNvPicPr>
            <a:picLocks noChangeAspect="1"/>
          </p:cNvPicPr>
          <p:nvPr/>
        </p:nvPicPr>
        <p:blipFill>
          <a:blip r:embed="rId4" cstate="print"/>
          <a:srcRect l="42800" t="17572" r="38416" b="30586"/>
          <a:stretch>
            <a:fillRect/>
          </a:stretch>
        </p:blipFill>
        <p:spPr>
          <a:xfrm>
            <a:off x="0" y="0"/>
            <a:ext cx="2627784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0"/>
            <a:ext cx="1185919" cy="1340768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95736" y="980728"/>
            <a:ext cx="6786610" cy="1828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EE7A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32EE7A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67136" y="3140968"/>
            <a:ext cx="7776864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Итоги  исполнения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бюджета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Сернурского  муниципального  района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Республики Марий Эл за  2021 год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8858280" cy="92871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700" i="1" dirty="0" smtClean="0"/>
              <a:t>Исполнение налога на доходы физических лиц за 2021 год</a:t>
            </a:r>
            <a:endParaRPr lang="ru-RU" sz="27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543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ьная выноска 5"/>
          <p:cNvSpPr/>
          <p:nvPr/>
        </p:nvSpPr>
        <p:spPr>
          <a:xfrm>
            <a:off x="2051720" y="1556792"/>
            <a:ext cx="2592288" cy="785818"/>
          </a:xfrm>
          <a:prstGeom prst="wedgeEllipseCallout">
            <a:avLst>
              <a:gd name="adj1" fmla="val 34408"/>
              <a:gd name="adj2" fmla="val 116196"/>
            </a:avLst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+8,7 млн.рублей</a:t>
            </a:r>
          </a:p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или  +6,1%</a:t>
            </a:r>
            <a:endParaRPr lang="ru-RU" sz="17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500" i="1" dirty="0" smtClean="0"/>
              <a:t>Исполнение доходов от продажи материальных и нематериальных активов за 2021 год</a:t>
            </a:r>
            <a:endParaRPr lang="ru-RU" sz="25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i="1" dirty="0" smtClean="0"/>
              <a:t>Безвозмездные поступления из республиканского бюджета Республики Марий Эл в 2021 году</a:t>
            </a:r>
            <a:endParaRPr lang="ru-RU" sz="25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1214422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9459" name="Picture 2" descr="C:\Documents and Settings\user\Рабочий стол\image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15370" cy="519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857388"/>
                <a:gridCol w="2000264"/>
              </a:tblGrid>
              <a:tr h="60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01.01.2022 г.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нения 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годовому плану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41 124,3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40 440,6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2 925,2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2 918,4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20 852,8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20 676,1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63 958,5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39 582,4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61,9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5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984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999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50,1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523,7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397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513,1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935,5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002,4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98,1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04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820,5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458,4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Физкультура и спорт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1 133,7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133,6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2 135,1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2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135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Финансовая помощь бюджетам др. уровней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12 047,7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12 047,7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631 441,3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600 907,1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95,2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Уточненный бюджет по расходам составил 631,4</a:t>
            </a:r>
            <a:r>
              <a:rPr lang="ru-RU" sz="2400" b="1" i="1" dirty="0" smtClean="0">
                <a:solidFill>
                  <a:schemeClr val="tx1"/>
                </a:solidFill>
              </a:rPr>
              <a:t> млн. рублей, </a:t>
            </a:r>
            <a:r>
              <a:rPr lang="ru-RU" sz="2000" b="1" i="1" dirty="0" smtClean="0">
                <a:solidFill>
                  <a:schemeClr val="tx1"/>
                </a:solidFill>
              </a:rPr>
              <a:t>что </a:t>
            </a:r>
            <a:r>
              <a:rPr lang="ru-RU" sz="2000" b="1" i="1" dirty="0" smtClean="0"/>
              <a:t>на 103,3 млн. руб</a:t>
            </a:r>
            <a:r>
              <a:rPr lang="ru-RU" sz="2000" i="1" dirty="0" smtClean="0"/>
              <a:t>. </a:t>
            </a:r>
            <a:r>
              <a:rPr lang="ru-RU" sz="2000" b="1" i="1" dirty="0" smtClean="0"/>
              <a:t>больше первоначально утвержденного</a:t>
            </a:r>
            <a:r>
              <a:rPr lang="ru-RU" sz="2000" b="1" i="1" dirty="0" smtClean="0">
                <a:solidFill>
                  <a:schemeClr val="tx1"/>
                </a:solidFill>
              </a:rPr>
              <a:t>. Увеличение произошло по следующим причинам: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517232"/>
            <a:ext cx="3748406" cy="133882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(</a:t>
            </a:r>
            <a:r>
              <a:rPr lang="ru-RU" sz="1500" dirty="0" smtClean="0"/>
              <a:t>доля финансового участия </a:t>
            </a:r>
            <a:r>
              <a:rPr lang="ru-RU" sz="1500" dirty="0" err="1" smtClean="0"/>
              <a:t>заинтересованныхлиц</a:t>
            </a:r>
            <a:r>
              <a:rPr lang="ru-RU" sz="1500" dirty="0" smtClean="0"/>
              <a:t>, реконструкция очистных сооружений канализации                     </a:t>
            </a:r>
            <a:r>
              <a:rPr lang="ru-RU" sz="1500" dirty="0" err="1" smtClean="0"/>
              <a:t>пгт</a:t>
            </a:r>
            <a:r>
              <a:rPr lang="ru-RU" sz="1500" dirty="0" smtClean="0"/>
              <a:t>. Сернур)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 smtClean="0"/>
              <a:t>Межбюджетные трансферты из бюджета </a:t>
            </a:r>
            <a:r>
              <a:rPr lang="ru-RU" sz="2800" i="1" dirty="0" err="1" smtClean="0"/>
              <a:t>Сернурского</a:t>
            </a:r>
            <a:r>
              <a:rPr lang="ru-RU" sz="2800" i="1" dirty="0" smtClean="0"/>
              <a:t> муниципального района бюджетам поселений  в 2021 году, млн. руб.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Расходы социальной сферы в 2021 году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470025"/>
          </a:xfrm>
        </p:spPr>
        <p:txBody>
          <a:bodyPr>
            <a:noAutofit/>
          </a:bodyPr>
          <a:lstStyle/>
          <a:p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Бюджет  Сернурского муниципального района Республики Марий Эл на 2021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19868" cy="4857784"/>
          </a:xfrm>
        </p:spPr>
        <p:txBody>
          <a:bodyPr>
            <a:normAutofit/>
          </a:bodyPr>
          <a:lstStyle/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УТВЕРЖДЕН:</a:t>
            </a:r>
          </a:p>
          <a:p>
            <a:pPr algn="just">
              <a:buClr>
                <a:srgbClr val="00FF99"/>
              </a:buClr>
              <a:buSzPct val="18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Решением Собрания депутатов </a:t>
            </a:r>
            <a:r>
              <a:rPr lang="ru-RU" sz="2500" dirty="0" err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Сернурского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муниципального района Республики Марий Эл от 16 декабря 2020 года № 139.</a:t>
            </a:r>
          </a:p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ВНЕСЕНЫ ИЗМЕНЕНИЯ И ДОПОЛНЕНИЯ: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   Решениями Собрания депутатов </a:t>
            </a:r>
            <a:r>
              <a:rPr lang="ru-RU" sz="2500" dirty="0" err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Сернурского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муниципального района Республики Марий Эл от: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 marL="360000" algn="just">
              <a:buClr>
                <a:srgbClr val="32EE7A"/>
              </a:buClr>
              <a:buSzPct val="85000"/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marL="360000" algn="just">
              <a:buSzPct val="85000"/>
              <a:buBlip>
                <a:blip r:embed="rId4"/>
              </a:buBlip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26D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702904"/>
          <a:ext cx="7488832" cy="15217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8432"/>
                <a:gridCol w="3600400"/>
              </a:tblGrid>
              <a:tr h="369170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24 февраля 2021 года № 170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baseline="0" dirty="0" smtClean="0"/>
                        <a:t>30 сентября</a:t>
                      </a:r>
                      <a:r>
                        <a:rPr lang="ru-RU" sz="1800" b="0" dirty="0" smtClean="0"/>
                        <a:t> 2021 года №</a:t>
                      </a:r>
                      <a:r>
                        <a:rPr lang="ru-RU" sz="1800" b="0" baseline="0" dirty="0" smtClean="0"/>
                        <a:t> 2</a:t>
                      </a:r>
                      <a:r>
                        <a:rPr lang="ru-RU" sz="1800" b="0" dirty="0" smtClean="0"/>
                        <a:t>30</a:t>
                      </a:r>
                      <a:endParaRPr lang="ru-RU" b="0" dirty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 апреля 2021 года № 188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 декабря 2021 года № 256</a:t>
                      </a:r>
                      <a:endParaRPr lang="ru-RU" dirty="0" smtClean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2 июня 2021 года № 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27 декабря 2021 года №</a:t>
                      </a:r>
                      <a:r>
                        <a:rPr lang="ru-RU" sz="1800" baseline="0" dirty="0" smtClean="0"/>
                        <a:t> 2</a:t>
                      </a:r>
                      <a:r>
                        <a:rPr lang="ru-RU" sz="1800" dirty="0" smtClean="0"/>
                        <a:t>65</a:t>
                      </a:r>
                      <a:endParaRPr lang="ru-RU" dirty="0" smtClean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июля 2021 года № 225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Всего в 2021 году Дорожный фонд </a:t>
            </a:r>
            <a:br>
              <a:rPr lang="ru-RU" sz="3200" dirty="0" smtClean="0"/>
            </a:br>
            <a:r>
              <a:rPr lang="ru-RU" sz="3200" dirty="0" smtClean="0"/>
              <a:t>составил 19,7 млн. рублей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solidFill>
            <a:schemeClr val="accent6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целевые мероприятия в области дорог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(13,5 млн. руб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в том числе: РБ – 11,2 млн.рублей, акцизы –                2,3 млн.рублей);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проектирование дорог общего пользования, мест. бюджет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2,1 млн. руб.);</a:t>
            </a:r>
          </a:p>
          <a:p>
            <a:pPr hangingPunct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реализацию проектов,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бюджет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(1,6 млн. руб.)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hangingPunc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-ремонт а/дороги в д.Тимино «Дорога к Герою»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Дубниковское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в сумме 1,0 млн. руб.,</a:t>
            </a:r>
          </a:p>
          <a:p>
            <a:pPr lvl="0" hangingPunc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-ремонт а/дороги местного значения по ул. Садовая с. Казанское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района Республики Марий Эл (Казанское с/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                    в сумме 0,6 млн. руб.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содержание дорог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(2,5 млн. руб.).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инвестиционного характера за 2021 год, млн. рублей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8729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43626"/>
                <a:gridCol w="2185974"/>
              </a:tblGrid>
              <a:tr h="400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средств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587"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 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</a:tr>
              <a:tr h="69770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реализацию мероприятий устойчивого сокращения непригодного для проживания жилищного фонда в рамках реализации национального проекта «Жилье и городская среда», федерального проекта «Обеспечение устойчивого сокращения непригодного для проживания жилищного фонда»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770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жильем детей-сирот, детей, оставшихся без попечения родителей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770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поддержку учреждений отрасли культуры в рамках реализации национального проекта «Культура», федерального проекта «Культурная среда»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/>
                </a:tc>
              </a:tr>
              <a:tr h="69770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реализацию мероприятий подпрограммы «Обеспечение жильем молодых семей»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2021 году сформирован Программный бюджет, состоящий из 6 муниципальных программ: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786742" cy="477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500198"/>
                <a:gridCol w="1714512"/>
                <a:gridCol w="1571636"/>
              </a:tblGrid>
              <a:tr h="471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         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Доля, % (исполнение)   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МП: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593,2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563,2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93,7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385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«Образование»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424,3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423,0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0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«Культура»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«ЖКХ,   дорожное хозяйство»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87,9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60,4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99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МП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экономики»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МП «Управление финансами»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МП «Развитие поселений»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на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непрограммную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деятельность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 района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631,4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600,9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135729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МП «Развитие образования и повышение эффективности реализации молодежной политики» на 2017-2025 годы»                    (70,4% в структуре расходов и 99,7% к плану года)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88"/>
          <a:ext cx="8215341" cy="4929206"/>
        </p:xfrm>
        <a:graphic>
          <a:graphicData uri="http://schemas.openxmlformats.org/drawingml/2006/table">
            <a:tbl>
              <a:tblPr/>
              <a:tblGrid>
                <a:gridCol w="5694311"/>
                <a:gridCol w="2521030"/>
              </a:tblGrid>
              <a:tr h="78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 исполнение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576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объем муниципальной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423,0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78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подпрограммы: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0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«Муниципальное обеспечение функционирования системы образования в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Сернурском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районе»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6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«Воспитание и социализация детей»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6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«Жилье для молодой семьи»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01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реализации МП «Развитие образования и повышение эффективности молодежной политики» на 2017-2025 годы»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7136" name="Рисунок 8" descr="gerb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3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274786"/>
          </a:xfr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МП «Развитие культуры, физической культуры, спорта и туризма МО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муниципальный район» на 2014-2025 годы»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(9,4% в структуре расходов и 98,3% к плану года)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428735"/>
          <a:ext cx="8358246" cy="495594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451049"/>
                <a:gridCol w="2907197"/>
              </a:tblGrid>
              <a:tr h="928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 исполнение                (млн. руб.)</a:t>
                      </a:r>
                      <a:endParaRPr kumimoji="0" lang="ru-RU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6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 объем муниципальной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56,6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5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подпрограммы: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1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«Развитие культуры»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46,5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28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«Обеспечение условий реализации МП «Развитие культуры, физической культуры, спорта и туризма в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Сернурском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муниципальном районе»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«Творчество»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5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«Развитие физической культуры и спорта»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80" marR="68580" marT="0" marB="0" anchor="ctr" horzOverflow="overflow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8153" name="Рисунок 8" descr="gerb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42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МП «Развитие жилищно-коммунального и дорожного хозяйства МО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муниципальный район на 2018-2025 годы» (10,0% в структуре расходов и 68,6% к плану года)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7545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3560"/>
                <a:gridCol w="2686040"/>
              </a:tblGrid>
              <a:tr h="6143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исполнение                              (млн.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объем муниципальной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подпрограммы:</a:t>
                      </a: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7111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"Переселение граждан из аварийного жилищного фонда" 2019-2025 годы"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7274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"Устойчивое развитие сельских территорий"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77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коммунальной инфраструктуры </a:t>
                      </a:r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Сернурского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779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«Дорожное хозяйство»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МП «Развитие экономики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муниципального района до 2025 года»                     (0,2% в структуре расходов и 100,0% к плану года)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52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57874"/>
                <a:gridCol w="24717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исполнение  (млн.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объем муниципальной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подпрограммы:</a:t>
                      </a: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«Эффективное управление муниципальным имуществом в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Сернурском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муниципальном районе на 2014-2025 годы»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МП «Управление муниципальными финансами и муниципальным долгом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муниципального района на 2013-2025 годы» (2,0% в структуре расходов и 99,2% к плану года)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86738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29312"/>
                <a:gridCol w="23574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исполнение (млн.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объем муниципальной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подпрограммы:</a:t>
                      </a: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бюджетной политики и эффективное использование бюджетного потенциала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Сернурского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района»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реализации муниципальной программы муниципального образования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МП «Устойчивое развитие территорий поселений и эффективная деятельность органов местного самоуправления в МО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муниципальный район» в современных условиях на 2014-2025 годы»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(1,7% в структуре расходов и 100,0% к плану года)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29312"/>
                <a:gridCol w="2400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исполнение (млн.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объем муниципальной программы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подпрограммы:</a:t>
                      </a: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местного самоуправления в МО «</a:t>
                      </a:r>
                      <a:r>
                        <a:rPr lang="ru-RU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район»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«Экологическая безопасность и защита населения от природных и техногенных угроз в МО «</a:t>
                      </a:r>
                      <a:r>
                        <a:rPr lang="ru-RU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муниципальный район»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/>
              <a:t>Расходы на </a:t>
            </a:r>
            <a:r>
              <a:rPr lang="ru-RU" sz="2800" b="1" i="1" dirty="0" err="1" smtClean="0"/>
              <a:t>непрограммные</a:t>
            </a:r>
            <a:r>
              <a:rPr lang="ru-RU" sz="2800" b="1" i="1" dirty="0" smtClean="0"/>
              <a:t> направления деятельности составили 37,7 млн.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68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1" y="1643050"/>
          <a:ext cx="8640959" cy="4959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412"/>
                <a:gridCol w="1233816"/>
                <a:gridCol w="1220289"/>
                <a:gridCol w="1227052"/>
                <a:gridCol w="1201195"/>
                <a:gridCol w="1201195"/>
              </a:tblGrid>
              <a:tr h="32799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января 2022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Первонач.</a:t>
                      </a:r>
                      <a:r>
                        <a:rPr lang="ru-RU" baseline="0" dirty="0" smtClean="0"/>
                        <a:t> утвержд. план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Уточнен.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к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85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уточнен. плану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утвержд. плану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568,9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662,5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655,1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98,9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115,2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95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186,4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196,3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214,4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109,2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115,0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382,5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466,2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440,7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94,5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115,2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568,9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679,5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648,2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95,4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(-),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17,0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Основные характеристики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онсолидированного бюджета </a:t>
            </a:r>
            <a:r>
              <a:rPr lang="ru-RU" sz="2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муниципального района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за 2021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142875"/>
            <a:ext cx="9169400" cy="1053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Итоги исполнения бюджета </a:t>
            </a:r>
            <a:r>
              <a:rPr lang="ru-RU" altLang="ru-RU" sz="2500" b="1" dirty="0" err="1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Сернурского</a:t>
            </a: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 муниципального района за 2021 год, млн. рублей</a:t>
            </a:r>
            <a:endParaRPr lang="en-US" altLang="ru-RU" sz="2500" b="1" dirty="0" smtClean="0">
              <a:solidFill>
                <a:srgbClr val="8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CD6B96-1F84-4EEF-B537-2757F0A2F51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89054"/>
          <a:ext cx="7643865" cy="2797267"/>
        </p:xfrm>
        <a:graphic>
          <a:graphicData uri="http://schemas.openxmlformats.org/drawingml/2006/table">
            <a:tbl>
              <a:tblPr/>
              <a:tblGrid>
                <a:gridCol w="3071834"/>
                <a:gridCol w="2138690"/>
                <a:gridCol w="2433341"/>
              </a:tblGrid>
              <a:tr h="444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Факт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618,4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604,3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631,4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41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Результат                                 ( "-" дефицит;                     "+" профицит)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-13,0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+3,4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Годовой отчет </a:t>
            </a:r>
            <a:r>
              <a:rPr lang="ru-RU" sz="3200" dirty="0" err="1" smtClean="0"/>
              <a:t>Сернурского</a:t>
            </a:r>
            <a:r>
              <a:rPr lang="ru-RU" sz="3200" dirty="0" smtClean="0"/>
              <a:t> муниципального района за 2021 год: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 и принят Министерством финансов Республики Марий Эл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 Контрольно-счетной комиссией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района, сформированной  решением Собрания депутатов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от 27.03.2020 г. № 62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 на публичных слушаниях и предложен для рассмотрения на сессии Собрания депутатов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1" y="1643050"/>
          <a:ext cx="8640959" cy="4959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412"/>
                <a:gridCol w="1233816"/>
                <a:gridCol w="1220289"/>
                <a:gridCol w="1227052"/>
                <a:gridCol w="1201195"/>
                <a:gridCol w="1201195"/>
              </a:tblGrid>
              <a:tr h="32799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9D7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9D7D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января 2022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9D7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Первонач.</a:t>
                      </a:r>
                      <a:r>
                        <a:rPr lang="ru-RU" baseline="0" dirty="0" smtClean="0"/>
                        <a:t> утвержд. план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Уточнен.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к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85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уточнен. плану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утвержд. плану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528,1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618,4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604,3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97,7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114,4</a:t>
                      </a:r>
                      <a:endParaRPr lang="ru-RU" sz="20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  <a:tr h="5595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157,4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165,4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176,9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106,9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112,4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370,7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453,0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427,4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115,3</a:t>
                      </a:r>
                      <a:endParaRPr lang="ru-RU" sz="2000" dirty="0"/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528,1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631,4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600,9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95,2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113,8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(-),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-13,0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+3,4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85688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  <a:solidFill>
            <a:srgbClr val="19D7D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Основные характеристики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Сернурского муниципального района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за 2021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15370" cy="514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857388"/>
                <a:gridCol w="2000264"/>
              </a:tblGrid>
              <a:tr h="60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Превышение доходов над расходами (дефицит 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г/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Сернур</a:t>
                      </a: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28101,7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26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672,2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+ 1 429,6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4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Верхнекугенерское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4476,5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4 482,3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 - 5,8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60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Дубниковское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3426,7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3 296,4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+ 130,3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Зашижемское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3153,7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2 849,6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+ 304,2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Казанское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6173,6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6 169,9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    +3,7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04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Кукнурское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6214,4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5 235,6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+ 978,8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Марисолинское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8489,9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8 095,8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+ 394,2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Сердежское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3453,7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3 185,3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+ 268,4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Чендемеровское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3874,2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3 940,9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- 66,6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604 322,5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600 907,1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+ 3 415,4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Консолидированный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бюджет</a:t>
                      </a:r>
                    </a:p>
                  </a:txBody>
                  <a:tcPr marL="9525" marR="9525" marT="9525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655 052,5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648 200,3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+</a:t>
                      </a:r>
                      <a:r>
                        <a:rPr lang="ru-RU" sz="2000" b="0" i="0" u="none" strike="noStrike" baseline="0" dirty="0" smtClean="0">
                          <a:latin typeface="Times New Roman"/>
                        </a:rPr>
                        <a:t> 6</a:t>
                      </a:r>
                      <a:r>
                        <a:rPr lang="ru-RU" sz="2000" b="0" i="0" u="none" strike="noStrike" dirty="0" smtClean="0">
                          <a:latin typeface="Times New Roman"/>
                        </a:rPr>
                        <a:t> 852,2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85786" y="2071655"/>
          <a:ext cx="7753376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858280" cy="15001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Динамика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налоговых и неналоговых доходов 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 Республики Марий Эл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188640"/>
            <a:ext cx="8229600" cy="12289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49769"/>
              </a:avLst>
            </a:prstTxWarp>
            <a:normAutofit/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за 2021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397000"/>
          <a:ext cx="784887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tx2"/>
                </a:solidFill>
              </a:rPr>
              <a:t>Структура налоговых и неналоговых доходов бюджета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Сернурского муниципального района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в 2021 году</a:t>
            </a:r>
            <a:endParaRPr lang="ru-RU" sz="23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3" y="1428736"/>
          <a:ext cx="8858316" cy="52225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3013"/>
                <a:gridCol w="1080120"/>
                <a:gridCol w="1008112"/>
                <a:gridCol w="854875"/>
                <a:gridCol w="918641"/>
                <a:gridCol w="774415"/>
                <a:gridCol w="1089140"/>
              </a:tblGrid>
              <a:tr h="34321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2021 год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Темп роста 2021г.  к 2020г.</a:t>
                      </a:r>
                      <a:r>
                        <a:rPr lang="ru-RU" sz="1400" baseline="0" dirty="0" smtClean="0"/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17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плана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5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143,7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106,1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105,2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144,9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85,0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162,8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</a:t>
                      </a:r>
                      <a:r>
                        <a:rPr lang="ru-RU" sz="1600" baseline="0" dirty="0" smtClean="0"/>
                        <a:t> за негативное воздействие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116,7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104,7</a:t>
                      </a:r>
                      <a:endParaRPr lang="ru-RU" sz="1600" dirty="0"/>
                    </a:p>
                  </a:txBody>
                  <a:tcPr/>
                </a:tc>
              </a:tr>
              <a:tr h="9813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14,7</a:t>
                      </a:r>
                      <a:endParaRPr lang="ru-RU" sz="1600" dirty="0"/>
                    </a:p>
                  </a:txBody>
                  <a:tcPr/>
                </a:tc>
              </a:tr>
              <a:tr h="5073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150,0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57158" y="142852"/>
            <a:ext cx="8396054" cy="7831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Исполнение налоговых и неналоговых доходов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 Сернурского муниципального района за 2021 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14298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7767</TotalTime>
  <Words>1935</Words>
  <Application>Microsoft Office PowerPoint</Application>
  <PresentationFormat>Экран (4:3)</PresentationFormat>
  <Paragraphs>530</Paragraphs>
  <Slides>31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Бюджет  Сернурского муниципального района Республики Марий Эл на 2021 год</vt:lpstr>
      <vt:lpstr>Слайд 3</vt:lpstr>
      <vt:lpstr>Слайд 4</vt:lpstr>
      <vt:lpstr>Слайд 5</vt:lpstr>
      <vt:lpstr>Слайд 6</vt:lpstr>
      <vt:lpstr>Структура доходов бюджета  Сернурского муниципального района за 2021 год</vt:lpstr>
      <vt:lpstr>Структура налоговых и неналоговых доходов бюджета  Сернурского муниципального района  в 2021 году</vt:lpstr>
      <vt:lpstr>Слайд 9</vt:lpstr>
      <vt:lpstr>Исполнение налога на доходы физических лиц за 2021 год</vt:lpstr>
      <vt:lpstr>Исполнение доходов от продажи материальных и нематериальных активов за 2021 год</vt:lpstr>
      <vt:lpstr>Безвозмездные поступления из республиканского бюджета Республики Марий Эл в 2021 году</vt:lpstr>
      <vt:lpstr>Слайд 13</vt:lpstr>
      <vt:lpstr>Слайд 14</vt:lpstr>
      <vt:lpstr>Уточненный бюджет по расходам составил 631,4 млн. рублей, что на 103,3 млн. руб. больше первоначально утвержденного. Увеличение произошло по следующим причинам:</vt:lpstr>
      <vt:lpstr>Межбюджетные трансферты из бюджета Сернурского муниципального района бюджетам поселений  в 2021 году, млн. руб.</vt:lpstr>
      <vt:lpstr> Расходы социальной сферы в 2021 году </vt:lpstr>
      <vt:lpstr>Слайд 18</vt:lpstr>
      <vt:lpstr>Слайд 19</vt:lpstr>
      <vt:lpstr>Всего в 2021 году Дорожный фонд  составил 19,7 млн. рублей</vt:lpstr>
      <vt:lpstr>Финансирование мероприятий инвестиционного характера за 2021 год, млн. рублей</vt:lpstr>
      <vt:lpstr>В 2021 году сформирован Программный бюджет, состоящий из 6 муниципальных программ: </vt:lpstr>
      <vt:lpstr>МП «Развитие образования и повышение эффективности реализации молодежной политики» на 2017-2025 годы»                    (70,4% в структуре расходов и 99,7% к плану года)</vt:lpstr>
      <vt:lpstr>МП «Развитие культуры, физической культуры, спорта и туризма МО «Сернурский муниципальный район» на 2014-2025 годы» (9,4% в структуре расходов и 98,3% к плану года): </vt:lpstr>
      <vt:lpstr>МП «Развитие жилищно-коммунального и дорожного хозяйства МО «Сернурский муниципальный район на 2018-2025 годы» (10,0% в структуре расходов и 68,6% к плану года)</vt:lpstr>
      <vt:lpstr>МП «Развитие экономики Сернурского муниципального района до 2025 года»                     (0,2% в структуре расходов и 100,0% к плану года)</vt:lpstr>
      <vt:lpstr>МП «Управление муниципальными финансами и муниципальным долгом Сернурского муниципального района на 2013-2025 годы» (2,0% в структуре расходов и 99,2% к плану года)</vt:lpstr>
      <vt:lpstr>МП «Устойчивое развитие территорий поселений и эффективная деятельность органов местного самоуправления в МО «Сернурский муниципальный район» в современных условиях на 2014-2025 годы» (1,7% в структуре расходов и 100,0% к плану года)</vt:lpstr>
      <vt:lpstr>Расходы на непрограммные направления деятельности составили 37,7 млн. рублей</vt:lpstr>
      <vt:lpstr>Итоги исполнения бюджета Сернурского муниципального района за 2021 год, млн. рублей</vt:lpstr>
      <vt:lpstr>Годовой отчет Сернурского муниципального района за 2021 год: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masha</cp:lastModifiedBy>
  <cp:revision>847</cp:revision>
  <dcterms:created xsi:type="dcterms:W3CDTF">2013-11-21T12:57:38Z</dcterms:created>
  <dcterms:modified xsi:type="dcterms:W3CDTF">2022-03-30T07:33:37Z</dcterms:modified>
</cp:coreProperties>
</file>