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5"/>
  </p:sldMasterIdLst>
  <p:notesMasterIdLst>
    <p:notesMasterId r:id="rId20"/>
  </p:notesMasterIdLst>
  <p:sldIdLst>
    <p:sldId id="256" r:id="rId6"/>
    <p:sldId id="257" r:id="rId7"/>
    <p:sldId id="275" r:id="rId8"/>
    <p:sldId id="258" r:id="rId9"/>
    <p:sldId id="259" r:id="rId10"/>
    <p:sldId id="274" r:id="rId11"/>
    <p:sldId id="264" r:id="rId12"/>
    <p:sldId id="262" r:id="rId13"/>
    <p:sldId id="272" r:id="rId14"/>
    <p:sldId id="270" r:id="rId15"/>
    <p:sldId id="268" r:id="rId16"/>
    <p:sldId id="26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52" autoAdjust="0"/>
    <p:restoredTop sz="98144" autoAdjust="0"/>
  </p:normalViewPr>
  <p:slideViewPr>
    <p:cSldViewPr>
      <p:cViewPr>
        <p:scale>
          <a:sx n="106" d="100"/>
          <a:sy n="106" d="100"/>
        </p:scale>
        <p:origin x="-8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1399471740318516"/>
          <c:y val="4.3086545909273306E-2"/>
          <c:w val="0.82611493686054704"/>
          <c:h val="0.4509952686245415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87,4</a:t>
                    </a:r>
                    <a:r>
                      <a:rPr lang="ru-RU" sz="1500" baseline="0" smtClean="0"/>
                      <a:t>%</a:t>
                    </a:r>
                    <a:endParaRPr lang="en-US" sz="1500" baseline="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4</a:t>
                    </a:r>
                    <a:r>
                      <a:rPr lang="ru-RU" sz="1500" baseline="0" smtClean="0"/>
                      <a:t>%</a:t>
                    </a:r>
                    <a:endParaRPr lang="en-US" sz="1500" baseline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5,1</a:t>
                    </a:r>
                    <a:r>
                      <a:rPr lang="ru-RU" sz="1500" baseline="0" smtClean="0"/>
                      <a:t>%</a:t>
                    </a:r>
                    <a:endParaRPr lang="en-US" sz="1500" baseline="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1,7</a:t>
                    </a:r>
                    <a:r>
                      <a:rPr lang="ru-RU" sz="1500" baseline="0" smtClean="0"/>
                      <a:t>%</a:t>
                    </a:r>
                    <a:endParaRPr lang="en-US" sz="1500" baseline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0,6</a:t>
                    </a:r>
                    <a:r>
                      <a:rPr lang="ru-RU" sz="1500" baseline="0" smtClean="0"/>
                      <a:t>%</a:t>
                    </a:r>
                    <a:endParaRPr lang="en-US" sz="1500" baseline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0,3</a:t>
                    </a:r>
                    <a:r>
                      <a:rPr lang="ru-RU" sz="1500" baseline="0" smtClean="0"/>
                      <a:t>%</a:t>
                    </a:r>
                    <a:endParaRPr lang="en-US" sz="1500" baseline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500" baseline="0" smtClean="0"/>
                      <a:t>0,9</a:t>
                    </a:r>
                    <a:r>
                      <a:rPr lang="ru-RU" sz="1500" baseline="0" smtClean="0"/>
                      <a:t>%</a:t>
                    </a:r>
                    <a:endParaRPr lang="en-US" sz="1500" baseline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Налог на доход физических лиц</c:v>
                </c:pt>
                <c:pt idx="1">
                  <c:v>Доход от уплаты акцизов</c:v>
                </c:pt>
                <c:pt idx="2">
                  <c:v>Налоги на совокупный доход </c:v>
                </c:pt>
                <c:pt idx="3">
                  <c:v>Прочие доходы</c:v>
                </c:pt>
                <c:pt idx="4">
                  <c:v>Доходы от испол-ия муницип. имущества</c:v>
                </c:pt>
                <c:pt idx="5">
                  <c:v>Штрафы, санкции, возмещение ущерба</c:v>
                </c:pt>
                <c:pt idx="6">
                  <c:v>Доходы от продажи имущества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87.4</c:v>
                </c:pt>
                <c:pt idx="1">
                  <c:v>4</c:v>
                </c:pt>
                <c:pt idx="2">
                  <c:v>5.0999999999999996</c:v>
                </c:pt>
                <c:pt idx="3">
                  <c:v>1.7</c:v>
                </c:pt>
                <c:pt idx="4">
                  <c:v>0.6</c:v>
                </c:pt>
                <c:pt idx="5">
                  <c:v>0.3</c:v>
                </c:pt>
                <c:pt idx="6">
                  <c:v>0.9</c:v>
                </c:pt>
              </c:numCache>
            </c:numRef>
          </c:val>
        </c:ser>
        <c:gapWidth val="100"/>
        <c:shape val="box"/>
        <c:axId val="124973056"/>
        <c:axId val="124975744"/>
        <c:axId val="0"/>
      </c:bar3DChart>
      <c:catAx>
        <c:axId val="12497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24975744"/>
        <c:crosses val="autoZero"/>
        <c:auto val="1"/>
        <c:lblAlgn val="ctr"/>
        <c:lblOffset val="100"/>
      </c:catAx>
      <c:valAx>
        <c:axId val="124975744"/>
        <c:scaling>
          <c:orientation val="minMax"/>
        </c:scaling>
        <c:axPos val="l"/>
        <c:majorGridlines/>
        <c:numFmt formatCode="General" sourceLinked="1"/>
        <c:tickLblPos val="nextTo"/>
        <c:crossAx val="124973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398590735916709E-2"/>
          <c:y val="0.19148233457864944"/>
          <c:w val="0.51930369684985589"/>
          <c:h val="0.808517665421342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13,</a:t>
                    </a:r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17</a:t>
                    </a:r>
                    <a:r>
                      <a:rPr lang="en-US" smtClean="0"/>
                      <a:t>,8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48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,7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5,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13.3</c:v>
                </c:pt>
                <c:pt idx="1">
                  <c:v>1.3</c:v>
                </c:pt>
                <c:pt idx="2">
                  <c:v>5.8</c:v>
                </c:pt>
                <c:pt idx="3">
                  <c:v>58.8</c:v>
                </c:pt>
                <c:pt idx="4">
                  <c:v>9.7000000000000011</c:v>
                </c:pt>
                <c:pt idx="5">
                  <c:v>5.2</c:v>
                </c:pt>
                <c:pt idx="6">
                  <c:v>4.2</c:v>
                </c:pt>
                <c:pt idx="7">
                  <c:v>1.7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48788559310234"/>
          <c:y val="0.17147540565679509"/>
          <c:w val="0.33120076563237966"/>
          <c:h val="0.814704990973566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Образование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explosion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72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Общеее образование </c:v>
                </c:pt>
                <c:pt idx="2">
                  <c:v>Дополнительное образование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11.8</c:v>
                </c:pt>
                <c:pt idx="1">
                  <c:v>76.7</c:v>
                </c:pt>
                <c:pt idx="2">
                  <c:v>9.2000000000000011</c:v>
                </c:pt>
                <c:pt idx="3">
                  <c:v>2.2999999999999998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640693045539265"/>
          <c:y val="0.17786394418159068"/>
          <c:w val="0.34468067236401512"/>
          <c:h val="0.799115627848235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Культура, кинематография</a:t>
            </a:r>
            <a:endParaRPr lang="ru-RU" sz="18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73.900000000000006</c:v>
                </c:pt>
                <c:pt idx="1">
                  <c:v>26.1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5843467258813206"/>
          <c:y val="0.17786394418159077"/>
          <c:w val="0.28230294653737281"/>
          <c:h val="0.4617961711105421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Социальная политика</a:t>
            </a:r>
            <a:endParaRPr lang="ru-RU" sz="18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4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Пенсионное обеспечение</c:v>
                </c:pt>
                <c:pt idx="1">
                  <c:v>Охрана семьи и детства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36.700000000000003</c:v>
                </c:pt>
                <c:pt idx="1">
                  <c:v>63.3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640693045539265"/>
          <c:y val="0.17786394418159088"/>
          <c:w val="0.29165960619514031"/>
          <c:h val="0.539288506224871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0.19166</cdr:x>
      <cdr:y>0.72818</cdr:y>
    </cdr:from>
    <cdr:to>
      <cdr:x>0.27895</cdr:x>
      <cdr:y>0.76895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8432" y="3827469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0.07817</cdr:x>
      <cdr:y>0.51072</cdr:y>
    </cdr:from>
    <cdr:to>
      <cdr:x>0.16547</cdr:x>
      <cdr:y>0.55149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9738" y="2684461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0.10436</cdr:x>
      <cdr:y>0.32044</cdr:y>
    </cdr:from>
    <cdr:to>
      <cdr:x>0.18293</cdr:x>
      <cdr:y>0.34763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4052" y="1684329"/>
          <a:ext cx="64294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0.1742</cdr:x>
      <cdr:y>0.2389</cdr:y>
    </cdr:from>
    <cdr:to>
      <cdr:x>0.27022</cdr:x>
      <cdr:y>0.26608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5556" y="1255701"/>
          <a:ext cx="78581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0.25276</cdr:x>
      <cdr:y>0.17668</cdr:y>
    </cdr:from>
    <cdr:to>
      <cdr:x>0.33133</cdr:x>
      <cdr:y>0.21746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498" y="928694"/>
          <a:ext cx="642942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0.34045</cdr:x>
      <cdr:y>0.299</cdr:y>
    </cdr:from>
    <cdr:to>
      <cdr:x>0.43647</cdr:x>
      <cdr:y>0.33978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86082" y="1571636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0.42774</cdr:x>
      <cdr:y>0.38055</cdr:y>
    </cdr:from>
    <cdr:to>
      <cdr:x>0.50631</cdr:x>
      <cdr:y>0.42132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05713" y="1864329"/>
          <a:ext cx="662320" cy="199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B297-0D29-4B01-96CE-C2D6B30566A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FD0-E98A-4BE3-BB1F-EF991940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6" descr="http://ia124.mycdn.me/image?id=341064059345&amp;bid=341064059345&amp;t=0&amp;plc=WEB&amp;tkn=JrzNqf7LmA5XgrCQdHXcFXuv-w8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42910" y="285729"/>
            <a:ext cx="77867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Юринского муниципального района за 2022 год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krot.mobi/uploads/posts/2021-01/thumbs/1611845994_58-p-fon-dlya-prezentatsii-finansovoi-gramotnos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6484"/>
            <a:ext cx="9144000" cy="60872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Расходы бюджета Юринского муниципального района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 по  социальному обеспечению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71406" y="1428736"/>
          <a:ext cx="371474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643438" y="1428736"/>
          <a:ext cx="407196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3857620" y="4071918"/>
          <a:ext cx="4071966" cy="2357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183564" cy="39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37,2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123,9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122,5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372,7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103,2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111,1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126,3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  <p:pic>
        <p:nvPicPr>
          <p:cNvPr id="3074" name="Picture 2" descr="https://krot.mobi/uploads/posts/2021-01/thumbs/1611845948_16-p-fon-dlya-prezentatsii-finansovoi-gramotnos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3429024" cy="16601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142852"/>
            <a:ext cx="4754856" cy="14087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Юринского муниципального района ПО ОСНОВНЫМ ФУНКЦИЯМ НА ОДНОГО ЖИТЕЛЯ 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6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на2022г.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2022г.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282978,1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285166,2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287646,7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286597,5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-4668,6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-1431,3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01.01.23г.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Юринский муниципальный район сложился дефицит в сумме 1431,3 тысячи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2" descr="https://ach-rajon.ru/upload/iblock/136/about_budg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643314"/>
            <a:ext cx="4214842" cy="264320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500034" y="3714752"/>
            <a:ext cx="3500462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2023г исполнен с дефицитом в сумме 1431,3тыс. рублей, который сложился в результате изменений остатков средств на счетах от поступления  собственных доходов по состоянию на 01.01.2023 года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642918"/>
            <a:ext cx="457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Разработчиком презентации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«Бюджет для граждан» по исполнению бюджета за 2022 год является 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Финансовое  управление администрации Юринского муниципального района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ул. Красная площадь, д. 1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Телефон: (8364) 3-26-63, 3-27-01. Факс</a:t>
            </a:r>
            <a:r>
              <a:rPr lang="ru-RU" b="1" dirty="0" smtClean="0">
                <a:solidFill>
                  <a:srgbClr val="FF0000"/>
                </a:solidFill>
                <a:sym typeface="Wingdings" pitchFamily="2" charset="2"/>
              </a:rPr>
              <a:t>(83644) 3-26-63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Адрес электронной почты: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rfo-yur@minfin.mari.ru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Руководитель финансового управления администрации </a:t>
            </a:r>
            <a:r>
              <a:rPr lang="ru-RU" b="1" dirty="0" err="1" smtClean="0">
                <a:solidFill>
                  <a:srgbClr val="FF0000"/>
                </a:solidFill>
              </a:rPr>
              <a:t>Юринского</a:t>
            </a:r>
            <a:r>
              <a:rPr lang="ru-RU" b="1" dirty="0" smtClean="0">
                <a:solidFill>
                  <a:srgbClr val="FF0000"/>
                </a:solidFill>
              </a:rPr>
              <a:t> муниципального района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Красильникова Л.В.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857232"/>
            <a:ext cx="6286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krot.mobi/uploads/posts/2021-01/thumbs/1611846022_24-p-fon-dlya-prezentatsii-finansovoi-gramotnos-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1"/>
            <a:ext cx="7239000" cy="2000264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2022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Здесь наглядно представлены объемы доходов и расходов бюджета Юринского муниципального района за 2022 год, их динамика поступлений в сравнении с предыдущими годами, основные направления расходования средств бюджета в отчетном году на финансирование мероприятий в сфере образования, культуры, молодежной и социальной политики, жилищно-коммунального хозяйства и других сферах и проектах.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Надеюсь, что знакомство с результатами и особенностями муниципальных финансов за 2022 год будет для вас не только интересным, но и полезным, что даст вам в дальнейшем возможность в обсуждении важных вопросов и принятии решений, связанных с жизнедеятельностью Юринского муниципального района.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района!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krot.mobi/uploads/posts/2021-01/thumbs/1611846022_24-p-fon-dlya-prezentatsii-finansovoi-gramotnos-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-857280"/>
            <a:ext cx="3500430" cy="2560477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71472" y="214291"/>
            <a:ext cx="8286808" cy="6429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 и термины по бюджету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214422"/>
            <a:ext cx="81439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FF0000"/>
                </a:solidFill>
              </a:rPr>
              <a:t>Бюджет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endParaRPr lang="ru-RU" sz="1400" dirty="0" smtClean="0"/>
          </a:p>
          <a:p>
            <a:r>
              <a:rPr lang="ru-RU" sz="1400" b="1" u="sng" dirty="0" smtClean="0">
                <a:solidFill>
                  <a:srgbClr val="FF0000"/>
                </a:solidFill>
              </a:rPr>
              <a:t>Доходы бюджета</a:t>
            </a:r>
            <a:r>
              <a:rPr lang="ru-RU" sz="1400" dirty="0" smtClean="0"/>
              <a:t>- денежные средства, поступающие в бюджет. формирование доходов бюджетов основывается на бюджетном законодательстве, законодательстве о налогах и сборах, законодательстве об иных обязательных платежах. Доходы бюджета образуются за счет налоговых, неналоговых доходов и безвозмездных поступлений.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b="1" u="sng" dirty="0" smtClean="0">
                <a:solidFill>
                  <a:srgbClr val="FF0000"/>
                </a:solidFill>
              </a:rPr>
              <a:t>Расходы бюджета</a:t>
            </a:r>
            <a:r>
              <a:rPr lang="ru-RU" sz="1400" b="1" u="sng" dirty="0" smtClean="0"/>
              <a:t> </a:t>
            </a:r>
            <a:r>
              <a:rPr lang="ru-RU" sz="1400" dirty="0" smtClean="0"/>
              <a:t>- денежные средства, выплачиваемые из бюджета, за исключением средств, являющихся в соответствии с Бюджетным кодексом Российской Федерации источниками финансирования дефицита бюджета. </a:t>
            </a:r>
          </a:p>
          <a:p>
            <a:endParaRPr lang="ru-RU" sz="1400" dirty="0" smtClean="0"/>
          </a:p>
          <a:p>
            <a:r>
              <a:rPr lang="ru-RU" sz="1400" b="1" u="sng" dirty="0" smtClean="0">
                <a:solidFill>
                  <a:srgbClr val="FF0000"/>
                </a:solidFill>
              </a:rPr>
              <a:t>Дефицит бюджета </a:t>
            </a:r>
            <a:r>
              <a:rPr lang="ru-RU" sz="1400" dirty="0" smtClean="0"/>
              <a:t>- превышение расходов бюджета над его доходами . </a:t>
            </a:r>
          </a:p>
          <a:p>
            <a:endParaRPr lang="ru-RU" sz="1400" dirty="0" smtClean="0"/>
          </a:p>
          <a:p>
            <a:r>
              <a:rPr lang="ru-RU" sz="1400" b="1" u="sng" dirty="0" err="1" smtClean="0">
                <a:solidFill>
                  <a:srgbClr val="FF0000"/>
                </a:solidFill>
              </a:rPr>
              <a:t>Профицит</a:t>
            </a:r>
            <a:r>
              <a:rPr lang="ru-RU" sz="1400" b="1" u="sng" dirty="0" smtClean="0">
                <a:solidFill>
                  <a:srgbClr val="FF0000"/>
                </a:solidFill>
              </a:rPr>
              <a:t> бюджета</a:t>
            </a:r>
            <a:r>
              <a:rPr lang="ru-RU" sz="1400" dirty="0" smtClean="0"/>
              <a:t> - превышение доходов бюджета над его расходами. </a:t>
            </a:r>
          </a:p>
          <a:p>
            <a:endParaRPr lang="ru-RU" sz="1400" dirty="0" smtClean="0"/>
          </a:p>
          <a:p>
            <a:r>
              <a:rPr lang="ru-RU" sz="1400" b="1" u="sng" dirty="0" smtClean="0">
                <a:solidFill>
                  <a:srgbClr val="FF0000"/>
                </a:solidFill>
              </a:rPr>
              <a:t>Межбюджетные трансферты </a:t>
            </a:r>
            <a:r>
              <a:rPr lang="ru-RU" sz="1400" dirty="0" smtClean="0"/>
              <a:t>- средства, предоставляемые одним бюджетом бюджетной системы Российской Федерации другому бюджету. </a:t>
            </a:r>
          </a:p>
          <a:p>
            <a:endParaRPr lang="ru-RU" sz="1400" dirty="0" smtClean="0"/>
          </a:p>
          <a:p>
            <a:r>
              <a:rPr lang="ru-RU" sz="1400" b="1" u="sng" dirty="0" smtClean="0">
                <a:solidFill>
                  <a:srgbClr val="FF0000"/>
                </a:solidFill>
              </a:rPr>
              <a:t>Дотации </a:t>
            </a:r>
            <a:r>
              <a:rPr lang="ru-RU" sz="1400" dirty="0" smtClean="0"/>
              <a:t>- межбюджетные трансферты, предоставляемые на безвозмездной и безвозвратной основе.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s://krot.mobi/uploads/posts/2021-01/thumbs/1611846009_45-p-fon-dlya-prezentatsii-finansovoi-gramotnos-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8810636" cy="40202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  Юринского муниципального района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000240"/>
            <a:ext cx="214314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285166,2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2000240"/>
            <a:ext cx="207170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1431,3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2071678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286597,5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214678" y="2857496"/>
            <a:ext cx="278608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143719">
            <a:off x="5505012" y="3224781"/>
            <a:ext cx="331680" cy="1345055"/>
          </a:xfrm>
          <a:prstGeom prst="downArrow">
            <a:avLst>
              <a:gd name="adj1" fmla="val 225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4" name="Picture 24" descr="https://krot.mobi/uploads/posts/2021-01/thumbs/1611846005_12-p-fon-dlya-prezentatsii-finansovoi-gramotnos-12.jpg"/>
          <p:cNvPicPr>
            <a:picLocks noChangeAspect="1" noChangeArrowheads="1"/>
          </p:cNvPicPr>
          <p:nvPr/>
        </p:nvPicPr>
        <p:blipFill>
          <a:blip r:embed="rId3" cstate="print">
            <a:lum bright="22000"/>
          </a:blip>
          <a:srcRect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Динамика поступлений налоговых и неналоговых доходов в бюджета Юринского муниципального района за 2022 год </a:t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3" y="928671"/>
          <a:ext cx="8247859" cy="5136926"/>
        </p:xfrm>
        <a:graphic>
          <a:graphicData uri="http://schemas.openxmlformats.org/drawingml/2006/table">
            <a:tbl>
              <a:tblPr/>
              <a:tblGrid>
                <a:gridCol w="3826706"/>
                <a:gridCol w="1535568"/>
                <a:gridCol w="1369760"/>
                <a:gridCol w="1515825"/>
              </a:tblGrid>
              <a:tr h="500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роста 2022г./2021г.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Налоговые доходы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59544,2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63722,5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4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53589,6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57090,7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2144,7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2625,8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6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вменённый доход для отдельных видов деятельности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535,2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налог,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взимаемый с применением упрощенной системы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1142,2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1740,6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416,9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415,9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Патентная система налогообложения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1099,9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1171,7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615,7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Неналоговые доходы</a:t>
                      </a:r>
                    </a:p>
                    <a:p>
                      <a:pPr algn="just" fontAlgn="t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999,0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1595,6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159,7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за земли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325,3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410,3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126,1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26,9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159,3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592,2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4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земли и имущества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20,1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567,9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2825,4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626,7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458,1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73,1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Доходы бюджета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60543,2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65318,1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/>
                        </a:rPr>
                        <a:t>107,9</a:t>
                      </a:r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50112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Юринского муниципального района 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2022году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071670" y="1142984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5429264"/>
            <a:ext cx="4929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Общий объем доходов Юринского муниципального района в расчете на 1 жителя в 2022 году составляет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45,9 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за 2022 год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57158" y="1071546"/>
            <a:ext cx="3143272" cy="4357718"/>
          </a:xfrm>
          <a:prstGeom prst="homePlate">
            <a:avLst>
              <a:gd name="adj" fmla="val 49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за 2022 год выполнение по безвозмездным поступлениям составило 99,6%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План 220831,7тыс.руб </a:t>
            </a:r>
          </a:p>
          <a:p>
            <a:pPr algn="ctr"/>
            <a:r>
              <a:rPr lang="ru-RU" b="1" dirty="0" smtClean="0"/>
              <a:t>Факт</a:t>
            </a:r>
          </a:p>
          <a:p>
            <a:pPr algn="ctr"/>
            <a:r>
              <a:rPr lang="ru-RU" b="1" dirty="0" smtClean="0"/>
              <a:t>219848,1 тыс. руб.</a:t>
            </a:r>
            <a:endParaRPr lang="ru-RU" b="1" dirty="0"/>
          </a:p>
        </p:txBody>
      </p:sp>
      <p:sp>
        <p:nvSpPr>
          <p:cNvPr id="10" name="Рамка 9"/>
          <p:cNvSpPr/>
          <p:nvPr/>
        </p:nvSpPr>
        <p:spPr>
          <a:xfrm>
            <a:off x="3643306" y="1857364"/>
            <a:ext cx="2143140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Дотации 70724,7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6572264" y="1857364"/>
            <a:ext cx="2071702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Субсидии 34907,3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3571868" y="3500438"/>
            <a:ext cx="2143140" cy="1571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Субвенции 110316,1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6357950" y="3571876"/>
            <a:ext cx="2500330" cy="1571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Иные межбюджетные трансферты 3900,0 тыс. руб.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2022 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643050"/>
          <a:ext cx="8001056" cy="4480249"/>
        </p:xfrm>
        <a:graphic>
          <a:graphicData uri="http://schemas.openxmlformats.org/drawingml/2006/table">
            <a:tbl>
              <a:tblPr/>
              <a:tblGrid>
                <a:gridCol w="3732356"/>
                <a:gridCol w="1482618"/>
                <a:gridCol w="1322527"/>
                <a:gridCol w="1463555"/>
              </a:tblGrid>
              <a:tr h="6914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роста 2022г./2021г.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32235,7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37337,9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115,8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Национальная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безопасность и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3104,3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3434,5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110,6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3037,3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2967,9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97,7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14061,4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50886,3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361,9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142418,3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140270,9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98,5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23480,1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25011,2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106,5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12694,1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14618,8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115,2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37,5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78,9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210,4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1152,3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1305,0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113,3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10132,1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10686,1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105,5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/>
                        </a:rPr>
                        <a:t>242353,1</a:t>
                      </a:r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/>
                        </a:rPr>
                        <a:t>286597,5</a:t>
                      </a:r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latin typeface="Times New Roman"/>
                        </a:rPr>
                        <a:t>118,3</a:t>
                      </a:r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429684" cy="489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 Юринского муниципального района в 2022 году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00034" y="5875824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Всего расходы бюджета за 2022 год составили 286597,5 тыс. рублей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77ac6514df360d8706196c9a9672509c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d982b15478817a1c9db3354be6e7991a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17 г" ma:format="RadioButtons" ma:internalName="_x041f__x0430__x043f__x043a__x0430_">
      <xsd:simpleType>
        <xsd:restriction base="dms:Choice">
          <xsd:enumeration value="2018 г"/>
          <xsd:enumeration value="2017 г"/>
          <xsd:enumeration value="2016 г"/>
          <xsd:enumeration value="2015 г"/>
          <xsd:enumeration value="2014 г"/>
          <xsd:enumeration value="2013 г"/>
          <xsd:enumeration value="2012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f2c6f253-57db-4c82-b3a3-825bd4b87dae">2017 г</_x041f__x0430__x043f__x043a__x0430_>
    <_dlc_DocId xmlns="57504d04-691e-4fc4-8f09-4f19fdbe90f6">XXJ7TYMEEKJ2-3538-16</_dlc_DocId>
    <_dlc_DocIdUrl xmlns="57504d04-691e-4fc4-8f09-4f19fdbe90f6">
      <Url>https://vip.gov.mari.ru/jurino/_layouts/DocIdRedir.aspx?ID=XXJ7TYMEEKJ2-3538-16</Url>
      <Description>XXJ7TYMEEKJ2-3538-16</Description>
    </_dlc_DocIdUrl>
  </documentManagement>
</p:properties>
</file>

<file path=customXml/itemProps1.xml><?xml version="1.0" encoding="utf-8"?>
<ds:datastoreItem xmlns:ds="http://schemas.openxmlformats.org/officeDocument/2006/customXml" ds:itemID="{2C692126-2EB1-4889-9E02-E594867B0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504d04-691e-4fc4-8f09-4f19fdbe90f6"/>
    <ds:schemaRef ds:uri="6d7c22ec-c6a4-4777-88aa-bc3c76ac660e"/>
    <ds:schemaRef ds:uri="f2c6f253-57db-4c82-b3a3-825bd4b87d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479A2-4D7E-4006-96C6-B6422BE2046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76ED501-1123-4A9E-A43A-EA9E17AD827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EF17BE0-0171-484B-9412-EEDD797B90E3}">
  <ds:schemaRefs>
    <ds:schemaRef ds:uri="http://schemas.microsoft.com/office/2006/metadata/properties"/>
    <ds:schemaRef ds:uri="http://schemas.microsoft.com/office/infopath/2007/PartnerControls"/>
    <ds:schemaRef ds:uri="6d7c22ec-c6a4-4777-88aa-bc3c76ac660e"/>
    <ds:schemaRef ds:uri="f2c6f253-57db-4c82-b3a3-825bd4b87dae"/>
    <ds:schemaRef ds:uri="57504d04-691e-4fc4-8f09-4f19fdbe90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4126</TotalTime>
  <Words>915</Words>
  <Application>Microsoft Office PowerPoint</Application>
  <PresentationFormat>Экран (4:3)</PresentationFormat>
  <Paragraphs>261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 Уважаемые жители  Юринского муниципального района! </vt:lpstr>
      <vt:lpstr>Слайд 3</vt:lpstr>
      <vt:lpstr>Основные параметры бюджета   Юринского муниципального района (тыс. рублей)</vt:lpstr>
      <vt:lpstr>   Динамика поступлений налоговых и неналоговых доходов в бюджета Юринского муниципального района за 2022 год  </vt:lpstr>
      <vt:lpstr>Структура налоговых и неналоговых поступлений Юринского муниципального района в 2022году  </vt:lpstr>
      <vt:lpstr>   Безвозмездные поступления за 2022 год   </vt:lpstr>
      <vt:lpstr>Показатели исполнения расходов бюджета  Юринского муниципального района  за 2022 год </vt:lpstr>
      <vt:lpstr>Структура расходов  Юринского муниципального района в 2022 году</vt:lpstr>
      <vt:lpstr> Расходы бюджета Юринского муниципального района  по  социальному обеспечению </vt:lpstr>
      <vt:lpstr> РАСХОДЫ БЮДЖЕТА Юринского муниципального района ПО ОСНОВНЫМ ФУНКЦИЯМ НА ОДНОГО ЖИТЕЛЯ </vt:lpstr>
      <vt:lpstr>Фактически на 01.01.23г. в бюджете  Юринский муниципальный район сложился дефицит в сумме 1431,3 тысячи рублей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 использованию бюджета МО «Юринский муниципальный район» за 2016 год</dc:title>
  <dc:creator>user</dc:creator>
  <cp:lastModifiedBy>Пользователь Windows</cp:lastModifiedBy>
  <cp:revision>626</cp:revision>
  <dcterms:modified xsi:type="dcterms:W3CDTF">2023-05-04T11:54:15Z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7489a2ab-5080-4e4e-9c66-73285c198876</vt:lpwstr>
  </property>
</Properties>
</file>