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drawings/drawing17.xml" ContentType="application/vnd.openxmlformats-officedocument.drawingml.chartshape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drawings/drawing18.xml" ContentType="application/vnd.openxmlformats-officedocument.drawingml.chartshape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drawings/drawing16.xml" ContentType="application/vnd.openxmlformats-officedocument.drawingml.chartshap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rawings/drawing14.xml" ContentType="application/vnd.openxmlformats-officedocument.drawingml.chartshapes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drawings/drawing12.xml" ContentType="application/vnd.openxmlformats-officedocument.drawingml.chartshapes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rawings/drawing9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56"/>
  </p:notesMasterIdLst>
  <p:sldIdLst>
    <p:sldId id="385" r:id="rId2"/>
    <p:sldId id="391" r:id="rId3"/>
    <p:sldId id="411" r:id="rId4"/>
    <p:sldId id="412" r:id="rId5"/>
    <p:sldId id="416" r:id="rId6"/>
    <p:sldId id="269" r:id="rId7"/>
    <p:sldId id="402" r:id="rId8"/>
    <p:sldId id="400" r:id="rId9"/>
    <p:sldId id="401" r:id="rId10"/>
    <p:sldId id="349" r:id="rId11"/>
    <p:sldId id="351" r:id="rId12"/>
    <p:sldId id="352" r:id="rId13"/>
    <p:sldId id="353" r:id="rId14"/>
    <p:sldId id="354" r:id="rId15"/>
    <p:sldId id="355" r:id="rId16"/>
    <p:sldId id="357" r:id="rId17"/>
    <p:sldId id="358" r:id="rId18"/>
    <p:sldId id="359" r:id="rId19"/>
    <p:sldId id="360" r:id="rId20"/>
    <p:sldId id="361" r:id="rId21"/>
    <p:sldId id="363" r:id="rId22"/>
    <p:sldId id="364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98" r:id="rId36"/>
    <p:sldId id="404" r:id="rId37"/>
    <p:sldId id="414" r:id="rId38"/>
    <p:sldId id="405" r:id="rId39"/>
    <p:sldId id="406" r:id="rId40"/>
    <p:sldId id="407" r:id="rId41"/>
    <p:sldId id="337" r:id="rId42"/>
    <p:sldId id="339" r:id="rId43"/>
    <p:sldId id="415" r:id="rId44"/>
    <p:sldId id="409" r:id="rId45"/>
    <p:sldId id="341" r:id="rId46"/>
    <p:sldId id="342" r:id="rId47"/>
    <p:sldId id="343" r:id="rId48"/>
    <p:sldId id="326" r:id="rId49"/>
    <p:sldId id="327" r:id="rId50"/>
    <p:sldId id="413" r:id="rId51"/>
    <p:sldId id="382" r:id="rId52"/>
    <p:sldId id="330" r:id="rId53"/>
    <p:sldId id="383" r:id="rId54"/>
    <p:sldId id="261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h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EEFA"/>
    <a:srgbClr val="FF9900"/>
    <a:srgbClr val="9966FF"/>
    <a:srgbClr val="00FF00"/>
    <a:srgbClr val="FF3399"/>
    <a:srgbClr val="66FF66"/>
    <a:srgbClr val="0000FF"/>
    <a:srgbClr val="FF00FF"/>
    <a:srgbClr val="18F662"/>
    <a:srgbClr val="CC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86" autoAdjust="0"/>
    <p:restoredTop sz="94601" autoAdjust="0"/>
  </p:normalViewPr>
  <p:slideViewPr>
    <p:cSldViewPr>
      <p:cViewPr varScale="1">
        <p:scale>
          <a:sx n="110" d="100"/>
          <a:sy n="110" d="100"/>
        </p:scale>
        <p:origin x="-16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Office_Excel3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2323230453527446E-2"/>
          <c:y val="3.9506034585666892E-2"/>
          <c:w val="0.68248673232038781"/>
          <c:h val="0.7608045699460952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доходы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187053.9</c:v>
                </c:pt>
                <c:pt idx="1">
                  <c:v>197663</c:v>
                </c:pt>
                <c:pt idx="2">
                  <c:v>206792.5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3592</c:v>
                </c:pt>
                <c:pt idx="1">
                  <c:v>3670</c:v>
                </c:pt>
                <c:pt idx="2">
                  <c:v>3709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468749.5</c:v>
                </c:pt>
                <c:pt idx="1">
                  <c:v>314253.59999999998</c:v>
                </c:pt>
                <c:pt idx="2">
                  <c:v>314260.8</c:v>
                </c:pt>
              </c:numCache>
            </c:numRef>
          </c:val>
        </c:ser>
        <c:shape val="box"/>
        <c:axId val="176001792"/>
        <c:axId val="176003328"/>
        <c:axId val="0"/>
      </c:bar3DChart>
      <c:catAx>
        <c:axId val="176001792"/>
        <c:scaling>
          <c:orientation val="minMax"/>
        </c:scaling>
        <c:axPos val="b"/>
        <c:numFmt formatCode="General" sourceLinked="1"/>
        <c:tickLblPos val="nextTo"/>
        <c:crossAx val="176003328"/>
        <c:crosses val="autoZero"/>
        <c:auto val="1"/>
        <c:lblAlgn val="ctr"/>
        <c:lblOffset val="100"/>
      </c:catAx>
      <c:valAx>
        <c:axId val="176003328"/>
        <c:scaling>
          <c:orientation val="minMax"/>
        </c:scaling>
        <c:delete val="1"/>
        <c:axPos val="l"/>
        <c:numFmt formatCode="0.0" sourceLinked="1"/>
        <c:tickLblPos val="nextTo"/>
        <c:crossAx val="1760017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9588850004862136"/>
          <c:y val="3.9284457252522831E-2"/>
          <c:w val="0.43372958588510552"/>
          <c:h val="0.9382672814603205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70F12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3"/>
              <c:layout>
                <c:manualLayout>
                  <c:x val="5.5555555555555455E-2"/>
                  <c:y val="2.2448261287155991E-2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Доходы от продажи земельных участков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1800</c:v>
                </c:pt>
                <c:pt idx="1">
                  <c:v>146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год2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c:spPr>
          <c:dLbls>
            <c:dLbl>
              <c:idx val="3"/>
              <c:layout>
                <c:manualLayout>
                  <c:x val="5.5555555555555455E-2"/>
                  <c:y val="1.403016330447244E-2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Доходы от продажи земельных участков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1810</c:v>
                </c:pt>
                <c:pt idx="1">
                  <c:v>160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1820</c:v>
                </c:pt>
              </c:strCache>
            </c:strRef>
          </c:tx>
          <c:spPr>
            <a:solidFill>
              <a:srgbClr val="66FFFF"/>
            </a:solidFill>
            <a:ln>
              <a:prstDash val="sysDash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3"/>
              <c:layout>
                <c:manualLayout>
                  <c:x val="4.6296296296296412E-2"/>
                  <c:y val="-1.1224130643578013E-2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Доходы от продажи земельных участков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2214.8000000000002</c:v>
                </c:pt>
                <c:pt idx="1">
                  <c:v>156</c:v>
                </c:pt>
                <c:pt idx="2">
                  <c:v>100</c:v>
                </c:pt>
              </c:numCache>
            </c:numRef>
          </c:val>
        </c:ser>
        <c:dLbls>
          <c:showVal val="1"/>
        </c:dLbls>
        <c:axId val="181243264"/>
        <c:axId val="181241728"/>
      </c:barChart>
      <c:valAx>
        <c:axId val="181241728"/>
        <c:scaling>
          <c:orientation val="minMax"/>
        </c:scaling>
        <c:axPos val="b"/>
        <c:numFmt formatCode="0.0" sourceLinked="1"/>
        <c:tickLblPos val="none"/>
        <c:crossAx val="181243264"/>
        <c:crosses val="autoZero"/>
        <c:crossBetween val="between"/>
      </c:valAx>
      <c:catAx>
        <c:axId val="181243264"/>
        <c:scaling>
          <c:orientation val="minMax"/>
        </c:scaling>
        <c:axPos val="l"/>
        <c:numFmt formatCode="dd/mm/yyyy" sourceLinked="1"/>
        <c:tickLblPos val="nextTo"/>
        <c:crossAx val="181241728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7870997125940352"/>
          <c:y val="7.1509009009009007E-3"/>
          <c:w val="0.82129002874059642"/>
          <c:h val="0.916160788998074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66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000" dirty="0" smtClean="0"/>
                      <a:t>668,6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1"/>
                <c:pt idx="0">
                  <c:v>Штрафы, санкции, возмещение ущерба в бюджет Сернурского муниципального района на 2022 год и на плановый период 2023 и 2024 годов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789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66FFFF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1"/>
                <c:pt idx="0">
                  <c:v>Штрафы, санкции, возмещение ущерба в бюджет Сернурского муниципального района на 2022 год и на плановый период 2023 и 2024 годов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826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1"/>
                <c:pt idx="0">
                  <c:v>Штрафы, санкции, возмещение ущерба в бюджет Сернурского муниципального района на 2022 год и на плановый период 2023 и 2024 годов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859</c:v>
                </c:pt>
              </c:numCache>
            </c:numRef>
          </c:val>
        </c:ser>
        <c:dLbls>
          <c:showVal val="1"/>
        </c:dLbls>
        <c:gapWidth val="0"/>
        <c:shape val="box"/>
        <c:axId val="181287168"/>
        <c:axId val="181309440"/>
        <c:axId val="0"/>
      </c:bar3DChart>
      <c:catAx>
        <c:axId val="181287168"/>
        <c:scaling>
          <c:orientation val="minMax"/>
        </c:scaling>
        <c:delete val="1"/>
        <c:axPos val="b"/>
        <c:numFmt formatCode="General" sourceLinked="1"/>
        <c:tickLblPos val="nextTo"/>
        <c:crossAx val="181309440"/>
        <c:crosses val="autoZero"/>
        <c:auto val="1"/>
        <c:lblAlgn val="l"/>
        <c:lblOffset val="100"/>
      </c:catAx>
      <c:valAx>
        <c:axId val="181309440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8128716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0996824484741792E-2"/>
          <c:y val="2.5159142761271652E-2"/>
          <c:w val="0.90171725201125907"/>
          <c:h val="0.7497905348957889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гп Сернурское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rgbClr val="FF00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32EE7A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FF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Доходы от аренды земельных участков</c:v>
                </c:pt>
                <c:pt idx="4">
                  <c:v>Прочие доходы от использования имуществаимущества</c:v>
                </c:pt>
                <c:pt idx="5">
                  <c:v>Доходы от оказания платных услуг</c:v>
                </c:pt>
                <c:pt idx="6">
                  <c:v>Доходы от продажи земельных участков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12605</c:v>
                </c:pt>
                <c:pt idx="1">
                  <c:v>1730.7</c:v>
                </c:pt>
                <c:pt idx="2">
                  <c:v>2967.3</c:v>
                </c:pt>
                <c:pt idx="3">
                  <c:v>300</c:v>
                </c:pt>
                <c:pt idx="4">
                  <c:v>60</c:v>
                </c:pt>
                <c:pt idx="5">
                  <c:v>13</c:v>
                </c:pt>
                <c:pt idx="6">
                  <c:v>50</c:v>
                </c:pt>
              </c:numCache>
            </c:numRef>
          </c:val>
        </c:ser>
        <c:gapWidth val="0"/>
        <c:overlap val="88"/>
        <c:axId val="181865856"/>
        <c:axId val="181867648"/>
      </c:barChart>
      <c:catAx>
        <c:axId val="181865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1867648"/>
        <c:crosses val="autoZero"/>
        <c:auto val="1"/>
        <c:lblAlgn val="ctr"/>
        <c:lblOffset val="100"/>
      </c:catAx>
      <c:valAx>
        <c:axId val="18186764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1865856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5592173236802635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421.5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710.3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Pt>
            <c:idx val="0"/>
            <c:spPr>
              <a:solidFill>
                <a:srgbClr val="00FF99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140.5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242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179.5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33CC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515.1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78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476.1</c:v>
                </c:pt>
              </c:numCache>
            </c:numRef>
          </c:val>
        </c:ser>
        <c:gapWidth val="0"/>
        <c:overlap val="98"/>
        <c:axId val="181917952"/>
        <c:axId val="181936128"/>
      </c:barChart>
      <c:catAx>
        <c:axId val="181917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81936128"/>
        <c:crosses val="autoZero"/>
        <c:auto val="1"/>
        <c:lblAlgn val="ctr"/>
        <c:lblOffset val="100"/>
      </c:catAx>
      <c:valAx>
        <c:axId val="18193612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19179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depthPercent val="100"/>
      <c:rAngAx val="1"/>
    </c:view3D>
    <c:plotArea>
      <c:layout>
        <c:manualLayout>
          <c:layoutTarget val="inner"/>
          <c:xMode val="edge"/>
          <c:yMode val="edge"/>
          <c:x val="9.6837396325474071E-2"/>
          <c:y val="4.0013272674507917E-2"/>
          <c:w val="0.90171725201125907"/>
          <c:h val="0.559217323680263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err="1"/>
                      <a:t>сп</a:t>
                    </a:r>
                    <a:r>
                      <a:rPr lang="ru-RU" sz="1600"/>
                      <a:t> </a:t>
                    </a:r>
                    <a:r>
                      <a:rPr lang="ru-RU" sz="1600" smtClean="0"/>
                      <a:t>Верхнекугенерское </a:t>
                    </a:r>
                    <a:r>
                      <a:rPr lang="ru-RU" sz="1600" dirty="0"/>
                      <a:t>6,0</a:t>
                    </a:r>
                  </a:p>
                </c:rich>
              </c:tx>
              <c:showVal val="1"/>
              <c:showSerName val="1"/>
            </c:dLbl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Лист1!$C$2</c:f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Лист1!$D$2</c:f>
            </c:numRef>
          </c:val>
          <c:shape val="cylinder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Лист1!$E$2</c:f>
            </c:numRef>
          </c:val>
          <c:shape val="cylinder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dirty="0" err="1"/>
                      <a:t>сп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 smtClean="0"/>
                      <a:t>Кукнурское</a:t>
                    </a:r>
                    <a:endParaRPr lang="ru-RU" sz="1600" dirty="0" smtClean="0"/>
                  </a:p>
                  <a:p>
                    <a:r>
                      <a:rPr lang="ru-RU" sz="1600" dirty="0" smtClean="0"/>
                      <a:t> </a:t>
                    </a:r>
                    <a:r>
                      <a:rPr lang="ru-RU" sz="1600" dirty="0"/>
                      <a:t>45,0</a:t>
                    </a:r>
                  </a:p>
                </c:rich>
              </c:tx>
              <c:showVal val="1"/>
              <c:showSerName val="1"/>
            </c:dLbl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75787794385124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сп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 smtClean="0"/>
                      <a:t>Марисолинское</a:t>
                    </a:r>
                    <a:r>
                      <a:rPr lang="ru-RU" sz="1600" dirty="0" smtClean="0"/>
                      <a:t> </a:t>
                    </a:r>
                    <a:r>
                      <a:rPr lang="ru-RU" sz="1600" dirty="0"/>
                      <a:t>90,0</a:t>
                    </a:r>
                  </a:p>
                </c:rich>
              </c:tx>
              <c:showVal val="1"/>
              <c:showSerName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90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dLbl>
              <c:idx val="0"/>
              <c:layout>
                <c:manualLayout>
                  <c:x val="3.0352091084952397E-2"/>
                  <c:y val="8.1300466037317123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сп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 smtClean="0"/>
                      <a:t>Чендемеровское</a:t>
                    </a:r>
                    <a:endParaRPr lang="ru-RU" sz="1600" dirty="0" smtClean="0"/>
                  </a:p>
                  <a:p>
                    <a:r>
                      <a:rPr lang="ru-RU" sz="1600" dirty="0" smtClean="0"/>
                      <a:t> </a:t>
                    </a:r>
                    <a:r>
                      <a:rPr lang="ru-RU" sz="1600" dirty="0"/>
                      <a:t>138,0</a:t>
                    </a:r>
                  </a:p>
                </c:rich>
              </c:tx>
              <c:showVal val="1"/>
              <c:showSerName val="1"/>
            </c:dLbl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138</c:v>
                </c:pt>
              </c:numCache>
            </c:numRef>
          </c:val>
        </c:ser>
        <c:ser>
          <c:idx val="9"/>
          <c:order val="8"/>
          <c:tx>
            <c:strRef>
              <c:f>Лист1!$J$1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Лист1!$J$2</c:f>
            </c:numRef>
          </c:val>
        </c:ser>
        <c:dLbls>
          <c:showVal val="1"/>
        </c:dLbls>
        <c:gapWidth val="0"/>
        <c:shape val="cone"/>
        <c:axId val="182717056"/>
        <c:axId val="182743424"/>
        <c:axId val="0"/>
      </c:bar3DChart>
      <c:catAx>
        <c:axId val="182717056"/>
        <c:scaling>
          <c:orientation val="minMax"/>
        </c:scaling>
        <c:axPos val="b"/>
        <c:numFmt formatCode="General" sourceLinked="1"/>
        <c:majorTickMark val="none"/>
        <c:tickLblPos val="none"/>
        <c:crossAx val="182743424"/>
        <c:crosses val="autoZero"/>
        <c:auto val="1"/>
        <c:lblAlgn val="ctr"/>
        <c:lblOffset val="100"/>
      </c:catAx>
      <c:valAx>
        <c:axId val="18274342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ru-RU" sz="1600" b="0" dirty="0" err="1" smtClean="0"/>
                  <a:t>сп</a:t>
                </a:r>
                <a:r>
                  <a:rPr lang="ru-RU" sz="1600" b="0" baseline="0" dirty="0" smtClean="0"/>
                  <a:t> </a:t>
                </a:r>
                <a:r>
                  <a:rPr lang="ru-RU" sz="1600" b="0" baseline="0" dirty="0" err="1" smtClean="0"/>
                  <a:t>Сердежское</a:t>
                </a:r>
                <a:r>
                  <a:rPr lang="ru-RU" sz="1600" b="0" baseline="0" dirty="0" smtClean="0"/>
                  <a:t> 6,0</a:t>
                </a:r>
                <a:endParaRPr lang="ru-RU" sz="1600" b="0" dirty="0"/>
              </a:p>
            </c:rich>
          </c:tx>
          <c:layout>
            <c:manualLayout>
              <c:xMode val="edge"/>
              <c:yMode val="edge"/>
              <c:x val="0.60949058789280453"/>
              <c:y val="0.24503000221922541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2717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385482482166011"/>
          <c:y val="0.71882585909626362"/>
          <c:w val="0.68267930096641882"/>
          <c:h val="0.19716365933184249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8194408772824597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8.6020903305281268E-2"/>
                  <c:y val="2.5764714999649031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00FF99"/>
            </a:solidFill>
          </c:spPr>
          <c:dPt>
            <c:idx val="0"/>
            <c:spPr>
              <a:solidFill>
                <a:srgbClr val="12D45C"/>
              </a:solidFill>
            </c:spPr>
          </c:dPt>
          <c:dLbls>
            <c:dLbl>
              <c:idx val="0"/>
              <c:layout>
                <c:manualLayout>
                  <c:x val="0.11756190118388272"/>
                  <c:y val="-3.607060099950864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61.1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FF0066"/>
            </a:solidFill>
          </c:spPr>
          <c:dLbls>
            <c:dLbl>
              <c:idx val="0"/>
              <c:layout>
                <c:manualLayout>
                  <c:x val="4.3010451652639933E-3"/>
                  <c:y val="-5.410590149926296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227.6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.14193449045371542"/>
                  <c:y val="-5.410590149926296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46.6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3081995757205231E-2"/>
                  <c:y val="-6.1835315999157682E-2"/>
                </c:manualLayout>
              </c:layout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72.599999999999994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0.12616399151441043"/>
                  <c:y val="-7.7294144998947101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280.7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5.5913587148434037E-2"/>
                  <c:y val="-7.987061649891201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231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00FF99"/>
            </a:solidFill>
          </c:spPr>
          <c:dLbls>
            <c:dLbl>
              <c:idx val="0"/>
              <c:layout>
                <c:manualLayout>
                  <c:x val="8.7454585027034501E-2"/>
                  <c:y val="-6.956473049905237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84.5</c:v>
                </c:pt>
              </c:numCache>
            </c:numRef>
          </c:val>
        </c:ser>
        <c:gapWidth val="4"/>
        <c:gapDepth val="0"/>
        <c:shape val="cone"/>
        <c:axId val="182871936"/>
        <c:axId val="182873472"/>
        <c:axId val="0"/>
      </c:bar3DChart>
      <c:catAx>
        <c:axId val="182871936"/>
        <c:scaling>
          <c:orientation val="minMax"/>
        </c:scaling>
        <c:delete val="1"/>
        <c:axPos val="b"/>
        <c:numFmt formatCode="General" sourceLinked="1"/>
        <c:tickLblPos val="none"/>
        <c:crossAx val="182873472"/>
        <c:crosses val="autoZero"/>
        <c:auto val="1"/>
        <c:lblAlgn val="ctr"/>
        <c:lblOffset val="100"/>
      </c:catAx>
      <c:valAx>
        <c:axId val="18287347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2871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084049213198022"/>
          <c:w val="1"/>
          <c:h val="0.1227493663144155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547596241886242"/>
          <c:y val="3.2177444884967495E-2"/>
          <c:w val="0.63449814788382364"/>
          <c:h val="0.841396197240425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354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3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236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314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blipFill>
              <a:blip xmlns:r="http://schemas.openxmlformats.org/officeDocument/2006/relationships" r:embed="rId4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62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blipFill>
              <a:blip xmlns:r="http://schemas.openxmlformats.org/officeDocument/2006/relationships" r:embed="rId5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315,1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455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blipFill>
              <a:blip xmlns:r="http://schemas.openxmlformats.org/officeDocument/2006/relationships" r:embed="rId6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03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252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blipFill>
              <a:blip xmlns:r="http://schemas.openxmlformats.org/officeDocument/2006/relationships" r:embed="rId7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441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377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blipFill>
              <a:blip xmlns:r="http://schemas.openxmlformats.org/officeDocument/2006/relationships" r:embed="rId8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468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255</c:v>
                </c:pt>
              </c:numCache>
            </c:numRef>
          </c:val>
        </c:ser>
        <c:gapWidth val="300"/>
        <c:overlap val="100"/>
        <c:serLines/>
        <c:axId val="183018240"/>
        <c:axId val="183019776"/>
      </c:barChart>
      <c:catAx>
        <c:axId val="1830182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83019776"/>
        <c:crosses val="autoZero"/>
        <c:auto val="1"/>
        <c:lblAlgn val="ctr"/>
        <c:lblOffset val="100"/>
      </c:catAx>
      <c:valAx>
        <c:axId val="18301977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30182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9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8189678397075264E-2"/>
          <c:y val="2.2015847531314921E-2"/>
          <c:w val="0.90171725201125907"/>
          <c:h val="0.731840846283664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750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00FF99"/>
            </a:solidFill>
            <a:effectLst>
              <a:glow rad="101600">
                <a:srgbClr val="7CFC7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1000</c:v>
                </c:pt>
                <c:pt idx="1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500</c:v>
                </c:pt>
                <c:pt idx="1">
                  <c:v>68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rgbClr val="89377D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-4.3715380516571424E-3"/>
                  <c:y val="-5.4105901499262969E-2"/>
                </c:manualLayout>
              </c:layout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1705</c:v>
                </c:pt>
                <c:pt idx="1">
                  <c:v>34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rgbClr val="FFFF0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1050</c:v>
                </c:pt>
                <c:pt idx="1">
                  <c:v>107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00FF"/>
            </a:solidFill>
            <a:effectLst>
              <a:glow rad="101600">
                <a:srgbClr val="FF00F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1" dirty="0" smtClean="0"/>
                      <a:t>39,0</a:t>
                    </a:r>
                    <a:endParaRPr lang="en-US" sz="12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4000</c:v>
                </c:pt>
                <c:pt idx="1">
                  <c:v>55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12D45C"/>
            </a:solidFill>
            <a:effectLst>
              <a:glow rad="101600">
                <a:srgbClr val="32EE7A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-4.3715380516571424E-3"/>
                  <c:y val="-2.576471499964902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 formatCode="0.0">
                  <c:v>1619</c:v>
                </c:pt>
                <c:pt idx="2" formatCode="0.0">
                  <c:v>71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сп Чендемеровское</c:v>
                </c:pt>
              </c:strCache>
            </c:strRef>
          </c:tx>
          <c:dLbls>
            <c:dLbl>
              <c:idx val="0"/>
              <c:layout>
                <c:manualLayout>
                  <c:x val="4.3715380516571823E-3"/>
                  <c:y val="1.030588599985966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648,8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1" dirty="0" smtClean="0"/>
                      <a:t>12,0</a:t>
                    </a:r>
                    <a:endParaRPr lang="en-US" sz="1200" b="1" dirty="0"/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Лист1!$J$2:$J$4</c:f>
              <c:numCache>
                <c:formatCode>0.0</c:formatCode>
                <c:ptCount val="3"/>
                <c:pt idx="0">
                  <c:v>850</c:v>
                </c:pt>
                <c:pt idx="1">
                  <c:v>29</c:v>
                </c:pt>
              </c:numCache>
            </c:numRef>
          </c:val>
        </c:ser>
        <c:gapWidth val="0"/>
        <c:axId val="183215232"/>
        <c:axId val="183216768"/>
      </c:barChart>
      <c:catAx>
        <c:axId val="183215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83216768"/>
        <c:crosses val="autoZero"/>
        <c:auto val="1"/>
        <c:lblAlgn val="ctr"/>
        <c:lblOffset val="100"/>
      </c:catAx>
      <c:valAx>
        <c:axId val="1832167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3215232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8287174022094972E-3"/>
          <c:y val="0.89691111497919962"/>
          <c:w val="0.99136581076311681"/>
          <c:h val="0.10308888502080044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029230023343671"/>
          <c:y val="1.2993829118354094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32EE7A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2.8218597700117629E-2"/>
                  <c:y val="-2.1947629154884952E-3"/>
                </c:manualLayout>
              </c:layout>
              <c:showVal val="1"/>
            </c:dLbl>
            <c:dLbl>
              <c:idx val="1"/>
              <c:layout>
                <c:manualLayout>
                  <c:x val="2.9629527585123921E-2"/>
                  <c:y val="4.3893530149994482E-3"/>
                </c:manualLayout>
              </c:layout>
              <c:showVal val="1"/>
            </c:dLbl>
            <c:dLbl>
              <c:idx val="2"/>
              <c:layout>
                <c:manualLayout>
                  <c:x val="2.68076678151121E-2"/>
                  <c:y val="2.1947629154884952E-3"/>
                </c:manualLayout>
              </c:layout>
              <c:showVal val="1"/>
            </c:dLbl>
            <c:txPr>
              <a:bodyPr/>
              <a:lstStyle/>
              <a:p>
                <a:pPr>
                  <a:defRPr b="1" i="1" u="none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_-* #,##0.00_р_._-;\-* #,##0.00_р_._-;_-* "-"??_р_._-;_-@_-</c:formatCode>
                <c:ptCount val="4"/>
                <c:pt idx="0">
                  <c:v>36298.699999999997</c:v>
                </c:pt>
                <c:pt idx="1">
                  <c:v>132292.70000000001</c:v>
                </c:pt>
                <c:pt idx="2">
                  <c:v>300074.7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8064A2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8064A2">
                    <a:lumMod val="60000"/>
                    <a:lumOff val="40000"/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6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2.8218597700117629E-2"/>
                  <c:y val="2.1947629154884952E-3"/>
                </c:manualLayout>
              </c:layout>
              <c:showVal val="1"/>
            </c:dLbl>
            <c:dLbl>
              <c:idx val="1"/>
              <c:layout>
                <c:manualLayout>
                  <c:x val="2.962952758512392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9753018390082526E-2"/>
                  <c:y val="-2.1947629154884536E-3"/>
                </c:manualLayout>
              </c:layout>
              <c:showVal val="1"/>
            </c:dLbl>
            <c:txPr>
              <a:bodyPr/>
              <a:lstStyle/>
              <a:p>
                <a:pPr algn="just">
                  <a:defRPr b="1" i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Лист1!$C$2:$C$5</c:f>
              <c:numCache>
                <c:formatCode>_-* #,##0.00_р_._-;\-* #,##0.00_р_._-;_-* "-"??_р_._-;_-@_-</c:formatCode>
                <c:ptCount val="4"/>
                <c:pt idx="0">
                  <c:v>26046.9</c:v>
                </c:pt>
                <c:pt idx="1">
                  <c:v>17461.3</c:v>
                </c:pt>
                <c:pt idx="2">
                  <c:v>270662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gradFill flip="none" rotWithShape="1">
              <a:gsLst>
                <a:gs pos="0">
                  <a:srgbClr val="FF0066">
                    <a:tint val="66000"/>
                    <a:satMod val="160000"/>
                  </a:srgbClr>
                </a:gs>
                <a:gs pos="50000">
                  <a:srgbClr val="FF0066">
                    <a:tint val="44500"/>
                    <a:satMod val="160000"/>
                  </a:srgbClr>
                </a:gs>
                <a:gs pos="100000">
                  <a:srgbClr val="FF00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1.5520228735064987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109187753217563E-2"/>
                  <c:y val="-6.7510561648471499E-3"/>
                </c:manualLayout>
              </c:layout>
              <c:showVal val="1"/>
            </c:dLbl>
            <c:dLbl>
              <c:idx val="2"/>
              <c:layout>
                <c:manualLayout>
                  <c:x val="1.9753018390082526E-2"/>
                  <c:y val="-8.834698406740376E-3"/>
                </c:manualLayout>
              </c:layout>
              <c:showVal val="1"/>
            </c:dLbl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Лист1!$D$2:$D$5</c:f>
              <c:numCache>
                <c:formatCode>_-* #,##0.00_р_._-;\-* #,##0.00_р_._-;_-* "-"??_р_._-;_-@_-</c:formatCode>
                <c:ptCount val="4"/>
                <c:pt idx="0">
                  <c:v>26046.9</c:v>
                </c:pt>
                <c:pt idx="1">
                  <c:v>17439</c:v>
                </c:pt>
                <c:pt idx="2">
                  <c:v>270691.5</c:v>
                </c:pt>
              </c:numCache>
            </c:numRef>
          </c:val>
        </c:ser>
        <c:gapWidth val="50"/>
        <c:shape val="cylinder"/>
        <c:axId val="183146752"/>
        <c:axId val="183156736"/>
        <c:axId val="0"/>
      </c:bar3DChart>
      <c:catAx>
        <c:axId val="183146752"/>
        <c:scaling>
          <c:orientation val="minMax"/>
        </c:scaling>
        <c:axPos val="l"/>
        <c:tickLblPos val="nextTo"/>
        <c:crossAx val="183156736"/>
        <c:crosses val="autoZero"/>
        <c:auto val="1"/>
        <c:lblAlgn val="ctr"/>
        <c:lblOffset val="100"/>
      </c:catAx>
      <c:valAx>
        <c:axId val="183156736"/>
        <c:scaling>
          <c:orientation val="minMax"/>
        </c:scaling>
        <c:delete val="1"/>
        <c:axPos val="b"/>
        <c:numFmt formatCode="_-* #,##0.00_р_._-;\-* #,##0.00_р_._-;_-* &quot;-&quot;??_р_._-;_-@_-" sourceLinked="1"/>
        <c:tickLblPos val="none"/>
        <c:crossAx val="183146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714708644090137"/>
          <c:y val="0.8179958403385752"/>
          <c:w val="0.56926354792651057"/>
          <c:h val="6.0916076759327739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51973364440962"/>
          <c:y val="1.2993784820403706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70F12F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Межбюджетные  трансферты</c:v>
                </c:pt>
                <c:pt idx="1">
                  <c:v>Субвенции</c:v>
                </c:pt>
                <c:pt idx="2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3"/>
                <c:pt idx="0">
                  <c:v>2500</c:v>
                </c:pt>
                <c:pt idx="1">
                  <c:v>1783.8</c:v>
                </c:pt>
                <c:pt idx="2">
                  <c:v>4665.5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Межбюджетные  трансферты</c:v>
                </c:pt>
                <c:pt idx="1">
                  <c:v>Субвенции</c:v>
                </c:pt>
                <c:pt idx="2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3"/>
                <c:pt idx="0">
                  <c:v>2500</c:v>
                </c:pt>
                <c:pt idx="1">
                  <c:v>1863.6</c:v>
                </c:pt>
                <c:pt idx="2">
                  <c:v>4665.5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Межбюджетные  трансферты</c:v>
                </c:pt>
                <c:pt idx="1">
                  <c:v>Субвенции</c:v>
                </c:pt>
                <c:pt idx="2">
                  <c:v>Дотации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3"/>
                <c:pt idx="0">
                  <c:v>2500</c:v>
                </c:pt>
                <c:pt idx="1">
                  <c:v>1928.8</c:v>
                </c:pt>
                <c:pt idx="2">
                  <c:v>4665.5</c:v>
                </c:pt>
              </c:numCache>
            </c:numRef>
          </c:val>
        </c:ser>
        <c:dLbls>
          <c:showVal val="1"/>
        </c:dLbls>
        <c:gapWidth val="50"/>
        <c:shape val="box"/>
        <c:axId val="183386112"/>
        <c:axId val="183387648"/>
        <c:axId val="0"/>
      </c:bar3DChart>
      <c:catAx>
        <c:axId val="183386112"/>
        <c:scaling>
          <c:orientation val="minMax"/>
        </c:scaling>
        <c:axPos val="l"/>
        <c:tickLblPos val="nextTo"/>
        <c:crossAx val="183387648"/>
        <c:crosses val="autoZero"/>
        <c:auto val="1"/>
        <c:lblAlgn val="ctr"/>
        <c:lblOffset val="100"/>
      </c:catAx>
      <c:valAx>
        <c:axId val="183387648"/>
        <c:scaling>
          <c:orientation val="minMax"/>
        </c:scaling>
        <c:delete val="1"/>
        <c:axPos val="b"/>
        <c:numFmt formatCode="0.0" sourceLinked="1"/>
        <c:tickLblPos val="none"/>
        <c:crossAx val="183386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967750558957887"/>
          <c:y val="0.81799584033857553"/>
          <c:w val="0.8325106931078059"/>
          <c:h val="6.492398266586704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8.8204038257173267E-2"/>
          <c:y val="0.12994350282485875"/>
          <c:w val="0.46439957492029782"/>
          <c:h val="0.8229755178907778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13121693121693179"/>
                  <c:y val="-0.127327327327327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8094,0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142857142857146"/>
                  <c:y val="-0.2210210210210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1946,0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9753086419753128E-2"/>
                  <c:y val="-0.170570570570570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5396825396825397E-2"/>
                  <c:y val="-0.19219219219219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992,1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4.6560846560846546E-2"/>
                  <c:y val="-0.1873873873873883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89,2%</c:v>
                </c:pt>
                <c:pt idx="1">
                  <c:v>единый налог на совокупный доход 4,2%</c:v>
                </c:pt>
                <c:pt idx="2">
                  <c:v>доходы от использования муниципальной собственности 1,0%</c:v>
                </c:pt>
                <c:pt idx="3">
                  <c:v>доход от продажи материальных и нематериальных активов 0,05%</c:v>
                </c:pt>
                <c:pt idx="4">
                  <c:v>Налоги на товары (работы, услуги) 3,7%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169999.8</c:v>
                </c:pt>
                <c:pt idx="1">
                  <c:v>8094</c:v>
                </c:pt>
                <c:pt idx="2">
                  <c:v>1946</c:v>
                </c:pt>
                <c:pt idx="3">
                  <c:v>100</c:v>
                </c:pt>
                <c:pt idx="4">
                  <c:v>6992.1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5143464399574924"/>
          <c:y val="0.13935969868173259"/>
          <c:w val="0.33534752600369488"/>
          <c:h val="0.57238845144356965"/>
        </c:manualLayout>
      </c:layout>
      <c:txPr>
        <a:bodyPr/>
        <a:lstStyle/>
        <a:p>
          <a:pPr>
            <a:defRPr sz="1395"/>
          </a:pPr>
          <a:endParaRPr lang="ru-RU"/>
        </a:p>
      </c:txPr>
    </c:legend>
    <c:plotVisOnly val="1"/>
    <c:dispBlanksAs val="zero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0"/>
      <c:perspective val="10"/>
    </c:view3D>
    <c:plotArea>
      <c:layout>
        <c:manualLayout>
          <c:layoutTarget val="inner"/>
          <c:xMode val="edge"/>
          <c:yMode val="edge"/>
          <c:x val="0.12364869752885814"/>
          <c:y val="4.5114267138959892E-2"/>
          <c:w val="0.86070691146125777"/>
          <c:h val="0.5909406624992167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D81624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c:spPr>
          <c:dLbls>
            <c:showVal val="1"/>
          </c:dLbls>
          <c:cat>
            <c:strRef>
              <c:f>Лист1!$A$2:$A$10</c:f>
              <c:strCache>
                <c:ptCount val="6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Чендемеровское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6"/>
                <c:pt idx="0">
                  <c:v>1436.4</c:v>
                </c:pt>
                <c:pt idx="1">
                  <c:v>139.80000000000001</c:v>
                </c:pt>
                <c:pt idx="2">
                  <c:v>1067</c:v>
                </c:pt>
                <c:pt idx="3">
                  <c:v>695.6</c:v>
                </c:pt>
                <c:pt idx="4">
                  <c:v>915.2</c:v>
                </c:pt>
                <c:pt idx="5">
                  <c:v>411.5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Лист1!$A$2:$A$10</c:f>
              <c:strCache>
                <c:ptCount val="6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Чендемеровское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6"/>
                <c:pt idx="0">
                  <c:v>1436.4</c:v>
                </c:pt>
                <c:pt idx="1">
                  <c:v>139.80000000000001</c:v>
                </c:pt>
                <c:pt idx="2">
                  <c:v>1067</c:v>
                </c:pt>
                <c:pt idx="3">
                  <c:v>695.6</c:v>
                </c:pt>
                <c:pt idx="4">
                  <c:v>915.2</c:v>
                </c:pt>
                <c:pt idx="5">
                  <c:v>411.5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Лист1!$A$2:$A$10</c:f>
              <c:strCache>
                <c:ptCount val="6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Чендемеровское</c:v>
                </c:pt>
              </c:strCache>
            </c:strRef>
          </c:cat>
          <c:val>
            <c:numRef>
              <c:f>Лист1!$D$2:$D$10</c:f>
              <c:numCache>
                <c:formatCode>0.0</c:formatCode>
                <c:ptCount val="6"/>
                <c:pt idx="0">
                  <c:v>1436.4</c:v>
                </c:pt>
                <c:pt idx="1">
                  <c:v>139.80000000000001</c:v>
                </c:pt>
                <c:pt idx="2">
                  <c:v>1067</c:v>
                </c:pt>
                <c:pt idx="3">
                  <c:v>695.6</c:v>
                </c:pt>
                <c:pt idx="4">
                  <c:v>915.2</c:v>
                </c:pt>
                <c:pt idx="5">
                  <c:v>411.5</c:v>
                </c:pt>
              </c:numCache>
            </c:numRef>
          </c:val>
        </c:ser>
        <c:dLbls>
          <c:showVal val="1"/>
        </c:dLbls>
        <c:gapWidth val="10"/>
        <c:gapDepth val="62"/>
        <c:shape val="box"/>
        <c:axId val="183481856"/>
        <c:axId val="183483392"/>
        <c:axId val="0"/>
      </c:bar3DChart>
      <c:catAx>
        <c:axId val="1834818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3483392"/>
        <c:crosses val="autoZero"/>
        <c:auto val="1"/>
        <c:lblAlgn val="ctr"/>
        <c:lblOffset val="100"/>
      </c:catAx>
      <c:valAx>
        <c:axId val="18348339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83481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65421997629655"/>
          <c:y val="0.91087810891720755"/>
          <c:w val="0.45550337355469167"/>
          <c:h val="8.5072804872515451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3822988304570294"/>
          <c:y val="0"/>
          <c:w val="0.73851408193623336"/>
          <c:h val="0.541102018161681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5432098765432401E-2"/>
                  <c:y val="8.4180979826834704E-3"/>
                </c:manualLayout>
              </c:layout>
              <c:showVal val="1"/>
            </c:dLbl>
            <c:dLbl>
              <c:idx val="1"/>
              <c:layout>
                <c:manualLayout>
                  <c:x val="1.0802469135802817E-2"/>
                  <c:y val="-2.8060326608944411E-3"/>
                </c:manualLayout>
              </c:layout>
              <c:showVal val="1"/>
            </c:dLbl>
            <c:dLbl>
              <c:idx val="2"/>
              <c:layout>
                <c:manualLayout>
                  <c:x val="1.3888888888889292E-2"/>
                  <c:y val="-2.8060326608944411E-3"/>
                </c:manualLayout>
              </c:layout>
              <c:showVal val="1"/>
            </c:dLbl>
            <c:dLbl>
              <c:idx val="3"/>
              <c:layout>
                <c:manualLayout>
                  <c:x val="1.851851851851858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802469135802817E-2"/>
                  <c:y val="-2.806032660894488E-3"/>
                </c:manualLayout>
              </c:layout>
              <c:showVal val="1"/>
            </c:dLbl>
            <c:dLbl>
              <c:idx val="5"/>
              <c:layout>
                <c:manualLayout>
                  <c:x val="1.3888888888889292E-2"/>
                  <c:y val="8.4180979826834704E-3"/>
                </c:manualLayout>
              </c:layout>
              <c:showVal val="1"/>
            </c:dLbl>
            <c:dLbl>
              <c:idx val="6"/>
              <c:layout>
                <c:manualLayout>
                  <c:x val="1.8518518518518583E-2"/>
                  <c:y val="8.4180979826834704E-3"/>
                </c:manualLayout>
              </c:layout>
              <c:showVal val="1"/>
            </c:dLbl>
            <c:dLbl>
              <c:idx val="7"/>
              <c:layout>
                <c:manualLayout>
                  <c:x val="1.2345679012345723E-2"/>
                  <c:y val="-2.806032660894488E-3"/>
                </c:manualLayout>
              </c:layout>
              <c:showVal val="1"/>
            </c:dLbl>
            <c:txPr>
              <a:bodyPr anchor="t" anchorCtr="1"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273.60000000000002</c:v>
                </c:pt>
                <c:pt idx="1">
                  <c:v>138.6</c:v>
                </c:pt>
                <c:pt idx="2">
                  <c:v>138.6</c:v>
                </c:pt>
                <c:pt idx="3">
                  <c:v>273.60000000000002</c:v>
                </c:pt>
                <c:pt idx="4">
                  <c:v>273.60000000000002</c:v>
                </c:pt>
                <c:pt idx="5">
                  <c:v>273.60000000000002</c:v>
                </c:pt>
                <c:pt idx="6">
                  <c:v>273.60000000000002</c:v>
                </c:pt>
                <c:pt idx="7">
                  <c:v>273.60000000000002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1.543209876543240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080246913580281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2592592592596317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3888888888889292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802469135802817E-2"/>
                  <c:y val="2.806032660894488E-3"/>
                </c:manualLayout>
              </c:layout>
              <c:showVal val="1"/>
            </c:dLbl>
            <c:dLbl>
              <c:idx val="5"/>
              <c:layout>
                <c:manualLayout>
                  <c:x val="1.3888888888889292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0802469135802817E-2"/>
                  <c:y val="1.1224130643578484E-2"/>
                </c:manualLayout>
              </c:layout>
              <c:showVal val="1"/>
            </c:dLbl>
            <c:dLbl>
              <c:idx val="7"/>
              <c:layout>
                <c:manualLayout>
                  <c:x val="1.2345679012345723E-2"/>
                  <c:y val="0"/>
                </c:manualLayout>
              </c:layout>
              <c:showVal val="1"/>
            </c:dLbl>
            <c:txPr>
              <a:bodyPr anchor="ctr" anchorCtr="1"/>
              <a:lstStyle/>
              <a:p>
                <a:pPr algn="just">
                  <a:defRPr sz="15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286.2</c:v>
                </c:pt>
                <c:pt idx="1">
                  <c:v>144.19999999999999</c:v>
                </c:pt>
                <c:pt idx="2">
                  <c:v>144.19999999999999</c:v>
                </c:pt>
                <c:pt idx="3">
                  <c:v>144.19999999999999</c:v>
                </c:pt>
                <c:pt idx="4">
                  <c:v>286.2</c:v>
                </c:pt>
                <c:pt idx="5">
                  <c:v>286.2</c:v>
                </c:pt>
                <c:pt idx="6">
                  <c:v>286.2</c:v>
                </c:pt>
                <c:pt idx="7">
                  <c:v>286.2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66FF66"/>
            </a:solidFill>
          </c:spPr>
          <c:dLbls>
            <c:dLbl>
              <c:idx val="0"/>
              <c:layout>
                <c:manualLayout>
                  <c:x val="1.1177901904040536E-2"/>
                  <c:y val="-2.9261074913651051E-3"/>
                </c:manualLayout>
              </c:layout>
              <c:showVal val="1"/>
            </c:dLbl>
            <c:dLbl>
              <c:idx val="1"/>
              <c:layout>
                <c:manualLayout>
                  <c:x val="1.2774745033189193E-2"/>
                  <c:y val="-2.9261074913651051E-3"/>
                </c:manualLayout>
              </c:layout>
              <c:showVal val="1"/>
            </c:dLbl>
            <c:dLbl>
              <c:idx val="2"/>
              <c:layout>
                <c:manualLayout>
                  <c:x val="1.4371588162337861E-2"/>
                  <c:y val="-2.9261074913651051E-3"/>
                </c:manualLayout>
              </c:layout>
              <c:showVal val="1"/>
            </c:dLbl>
            <c:dLbl>
              <c:idx val="3"/>
              <c:layout>
                <c:manualLayout>
                  <c:x val="1.5968431291486951E-2"/>
                  <c:y val="-2.9261074913651051E-3"/>
                </c:manualLayout>
              </c:layout>
              <c:showVal val="1"/>
            </c:dLbl>
            <c:dLbl>
              <c:idx val="4"/>
              <c:layout>
                <c:manualLayout>
                  <c:x val="1.5968431291486951E-2"/>
                  <c:y val="-2.9261074913651051E-3"/>
                </c:manualLayout>
              </c:layout>
              <c:showVal val="1"/>
            </c:dLbl>
            <c:dLbl>
              <c:idx val="5"/>
              <c:layout>
                <c:manualLayout>
                  <c:x val="1.5968431291486951E-2"/>
                  <c:y val="-2.9261074913651051E-3"/>
                </c:manualLayout>
              </c:layout>
              <c:showVal val="1"/>
            </c:dLbl>
            <c:dLbl>
              <c:idx val="6"/>
              <c:layout>
                <c:manualLayout>
                  <c:x val="1.756527442063514E-2"/>
                  <c:y val="-2.9261074913651051E-3"/>
                </c:manualLayout>
              </c:layout>
              <c:showVal val="1"/>
            </c:dLbl>
            <c:dLbl>
              <c:idx val="7"/>
              <c:layout>
                <c:manualLayout>
                  <c:x val="1.9161991814104443E-2"/>
                  <c:y val="-2.9261074913651051E-3"/>
                </c:manualLayout>
              </c:layout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296.60000000000002</c:v>
                </c:pt>
                <c:pt idx="1">
                  <c:v>148.6</c:v>
                </c:pt>
                <c:pt idx="2">
                  <c:v>148.6</c:v>
                </c:pt>
                <c:pt idx="3">
                  <c:v>148.6</c:v>
                </c:pt>
                <c:pt idx="4">
                  <c:v>296.60000000000002</c:v>
                </c:pt>
                <c:pt idx="5">
                  <c:v>296.60000000000002</c:v>
                </c:pt>
                <c:pt idx="6">
                  <c:v>296.60000000000002</c:v>
                </c:pt>
                <c:pt idx="7">
                  <c:v>296.60000000000002</c:v>
                </c:pt>
              </c:numCache>
            </c:numRef>
          </c:val>
        </c:ser>
        <c:gapWidth val="10"/>
        <c:gapDepth val="60"/>
        <c:shape val="cylinder"/>
        <c:axId val="183608064"/>
        <c:axId val="183609600"/>
        <c:axId val="0"/>
      </c:bar3DChart>
      <c:catAx>
        <c:axId val="183608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83609600"/>
        <c:crosses val="autoZero"/>
        <c:auto val="1"/>
        <c:lblAlgn val="ctr"/>
        <c:lblOffset val="100"/>
      </c:catAx>
      <c:valAx>
        <c:axId val="183609600"/>
        <c:scaling>
          <c:orientation val="minMax"/>
        </c:scaling>
        <c:delete val="1"/>
        <c:axPos val="l"/>
        <c:numFmt formatCode="0.0" sourceLinked="1"/>
        <c:tickLblPos val="none"/>
        <c:crossAx val="183608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443124722752559E-2"/>
          <c:y val="0.90122866562355963"/>
          <c:w val="0.49097645322785083"/>
          <c:h val="8.121468942825012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75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029031708798061E-2"/>
          <c:y val="5.2147841484923976E-2"/>
          <c:w val="0.59940268052543233"/>
          <c:h val="0.947852216840710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9966FF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FF"/>
              </a:solidFill>
            </c:spPr>
          </c:dPt>
          <c:dPt>
            <c:idx val="6"/>
            <c:explosion val="17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00FF"/>
              </a:solidFill>
            </c:spPr>
          </c:dPt>
          <c:dPt>
            <c:idx val="8"/>
            <c:spPr>
              <a:solidFill>
                <a:srgbClr val="FF3399"/>
              </a:solidFill>
            </c:spPr>
          </c:dPt>
          <c:dPt>
            <c:idx val="9"/>
            <c:spPr>
              <a:solidFill>
                <a:srgbClr val="06EEFA"/>
              </a:solidFill>
            </c:spPr>
          </c:dPt>
          <c:dLbls>
            <c:dLbl>
              <c:idx val="0"/>
              <c:layout>
                <c:manualLayout>
                  <c:x val="3.4030025076370651E-2"/>
                  <c:y val="7.4928609423556124E-3"/>
                </c:manualLayout>
              </c:layout>
              <c:showVal val="1"/>
            </c:dLbl>
            <c:dLbl>
              <c:idx val="1"/>
              <c:layout>
                <c:manualLayout>
                  <c:x val="3.8701127575061139E-2"/>
                  <c:y val="-1.575053426281077E-2"/>
                </c:manualLayout>
              </c:layout>
              <c:showVal val="1"/>
            </c:dLbl>
            <c:dLbl>
              <c:idx val="2"/>
              <c:layout>
                <c:manualLayout>
                  <c:x val="4.0452554954737645E-2"/>
                  <c:y val="3.9664230988176424E-2"/>
                </c:manualLayout>
              </c:layout>
              <c:showVal val="1"/>
            </c:dLbl>
            <c:dLbl>
              <c:idx val="3"/>
              <c:layout>
                <c:manualLayout>
                  <c:x val="-5.680977979759131E-2"/>
                  <c:y val="6.2146371678938404E-2"/>
                </c:manualLayout>
              </c:layout>
              <c:showVal val="1"/>
            </c:dLbl>
            <c:dLbl>
              <c:idx val="4"/>
              <c:layout>
                <c:manualLayout>
                  <c:x val="-8.2758159970861226E-3"/>
                  <c:y val="-0.15004302098789729"/>
                </c:manualLayout>
              </c:layout>
              <c:showVal val="1"/>
            </c:dLbl>
            <c:dLbl>
              <c:idx val="5"/>
              <c:layout>
                <c:manualLayout>
                  <c:x val="-7.6192107234237014E-2"/>
                  <c:y val="-6.128876321658874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402,6</a:t>
                    </a:r>
                  </a:p>
                </c:rich>
              </c:tx>
              <c:numFmt formatCode="General" sourceLinked="0"/>
              <c:spPr/>
              <c:showVal val="1"/>
            </c:dLbl>
            <c:dLbl>
              <c:idx val="6"/>
              <c:layout>
                <c:manualLayout>
                  <c:x val="-4.6437906653016524E-2"/>
                  <c:y val="5.1094130574764085E-2"/>
                </c:manualLayout>
              </c:layout>
              <c:showVal val="1"/>
            </c:dLbl>
            <c:dLbl>
              <c:idx val="7"/>
              <c:layout>
                <c:manualLayout>
                  <c:x val="-7.8771389061889727E-2"/>
                  <c:y val="-1.7777828326660881E-2"/>
                </c:manualLayout>
              </c:layout>
              <c:showVal val="1"/>
            </c:dLbl>
            <c:dLbl>
              <c:idx val="8"/>
              <c:layout>
                <c:manualLayout>
                  <c:x val="-4.4027630975662133E-2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-0.22859733080531802"/>
                  <c:y val="5.9258844499192787E-4"/>
                </c:manualLayout>
              </c:layout>
              <c:showVal val="1"/>
            </c:dLbl>
            <c:dLbl>
              <c:idx val="10"/>
              <c:layout>
                <c:manualLayout>
                  <c:x val="3.7383212956873663E-2"/>
                  <c:y val="0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- 10,2%</c:v>
                </c:pt>
                <c:pt idx="1">
                  <c:v>Национальная оборона  - 0,3%</c:v>
                </c:pt>
                <c:pt idx="2">
                  <c:v>Национальная безопасность и правоохранительная деятельность  - 0,7%</c:v>
                </c:pt>
                <c:pt idx="3">
                  <c:v>Национальная экономика - 3,3%</c:v>
                </c:pt>
                <c:pt idx="4">
                  <c:v>Жилищно-коммунальное хозяйство - 15,9%</c:v>
                </c:pt>
                <c:pt idx="5">
                  <c:v>Образование - 57,7%</c:v>
                </c:pt>
                <c:pt idx="6">
                  <c:v>Культура, кинемотография  - 7,0%</c:v>
                </c:pt>
                <c:pt idx="7">
                  <c:v>Социальная политика - 4,5%</c:v>
                </c:pt>
                <c:pt idx="8">
                  <c:v>Физическая культура и спорт - 0,1%</c:v>
                </c:pt>
                <c:pt idx="9">
                  <c:v>Средства массовой информации  - 0,3%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70.8</c:v>
                </c:pt>
                <c:pt idx="1">
                  <c:v>1.8</c:v>
                </c:pt>
                <c:pt idx="2">
                  <c:v>4.9000000000000004</c:v>
                </c:pt>
                <c:pt idx="3">
                  <c:v>23.3</c:v>
                </c:pt>
                <c:pt idx="4">
                  <c:v>111</c:v>
                </c:pt>
                <c:pt idx="5">
                  <c:v>402.6</c:v>
                </c:pt>
                <c:pt idx="6">
                  <c:v>48.9</c:v>
                </c:pt>
                <c:pt idx="7">
                  <c:v>31.5</c:v>
                </c:pt>
                <c:pt idx="8">
                  <c:v>1</c:v>
                </c:pt>
                <c:pt idx="9">
                  <c:v>2.2000000000000002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140477653671027"/>
          <c:y val="0"/>
          <c:w val="0.37344362347448951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10"/>
      <c:perspective val="30"/>
    </c:view3D>
    <c:plotArea>
      <c:layout>
        <c:manualLayout>
          <c:layoutTarget val="inner"/>
          <c:xMode val="edge"/>
          <c:yMode val="edge"/>
          <c:x val="0.12436102469007818"/>
          <c:y val="0.14715715811843721"/>
          <c:w val="0.76730559927953568"/>
          <c:h val="0.752717475836018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66FF66"/>
              </a:solidFill>
            </c:spPr>
          </c:dPt>
          <c:dPt>
            <c:idx val="3"/>
            <c:spPr>
              <a:solidFill>
                <a:srgbClr val="FF99CC"/>
              </a:solidFill>
            </c:spPr>
          </c:dPt>
          <c:dPt>
            <c:idx val="4"/>
            <c:spPr>
              <a:solidFill>
                <a:srgbClr val="66FFFF"/>
              </a:solidFill>
            </c:spPr>
          </c:dPt>
          <c:dPt>
            <c:idx val="6"/>
            <c:spPr>
              <a:solidFill>
                <a:srgbClr val="0033CC"/>
              </a:solidFill>
            </c:spPr>
          </c:dPt>
          <c:dPt>
            <c:idx val="7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8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9.4181751682832021E-2"/>
                  <c:y val="-6.425982028223818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Общегосударственные вопросы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7,1%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12264924760315145"/>
                  <c:y val="-4.2141957620777076E-2"/>
                </c:manualLayout>
              </c:layout>
              <c:tx>
                <c:rich>
                  <a:bodyPr/>
                  <a:lstStyle/>
                  <a:p>
                    <a:endParaRPr lang="ru-RU" sz="1200" b="1" dirty="0" smtClean="0"/>
                  </a:p>
                  <a:p>
                    <a:endParaRPr lang="ru-RU" sz="1200" b="1" dirty="0" smtClean="0"/>
                  </a:p>
                  <a:p>
                    <a:r>
                      <a:rPr lang="ru-RU" sz="1200" b="1" dirty="0" smtClean="0"/>
                      <a:t>Национальная</a:t>
                    </a:r>
                    <a:r>
                      <a:rPr lang="ru-RU" sz="1200" b="1" baseline="0" dirty="0" smtClean="0"/>
                      <a:t> безопасность и правоохранительная деятельность</a:t>
                    </a:r>
                    <a:endParaRPr lang="ru-RU" sz="1200" b="1" dirty="0" smtClean="0"/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0,6%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.13817230289695209"/>
                  <c:y val="0.1429776395843724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Национальная экономика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2,7%</a:t>
                    </a:r>
                  </a:p>
                  <a:p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1.3467548335921125E-2"/>
                  <c:y val="0.1719987097956092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Жилищно-коммунальное хозяйство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15,5%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18815710237233144"/>
                  <c:y val="-1.8789496944804873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b="1" dirty="0" smtClean="0"/>
                      <a:t>Образование</a:t>
                    </a:r>
                  </a:p>
                  <a:p>
                    <a:pPr>
                      <a:defRPr sz="1200" b="1"/>
                    </a:pPr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61,1%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6"/>
              <c:layout>
                <c:manualLayout>
                  <c:x val="-0.24686082958755909"/>
                  <c:y val="0.20276728714399503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b="1" dirty="0" smtClean="0"/>
                      <a:t>Культура</a:t>
                    </a:r>
                  </a:p>
                  <a:p>
                    <a:pPr>
                      <a:defRPr sz="1200" b="1"/>
                    </a:pPr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7,4%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7"/>
              <c:layout>
                <c:manualLayout>
                  <c:x val="-0.35031956045441104"/>
                  <c:y val="8.943910393906359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Социальная политика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4,5%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8"/>
              <c:layout>
                <c:manualLayout>
                  <c:x val="-0.45581271555916603"/>
                  <c:y val="-4.758780050683682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dirty="0" smtClean="0"/>
                      <a:t>Физическая культура и спорт</a:t>
                    </a:r>
                  </a:p>
                  <a:p>
                    <a:r>
                      <a:rPr lang="ru-RU" sz="1200" b="1" i="0" dirty="0" smtClean="0">
                        <a:solidFill>
                          <a:srgbClr val="FF0000"/>
                        </a:solidFill>
                      </a:rPr>
                      <a:t>0,1%</a:t>
                    </a:r>
                    <a:endParaRPr lang="en-US" sz="1200" b="1" i="0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9"/>
              <c:layout>
                <c:manualLayout>
                  <c:x val="-0.17496712376954374"/>
                  <c:y val="-4.758780050683682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Средства массовой информации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0,3%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10"/>
              <c:layout>
                <c:manualLayout>
                  <c:x val="-2.1696797872625639E-2"/>
                  <c:y val="-1.80098136725845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Межбюджетные трансферты общего характера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0,7%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46.8</c:v>
                </c:pt>
                <c:pt idx="1">
                  <c:v>3.7</c:v>
                </c:pt>
                <c:pt idx="2">
                  <c:v>17.5</c:v>
                </c:pt>
                <c:pt idx="3">
                  <c:v>102.1</c:v>
                </c:pt>
                <c:pt idx="4">
                  <c:v>0</c:v>
                </c:pt>
                <c:pt idx="5">
                  <c:v>402.6</c:v>
                </c:pt>
                <c:pt idx="6">
                  <c:v>48.9</c:v>
                </c:pt>
                <c:pt idx="7">
                  <c:v>29.9</c:v>
                </c:pt>
                <c:pt idx="8">
                  <c:v>1</c:v>
                </c:pt>
                <c:pt idx="9">
                  <c:v>2.2000000000000002</c:v>
                </c:pt>
                <c:pt idx="10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7.0973612374886294E-2</c:v>
                </c:pt>
                <c:pt idx="1">
                  <c:v>5.6111616621170824E-3</c:v>
                </c:pt>
                <c:pt idx="2">
                  <c:v>2.6539278131634848E-2</c:v>
                </c:pt>
                <c:pt idx="3">
                  <c:v>0.15483773127085226</c:v>
                </c:pt>
                <c:pt idx="4">
                  <c:v>0</c:v>
                </c:pt>
                <c:pt idx="5">
                  <c:v>0.61055505004549682</c:v>
                </c:pt>
                <c:pt idx="6">
                  <c:v>7.415832575068243E-2</c:v>
                </c:pt>
                <c:pt idx="7">
                  <c:v>4.5344252350621804E-2</c:v>
                </c:pt>
                <c:pt idx="8">
                  <c:v>1.5165301789505637E-3</c:v>
                </c:pt>
                <c:pt idx="9">
                  <c:v>3.3363663936912345E-3</c:v>
                </c:pt>
                <c:pt idx="10">
                  <c:v>7.1276918410676394E-3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</c:v>
                </c:pt>
              </c:strCache>
            </c:strRef>
          </c:cat>
          <c:val>
            <c:numRef>
              <c:f>Лист1!$D$2:$D$12</c:f>
              <c:numCache>
                <c:formatCode>0.0</c:formatCode>
                <c:ptCount val="11"/>
                <c:pt idx="0">
                  <c:v>7.0973612374886264</c:v>
                </c:pt>
                <c:pt idx="1">
                  <c:v>0.56111616621170757</c:v>
                </c:pt>
                <c:pt idx="2">
                  <c:v>2.6539278131634818</c:v>
                </c:pt>
                <c:pt idx="3">
                  <c:v>15.483773127085227</c:v>
                </c:pt>
                <c:pt idx="4">
                  <c:v>0</c:v>
                </c:pt>
                <c:pt idx="5">
                  <c:v>61.05550500454958</c:v>
                </c:pt>
                <c:pt idx="6">
                  <c:v>7.4158325750682375</c:v>
                </c:pt>
                <c:pt idx="7">
                  <c:v>4.5344252350621774</c:v>
                </c:pt>
                <c:pt idx="8">
                  <c:v>0.15165301789505609</c:v>
                </c:pt>
                <c:pt idx="9">
                  <c:v>0.33363663936912397</c:v>
                </c:pt>
                <c:pt idx="10">
                  <c:v>0.71276918410676349</c:v>
                </c:pt>
              </c:numCache>
            </c:numRef>
          </c:val>
        </c:ser>
      </c:pie3DChart>
      <c:spPr>
        <a:noFill/>
        <a:ln w="25390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Всего</a:t>
            </a:r>
            <a:r>
              <a:rPr lang="ru-RU" sz="1800" baseline="0" dirty="0" smtClean="0"/>
              <a:t> 482,4 млн</a:t>
            </a:r>
            <a:r>
              <a:rPr lang="ru-RU" sz="1800" dirty="0" smtClean="0"/>
              <a:t>. рублей,</a:t>
            </a:r>
          </a:p>
          <a:p>
            <a:pPr>
              <a:defRPr/>
            </a:pPr>
            <a:r>
              <a:rPr lang="ru-RU" sz="1800" dirty="0" smtClean="0"/>
              <a:t> или 73,1% в общем</a:t>
            </a:r>
            <a:r>
              <a:rPr lang="ru-RU" sz="1800" baseline="0" dirty="0" smtClean="0"/>
              <a:t> объеме расходов</a:t>
            </a:r>
            <a:endParaRPr lang="ru-RU" sz="1800" dirty="0"/>
          </a:p>
        </c:rich>
      </c:tx>
      <c:layout>
        <c:manualLayout>
          <c:xMode val="edge"/>
          <c:yMode val="edge"/>
          <c:x val="0.5330860110765927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412268188302493"/>
          <c:y val="0.29673590504451036"/>
          <c:w val="0.6319543509272465"/>
          <c:h val="0.82195845697329994"/>
        </c:manualLayout>
      </c:layout>
      <c:pie3DChart>
        <c:varyColors val="1"/>
        <c:ser>
          <c:idx val="0"/>
          <c:order val="0"/>
          <c:tx>
            <c:strRef>
              <c:f>#REF!</c:f>
              <c:strCache>
                <c:ptCount val="1"/>
                <c:pt idx="0">
                  <c:v>млн. рублей</c:v>
                </c:pt>
              </c:strCache>
            </c:strRef>
          </c:tx>
          <c:spPr>
            <a:solidFill>
              <a:srgbClr val="06EEFA"/>
            </a:solidFill>
          </c:spPr>
          <c:explosion val="17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66FF66"/>
              </a:solidFill>
            </c:spPr>
          </c:dPt>
          <c:dLbls>
            <c:dLbl>
              <c:idx val="0"/>
              <c:layout>
                <c:manualLayout>
                  <c:x val="-0.20348854039487391"/>
                  <c:y val="-0.1925908989389985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ru-RU" dirty="0" smtClean="0">
                        <a:solidFill>
                          <a:sysClr val="windowText" lastClr="000000"/>
                        </a:solidFill>
                      </a:rPr>
                      <a:t>402,6 млн. руб. (61,1%)</a:t>
                    </a:r>
                    <a:endParaRPr lang="en-US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0"/>
                  <c:y val="4.913009673300472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48,9 млн. руб. (7,4%)</a:t>
                    </a:r>
                    <a:endParaRPr lang="en-US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1.9034703995333923E-2"/>
                  <c:y val="-8.8515968866738175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29,9 млн</a:t>
                    </a:r>
                    <a:r>
                      <a:rPr lang="ru-RU" dirty="0"/>
                      <a:t>. руб. </a:t>
                    </a:r>
                    <a:r>
                      <a:rPr lang="ru-RU" dirty="0" smtClean="0"/>
                      <a:t>(4,5%)</a:t>
                    </a:r>
                    <a:endParaRPr lang="en-US" dirty="0"/>
                  </a:p>
                </c:rich>
              </c:tx>
              <c:spPr/>
              <c:dLblPos val="bestFit"/>
            </c:dLbl>
            <c:dLbl>
              <c:idx val="3"/>
              <c:layout>
                <c:manualLayout>
                  <c:x val="9.4852954526384245E-2"/>
                  <c:y val="4.992307824340476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1,0 млн.руб. (0,1%)</a:t>
                    </a:r>
                    <a:endParaRPr lang="en-US" dirty="0"/>
                  </a:p>
                </c:rich>
              </c:tx>
              <c:spPr/>
              <c:dLblPos val="bestFit"/>
            </c:dLbl>
            <c:delete val="1"/>
          </c:dLbls>
          <c:cat>
            <c:strRef>
              <c:f>#REF!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#REF!</c:f>
              <c:numCache>
                <c:formatCode>General</c:formatCode>
                <c:ptCount val="4"/>
                <c:pt idx="0">
                  <c:v>180.2</c:v>
                </c:pt>
                <c:pt idx="1">
                  <c:v>24.6</c:v>
                </c:pt>
                <c:pt idx="2">
                  <c:v>17.399999999999999</c:v>
                </c:pt>
                <c:pt idx="3">
                  <c:v>0.60000000000000064</c:v>
                </c:pt>
              </c:numCache>
            </c:numRef>
          </c:val>
        </c:ser>
      </c:pie3DChart>
      <c:spPr>
        <a:noFill/>
        <a:ln w="25317">
          <a:noFill/>
        </a:ln>
      </c:spPr>
    </c:plotArea>
    <c:legend>
      <c:legendPos val="r"/>
      <c:layout>
        <c:manualLayout>
          <c:xMode val="edge"/>
          <c:yMode val="edge"/>
          <c:x val="0.72418763992000645"/>
          <c:y val="0.21233788399444431"/>
          <c:w val="0.26646449343210682"/>
          <c:h val="0.77503994918219765"/>
        </c:manualLayout>
      </c:layout>
    </c:legend>
    <c:plotVisOnly val="1"/>
    <c:dispBlanksAs val="zero"/>
  </c:chart>
  <c:txPr>
    <a:bodyPr/>
    <a:lstStyle/>
    <a:p>
      <a:pPr>
        <a:defRPr sz="1794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25438114125379396"/>
          <c:y val="3.0866337703260097E-2"/>
          <c:w val="0.40982822763541643"/>
          <c:h val="0.84377181165645243"/>
        </c:manualLayout>
      </c:layout>
      <c:bar3DChart>
        <c:barDir val="col"/>
        <c:grouping val="stacked"/>
        <c:shape val="box"/>
        <c:axId val="165833344"/>
        <c:axId val="165835136"/>
        <c:axId val="0"/>
      </c:bar3DChart>
      <c:catAx>
        <c:axId val="165833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5835136"/>
        <c:crosses val="autoZero"/>
        <c:auto val="1"/>
        <c:lblAlgn val="ctr"/>
        <c:lblOffset val="100"/>
      </c:catAx>
      <c:valAx>
        <c:axId val="165835136"/>
        <c:scaling>
          <c:orientation val="minMax"/>
        </c:scaling>
        <c:axPos val="l"/>
        <c:majorGridlines/>
        <c:tickLblPos val="nextTo"/>
        <c:crossAx val="165833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00"/>
            </a:soli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-4.3579613433959066E-2"/>
                  <c:y val="-4.20199079176101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659,4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3579613433959226E-2"/>
                  <c:y val="-7.43429140080792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453.6</c:v>
                </c:pt>
                <c:pt idx="1">
                  <c:v>55.1</c:v>
                </c:pt>
              </c:numCache>
            </c:numRef>
          </c:val>
        </c:ser>
        <c:shape val="box"/>
        <c:axId val="165859328"/>
        <c:axId val="165860864"/>
        <c:axId val="0"/>
      </c:bar3DChart>
      <c:catAx>
        <c:axId val="165859328"/>
        <c:scaling>
          <c:orientation val="minMax"/>
        </c:scaling>
        <c:axPos val="b"/>
        <c:tickLblPos val="nextTo"/>
        <c:crossAx val="165860864"/>
        <c:crosses val="autoZero"/>
        <c:auto val="1"/>
        <c:lblAlgn val="ctr"/>
        <c:lblOffset val="100"/>
      </c:catAx>
      <c:valAx>
        <c:axId val="165860864"/>
        <c:scaling>
          <c:orientation val="minMax"/>
        </c:scaling>
        <c:axPos val="l"/>
        <c:majorGridlines/>
        <c:numFmt formatCode="General" sourceLinked="1"/>
        <c:tickLblPos val="nextTo"/>
        <c:crossAx val="1658593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25438114125379396"/>
          <c:y val="3.0866337703260104E-2"/>
          <c:w val="0.40982822763541654"/>
          <c:h val="0.84377181165645265"/>
        </c:manualLayout>
      </c:layout>
      <c:bar3DChart>
        <c:barDir val="col"/>
        <c:grouping val="stacked"/>
        <c:shape val="box"/>
        <c:axId val="185176832"/>
        <c:axId val="185178368"/>
        <c:axId val="0"/>
      </c:bar3DChart>
      <c:catAx>
        <c:axId val="185176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5178368"/>
        <c:crosses val="autoZero"/>
        <c:auto val="1"/>
        <c:lblAlgn val="ctr"/>
        <c:lblOffset val="100"/>
      </c:catAx>
      <c:valAx>
        <c:axId val="185178368"/>
        <c:scaling>
          <c:orientation val="minMax"/>
        </c:scaling>
        <c:axPos val="l"/>
        <c:majorGridlines/>
        <c:tickLblPos val="nextTo"/>
        <c:crossAx val="185176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-4.3579613433959066E-2"/>
                  <c:y val="-4.20199079176101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3579613433959226E-2"/>
                  <c:y val="-7.43429140080792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453.6</c:v>
                </c:pt>
                <c:pt idx="1">
                  <c:v>55.1</c:v>
                </c:pt>
              </c:numCache>
            </c:numRef>
          </c:val>
        </c:ser>
        <c:shape val="box"/>
        <c:axId val="185198464"/>
        <c:axId val="185200000"/>
        <c:axId val="0"/>
      </c:bar3DChart>
      <c:catAx>
        <c:axId val="185198464"/>
        <c:scaling>
          <c:orientation val="minMax"/>
        </c:scaling>
        <c:axPos val="b"/>
        <c:tickLblPos val="nextTo"/>
        <c:crossAx val="185200000"/>
        <c:crosses val="autoZero"/>
        <c:auto val="1"/>
        <c:lblAlgn val="ctr"/>
        <c:lblOffset val="100"/>
      </c:catAx>
      <c:valAx>
        <c:axId val="185200000"/>
        <c:scaling>
          <c:orientation val="minMax"/>
        </c:scaling>
        <c:axPos val="l"/>
        <c:majorGridlines/>
        <c:numFmt formatCode="General" sourceLinked="1"/>
        <c:tickLblPos val="nextTo"/>
        <c:crossAx val="1851984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млн. рублей</a:t>
            </a:r>
          </a:p>
        </c:rich>
      </c:tx>
      <c:layout/>
    </c:title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6.6436521823662067E-2"/>
          <c:y val="1.7123869549972245E-2"/>
          <c:w val="0.64613675026732753"/>
          <c:h val="0.8450387243554576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18F662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FF00FF"/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2399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МП Образование</c:v>
                </c:pt>
                <c:pt idx="1">
                  <c:v>МП Культура</c:v>
                </c:pt>
                <c:pt idx="2">
                  <c:v>МП ЖКХ</c:v>
                </c:pt>
                <c:pt idx="3">
                  <c:v>МП Экономика</c:v>
                </c:pt>
                <c:pt idx="4">
                  <c:v>МП Управление финансами</c:v>
                </c:pt>
                <c:pt idx="5">
                  <c:v>МП Развитие терр. поселений</c:v>
                </c:pt>
                <c:pt idx="6">
                  <c:v>непрограммные расходы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222.5</c:v>
                </c:pt>
                <c:pt idx="1">
                  <c:v>38</c:v>
                </c:pt>
                <c:pt idx="2">
                  <c:v>24.5</c:v>
                </c:pt>
                <c:pt idx="3">
                  <c:v>0.1</c:v>
                </c:pt>
                <c:pt idx="4">
                  <c:v>12.1</c:v>
                </c:pt>
                <c:pt idx="5">
                  <c:v>5.9</c:v>
                </c:pt>
                <c:pt idx="6">
                  <c:v>51.2</c:v>
                </c:pt>
              </c:numCache>
            </c:numRef>
          </c:val>
        </c:ser>
        <c:shape val="box"/>
        <c:axId val="185260288"/>
        <c:axId val="185266176"/>
        <c:axId val="183764288"/>
      </c:bar3DChart>
      <c:catAx>
        <c:axId val="185260288"/>
        <c:scaling>
          <c:orientation val="minMax"/>
        </c:scaling>
        <c:axPos val="b"/>
        <c:numFmt formatCode="General" sourceLinked="1"/>
        <c:tickLblPos val="nextTo"/>
        <c:spPr>
          <a:ln w="9522"/>
        </c:spPr>
        <c:txPr>
          <a:bodyPr rot="-5400000" vert="horz" anchor="ctr" anchorCtr="1"/>
          <a:lstStyle/>
          <a:p>
            <a:pPr>
              <a:defRPr sz="1999" b="1" kern="1200" spc="0" baseline="0"/>
            </a:pPr>
            <a:endParaRPr lang="ru-RU"/>
          </a:p>
        </c:txPr>
        <c:crossAx val="185266176"/>
        <c:crosses val="autoZero"/>
        <c:auto val="1"/>
        <c:lblAlgn val="ctr"/>
        <c:lblOffset val="100"/>
      </c:catAx>
      <c:valAx>
        <c:axId val="18526617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185260288"/>
        <c:crosses val="autoZero"/>
        <c:crossBetween val="between"/>
      </c:valAx>
      <c:serAx>
        <c:axId val="183764288"/>
        <c:scaling>
          <c:orientation val="minMax"/>
        </c:scaling>
        <c:delete val="1"/>
        <c:axPos val="b"/>
        <c:tickLblPos val="nextTo"/>
        <c:crossAx val="185266176"/>
        <c:crosses val="autoZero"/>
      </c:ser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4501108647450665"/>
          <c:y val="0"/>
          <c:w val="0.25166297117516795"/>
          <c:h val="0.9114583333333337"/>
        </c:manualLayout>
      </c:layout>
      <c:txPr>
        <a:bodyPr/>
        <a:lstStyle/>
        <a:p>
          <a:pPr>
            <a:defRPr sz="1799" kern="1000" baseline="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2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 anchor="b"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тыс. рублей</a:t>
            </a:r>
            <a:endParaRPr lang="ru-RU" sz="1400" dirty="0"/>
          </a:p>
        </c:rich>
      </c:tx>
      <c:layout>
        <c:manualLayout>
          <c:xMode val="edge"/>
          <c:yMode val="edge"/>
          <c:x val="0.8118250651110096"/>
          <c:y val="3.0866359269839407E-2"/>
        </c:manualLayout>
      </c:layout>
    </c:title>
    <c:view3D>
      <c:rotY val="40"/>
      <c:rAngAx val="1"/>
    </c:view3D>
    <c:plotArea>
      <c:layout>
        <c:manualLayout>
          <c:layoutTarget val="inner"/>
          <c:xMode val="edge"/>
          <c:yMode val="edge"/>
          <c:x val="7.9923310201589035E-2"/>
          <c:y val="0.11217126609298421"/>
          <c:w val="0.91546309584989649"/>
          <c:h val="0.3779410039366242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0"/>
                  <c:y val="4.489652257431201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1.9642228626261488E-2"/>
                </c:manualLayout>
              </c:layout>
              <c:showVal val="1"/>
            </c:dLbl>
            <c:dLbl>
              <c:idx val="2"/>
              <c:layout>
                <c:manualLayout>
                  <c:x val="7.6893232475245508E-3"/>
                  <c:y val="3.9284236305069192E-2"/>
                </c:manualLayout>
              </c:layout>
              <c:showVal val="1"/>
            </c:dLbl>
            <c:dLbl>
              <c:idx val="3"/>
              <c:layout>
                <c:manualLayout>
                  <c:x val="7.6893232475245508E-3"/>
                  <c:y val="5.8926685878784198E-2"/>
                </c:manualLayout>
              </c:layout>
              <c:showVal val="1"/>
            </c:dLbl>
            <c:dLbl>
              <c:idx val="4"/>
              <c:layout>
                <c:manualLayout>
                  <c:x val="4.613593948514713E-3"/>
                  <c:y val="7.01508165223622E-2"/>
                </c:manualLayout>
              </c:layout>
              <c:showVal val="1"/>
            </c:dLbl>
            <c:dLbl>
              <c:idx val="5"/>
              <c:layout>
                <c:manualLayout>
                  <c:x val="1.2302917196039235E-2"/>
                  <c:y val="7.01508165223622E-2"/>
                </c:manualLayout>
              </c:layout>
              <c:showVal val="1"/>
            </c:dLbl>
            <c:dLbl>
              <c:idx val="6"/>
              <c:layout>
                <c:manualLayout>
                  <c:x val="1.0765052546534341E-2"/>
                  <c:y val="7.8568914505045898E-2"/>
                </c:manualLayout>
              </c:layout>
              <c:showVal val="1"/>
            </c:dLbl>
            <c:dLbl>
              <c:idx val="7"/>
              <c:layout>
                <c:manualLayout>
                  <c:x val="1.6916511144553961E-2"/>
                  <c:y val="5.6120653217889796E-2"/>
                </c:manualLayout>
              </c:layout>
              <c:showVal val="1"/>
            </c:dLbl>
            <c:dLbl>
              <c:idx val="8"/>
              <c:layout>
                <c:manualLayout>
                  <c:x val="3.3833022289108013E-2"/>
                  <c:y val="6.7344783861467694E-2"/>
                </c:manualLayout>
              </c:layout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 Сернурское гп</c:v>
                </c:pt>
                <c:pt idx="1">
                  <c:v> Верхнекугенерское сп</c:v>
                </c:pt>
                <c:pt idx="2">
                  <c:v> Дубниковское сп</c:v>
                </c:pt>
                <c:pt idx="3">
                  <c:v>Зашижемское сп </c:v>
                </c:pt>
                <c:pt idx="4">
                  <c:v>Казанское сп </c:v>
                </c:pt>
                <c:pt idx="5">
                  <c:v>Кукнурское сп</c:v>
                </c:pt>
                <c:pt idx="6">
                  <c:v>Марисолинское сп </c:v>
                </c:pt>
                <c:pt idx="7">
                  <c:v>Сердежское сп </c:v>
                </c:pt>
                <c:pt idx="8">
                  <c:v>Чендемеровское сп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18392</c:v>
                </c:pt>
                <c:pt idx="1">
                  <c:v>3575.5</c:v>
                </c:pt>
                <c:pt idx="2">
                  <c:v>2591.3000000000002</c:v>
                </c:pt>
                <c:pt idx="3">
                  <c:v>2561.8000000000002</c:v>
                </c:pt>
                <c:pt idx="4">
                  <c:v>3213.9</c:v>
                </c:pt>
                <c:pt idx="5">
                  <c:v>3513.3</c:v>
                </c:pt>
                <c:pt idx="6">
                  <c:v>5811.1</c:v>
                </c:pt>
                <c:pt idx="7">
                  <c:v>3011.3</c:v>
                </c:pt>
                <c:pt idx="8">
                  <c:v>3179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3.0757292990098088E-3"/>
                  <c:y val="-3.6478424591628346E-2"/>
                </c:manualLayout>
              </c:layout>
              <c:showVal val="1"/>
            </c:dLbl>
            <c:dLbl>
              <c:idx val="1"/>
              <c:layout>
                <c:manualLayout>
                  <c:x val="3.2295157639603049E-2"/>
                  <c:y val="-4.7702555235206411E-2"/>
                </c:manualLayout>
              </c:layout>
              <c:showVal val="1"/>
            </c:dLbl>
            <c:dLbl>
              <c:idx val="2"/>
              <c:layout>
                <c:manualLayout>
                  <c:x val="3.6908751588117711E-2"/>
                  <c:y val="-8.4180979826834618E-2"/>
                </c:manualLayout>
              </c:layout>
              <c:showVal val="1"/>
            </c:dLbl>
            <c:dLbl>
              <c:idx val="3"/>
              <c:layout>
                <c:manualLayout>
                  <c:x val="1.2302917196039235E-2"/>
                  <c:y val="-2.5254293948050392E-2"/>
                </c:manualLayout>
              </c:layout>
              <c:showVal val="1"/>
            </c:dLbl>
            <c:dLbl>
              <c:idx val="4"/>
              <c:layout>
                <c:manualLayout>
                  <c:x val="1.6916511144553961E-2"/>
                  <c:y val="-1.6836195965366927E-2"/>
                </c:manualLayout>
              </c:layout>
              <c:showVal val="1"/>
            </c:dLbl>
            <c:dLbl>
              <c:idx val="5"/>
              <c:layout>
                <c:manualLayout>
                  <c:x val="2.460583439207847E-2"/>
                  <c:y val="-2.8060326608944881E-2"/>
                </c:manualLayout>
              </c:layout>
              <c:showVal val="1"/>
            </c:dLbl>
            <c:dLbl>
              <c:idx val="6"/>
              <c:layout>
                <c:manualLayout>
                  <c:x val="3.2295157639603049E-2"/>
                  <c:y val="-3.928445725252281E-2"/>
                </c:manualLayout>
              </c:layout>
              <c:showVal val="1"/>
            </c:dLbl>
            <c:dLbl>
              <c:idx val="7"/>
              <c:layout>
                <c:manualLayout>
                  <c:x val="3.8446616237622605E-2"/>
                  <c:y val="-5.0508587896100833E-2"/>
                </c:manualLayout>
              </c:layout>
              <c:showVal val="1"/>
            </c:dLbl>
            <c:dLbl>
              <c:idx val="8"/>
              <c:layout>
                <c:manualLayout>
                  <c:x val="4.4598074835642404E-2"/>
                  <c:y val="-3.0866359269839376E-2"/>
                </c:manualLayout>
              </c:layout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 Сернурское гп</c:v>
                </c:pt>
                <c:pt idx="1">
                  <c:v> Верхнекугенерское сп</c:v>
                </c:pt>
                <c:pt idx="2">
                  <c:v> Дубниковское сп</c:v>
                </c:pt>
                <c:pt idx="3">
                  <c:v>Зашижемское сп </c:v>
                </c:pt>
                <c:pt idx="4">
                  <c:v>Казанское сп </c:v>
                </c:pt>
                <c:pt idx="5">
                  <c:v>Кукнурское сп</c:v>
                </c:pt>
                <c:pt idx="6">
                  <c:v>Марисолинское сп </c:v>
                </c:pt>
                <c:pt idx="7">
                  <c:v>Сердежское сп </c:v>
                </c:pt>
                <c:pt idx="8">
                  <c:v>Чендемеровское сп 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18392</c:v>
                </c:pt>
                <c:pt idx="1">
                  <c:v>3575.5</c:v>
                </c:pt>
                <c:pt idx="2">
                  <c:v>2591.3000000000002</c:v>
                </c:pt>
                <c:pt idx="3">
                  <c:v>2561.8000000000002</c:v>
                </c:pt>
                <c:pt idx="4">
                  <c:v>3213.9</c:v>
                </c:pt>
                <c:pt idx="5">
                  <c:v>3513.5</c:v>
                </c:pt>
                <c:pt idx="6">
                  <c:v>5811.1</c:v>
                </c:pt>
                <c:pt idx="7">
                  <c:v>3011.3</c:v>
                </c:pt>
                <c:pt idx="8">
                  <c:v>3179</c:v>
                </c:pt>
              </c:numCache>
            </c:numRef>
          </c:val>
        </c:ser>
        <c:dLbls>
          <c:showVal val="1"/>
        </c:dLbls>
        <c:gapWidth val="0"/>
        <c:gapDepth val="0"/>
        <c:shape val="cylinder"/>
        <c:axId val="176941312"/>
        <c:axId val="176987136"/>
        <c:axId val="175938176"/>
      </c:bar3DChart>
      <c:catAx>
        <c:axId val="176941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6987136"/>
        <c:crosses val="autoZero"/>
        <c:auto val="1"/>
        <c:lblAlgn val="ctr"/>
        <c:lblOffset val="100"/>
      </c:catAx>
      <c:valAx>
        <c:axId val="176987136"/>
        <c:scaling>
          <c:orientation val="minMax"/>
        </c:scaling>
        <c:delete val="1"/>
        <c:axPos val="l"/>
        <c:numFmt formatCode="General" sourceLinked="1"/>
        <c:tickLblPos val="none"/>
        <c:crossAx val="176941312"/>
        <c:crosses val="autoZero"/>
        <c:crossBetween val="between"/>
      </c:valAx>
      <c:serAx>
        <c:axId val="175938176"/>
        <c:scaling>
          <c:orientation val="minMax"/>
        </c:scaling>
        <c:delete val="1"/>
        <c:axPos val="b"/>
        <c:majorTickMark val="none"/>
        <c:tickLblPos val="none"/>
        <c:crossAx val="176987136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млн. рублей</a:t>
            </a:r>
          </a:p>
        </c:rich>
      </c:tx>
      <c:layout/>
    </c:title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6.6436521823662123E-2"/>
          <c:y val="1.7123869549972259E-2"/>
          <c:w val="0.64613675026732753"/>
          <c:h val="0.8450387243554576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18F662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FF00FF"/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"/>
                  <c:y val="-3.3816425120772944E-2"/>
                </c:manualLayout>
              </c:layout>
              <c:tx>
                <c:rich>
                  <a:bodyPr/>
                  <a:lstStyle/>
                  <a:p>
                    <a:r>
                      <a:rPr lang="ru-RU" sz="1999" dirty="0" smtClean="0"/>
                      <a:t>424,6                       </a:t>
                    </a:r>
                    <a:r>
                      <a:rPr lang="ru-RU" sz="1599" dirty="0" smtClean="0"/>
                      <a:t>(64,4%)</a:t>
                    </a:r>
                    <a:endParaRPr lang="en-US" sz="1600" dirty="0"/>
                  </a:p>
                </c:rich>
              </c:tx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999" dirty="0" smtClean="0"/>
                      <a:t>58,2</a:t>
                    </a:r>
                    <a:r>
                      <a:rPr lang="ru-RU" dirty="0" smtClean="0"/>
                      <a:t>                      </a:t>
                    </a:r>
                    <a:r>
                      <a:rPr lang="ru-RU" sz="1599" dirty="0" smtClean="0"/>
                      <a:t>(8,8%)</a:t>
                    </a:r>
                    <a:endParaRPr lang="en-US" sz="1600" dirty="0"/>
                  </a:p>
                </c:rich>
              </c:tx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999" dirty="0" smtClean="0"/>
                      <a:t>119,1 </a:t>
                    </a:r>
                    <a:r>
                      <a:rPr lang="ru-RU" dirty="0" smtClean="0"/>
                      <a:t>                           </a:t>
                    </a:r>
                    <a:r>
                      <a:rPr lang="ru-RU" sz="1599" dirty="0" smtClean="0"/>
                      <a:t>(18,1%)</a:t>
                    </a:r>
                    <a:endParaRPr lang="en-US" sz="1600" dirty="0"/>
                  </a:p>
                </c:rich>
              </c:tx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999" dirty="0" smtClean="0"/>
                      <a:t>33,3                             </a:t>
                    </a:r>
                    <a:r>
                      <a:rPr lang="ru-RU" sz="1599" dirty="0" smtClean="0"/>
                      <a:t>(5,0%)</a:t>
                    </a:r>
                    <a:endParaRPr lang="en-US" sz="1600" dirty="0"/>
                  </a:p>
                </c:rich>
              </c:tx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999" dirty="0" smtClean="0"/>
                      <a:t>14,5                               </a:t>
                    </a:r>
                    <a:r>
                      <a:rPr lang="ru-RU" sz="1599" dirty="0" smtClean="0"/>
                      <a:t>(2,2%)</a:t>
                    </a:r>
                    <a:endParaRPr lang="en-US" sz="2000" dirty="0"/>
                  </a:p>
                </c:rich>
              </c:tx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999" dirty="0" smtClean="0"/>
                      <a:t>9,7                                  </a:t>
                    </a:r>
                    <a:r>
                      <a:rPr lang="ru-RU" sz="1599" dirty="0" smtClean="0"/>
                      <a:t>(1,5%)</a:t>
                    </a:r>
                    <a:endParaRPr lang="en-US" sz="2000" dirty="0"/>
                  </a:p>
                </c:rich>
              </c:tx>
            </c:dLbl>
            <c:txPr>
              <a:bodyPr/>
              <a:lstStyle/>
              <a:p>
                <a:pPr>
                  <a:defRPr sz="2399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МП Образование</c:v>
                </c:pt>
                <c:pt idx="1">
                  <c:v>МП Культура</c:v>
                </c:pt>
                <c:pt idx="2">
                  <c:v>МП ЖКХ</c:v>
                </c:pt>
                <c:pt idx="3">
                  <c:v>МП Экономика</c:v>
                </c:pt>
                <c:pt idx="4">
                  <c:v>МП Управление финансами</c:v>
                </c:pt>
                <c:pt idx="5">
                  <c:v>МП Развитие терр. поселений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424.6</c:v>
                </c:pt>
                <c:pt idx="1">
                  <c:v>58.2</c:v>
                </c:pt>
                <c:pt idx="2">
                  <c:v>119.1</c:v>
                </c:pt>
                <c:pt idx="3">
                  <c:v>33.300000000000004</c:v>
                </c:pt>
                <c:pt idx="4">
                  <c:v>14.5</c:v>
                </c:pt>
                <c:pt idx="5">
                  <c:v>9.7000000000000011</c:v>
                </c:pt>
              </c:numCache>
            </c:numRef>
          </c:val>
        </c:ser>
        <c:shape val="box"/>
        <c:axId val="185339904"/>
        <c:axId val="185341440"/>
        <c:axId val="183766080"/>
      </c:bar3DChart>
      <c:catAx>
        <c:axId val="185339904"/>
        <c:scaling>
          <c:orientation val="minMax"/>
        </c:scaling>
        <c:axPos val="b"/>
        <c:numFmt formatCode="General" sourceLinked="1"/>
        <c:tickLblPos val="nextTo"/>
        <c:spPr>
          <a:ln w="9521"/>
        </c:spPr>
        <c:txPr>
          <a:bodyPr rot="-5400000" vert="horz" anchor="ctr" anchorCtr="1"/>
          <a:lstStyle/>
          <a:p>
            <a:pPr>
              <a:defRPr sz="1999" b="1" kern="1200" spc="0" baseline="0"/>
            </a:pPr>
            <a:endParaRPr lang="ru-RU"/>
          </a:p>
        </c:txPr>
        <c:crossAx val="185341440"/>
        <c:crosses val="autoZero"/>
        <c:auto val="1"/>
        <c:lblAlgn val="ctr"/>
        <c:lblOffset val="100"/>
      </c:catAx>
      <c:valAx>
        <c:axId val="18534144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185339904"/>
        <c:crosses val="autoZero"/>
        <c:crossBetween val="between"/>
      </c:valAx>
      <c:serAx>
        <c:axId val="183766080"/>
        <c:scaling>
          <c:orientation val="minMax"/>
        </c:scaling>
        <c:delete val="1"/>
        <c:axPos val="b"/>
        <c:tickLblPos val="nextTo"/>
        <c:crossAx val="185341440"/>
        <c:crosses val="autoZero"/>
      </c:ser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74659090909090908"/>
          <c:y val="0"/>
          <c:w val="0.25340909090909092"/>
          <c:h val="0.94972067039106489"/>
        </c:manualLayout>
      </c:layout>
      <c:txPr>
        <a:bodyPr/>
        <a:lstStyle/>
        <a:p>
          <a:pPr>
            <a:defRPr sz="1799" kern="1000" baseline="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1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 anchor="b"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00FF"/>
            </a:solidFill>
          </c:spPr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7213</c:v>
                </c:pt>
                <c:pt idx="1">
                  <c:v>1950.8</c:v>
                </c:pt>
                <c:pt idx="2">
                  <c:v>1926.5</c:v>
                </c:pt>
                <c:pt idx="3">
                  <c:v>1949.8</c:v>
                </c:pt>
                <c:pt idx="4">
                  <c:v>2005.8</c:v>
                </c:pt>
                <c:pt idx="5">
                  <c:v>2007.5</c:v>
                </c:pt>
                <c:pt idx="6">
                  <c:v>3017.5</c:v>
                </c:pt>
                <c:pt idx="7">
                  <c:v>2098.1999999999998</c:v>
                </c:pt>
                <c:pt idx="8">
                  <c:v>1920</c:v>
                </c:pt>
              </c:numCache>
            </c:numRef>
          </c:val>
        </c:ser>
        <c:shape val="cylinder"/>
        <c:axId val="185748864"/>
        <c:axId val="185775232"/>
        <c:axId val="0"/>
      </c:bar3DChart>
      <c:catAx>
        <c:axId val="185748864"/>
        <c:scaling>
          <c:orientation val="minMax"/>
        </c:scaling>
        <c:axPos val="l"/>
        <c:tickLblPos val="nextTo"/>
        <c:crossAx val="185775232"/>
        <c:crosses val="autoZero"/>
        <c:auto val="1"/>
        <c:lblAlgn val="ctr"/>
        <c:lblOffset val="100"/>
      </c:catAx>
      <c:valAx>
        <c:axId val="185775232"/>
        <c:scaling>
          <c:orientation val="minMax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5748864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D7ED03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Осуществление первичного воинского учета, где отсутствуют военные комиссариаты </a:t>
            </a:r>
            <a:r>
              <a:rPr lang="ru-RU" dirty="0" smtClean="0"/>
              <a:t> (ВУС)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"/>
                    <a:satMod val="300000"/>
                  </a:schemeClr>
                </a:gs>
                <a:gs pos="34000">
                  <a:schemeClr val="accent2">
                    <a:tint val="13500"/>
                    <a:satMod val="250000"/>
                  </a:schemeClr>
                </a:gs>
                <a:gs pos="100000">
                  <a:schemeClr val="accent2">
                    <a:tint val="60000"/>
                    <a:satMod val="20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2">
                  <a:satMod val="120000"/>
                </a:scheme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8"/>
                <c:pt idx="0">
                  <c:v>В.Кугенерское с/п</c:v>
                </c:pt>
                <c:pt idx="1">
                  <c:v>Дубниковское с/п</c:v>
                </c:pt>
                <c:pt idx="2">
                  <c:v>Зашижемское с/п</c:v>
                </c:pt>
                <c:pt idx="3">
                  <c:v>Казанское с/п</c:v>
                </c:pt>
                <c:pt idx="4">
                  <c:v>Кукнурское с/п</c:v>
                </c:pt>
                <c:pt idx="5">
                  <c:v>Марисолинское с/п</c:v>
                </c:pt>
                <c:pt idx="6">
                  <c:v>Сердежское с/п</c:v>
                </c:pt>
                <c:pt idx="7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273.60000000000002</c:v>
                </c:pt>
                <c:pt idx="1">
                  <c:v>138.6</c:v>
                </c:pt>
                <c:pt idx="2">
                  <c:v>138.6</c:v>
                </c:pt>
                <c:pt idx="3">
                  <c:v>138.6</c:v>
                </c:pt>
                <c:pt idx="4">
                  <c:v>273.60000000000002</c:v>
                </c:pt>
                <c:pt idx="5">
                  <c:v>273.60000000000002</c:v>
                </c:pt>
                <c:pt idx="6">
                  <c:v>273.60000000000002</c:v>
                </c:pt>
                <c:pt idx="7">
                  <c:v>273.60000000000002</c:v>
                </c:pt>
              </c:numCache>
            </c:numRef>
          </c:val>
        </c:ser>
        <c:axId val="185644928"/>
        <c:axId val="185646464"/>
      </c:barChart>
      <c:catAx>
        <c:axId val="185644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5646464"/>
        <c:crosses val="autoZero"/>
        <c:auto val="1"/>
        <c:lblAlgn val="ctr"/>
        <c:lblOffset val="100"/>
      </c:catAx>
      <c:valAx>
        <c:axId val="185646464"/>
        <c:scaling>
          <c:orientation val="minMax"/>
        </c:scaling>
        <c:axPos val="l"/>
        <c:majorGridlines/>
        <c:numFmt formatCode="0.0" sourceLinked="1"/>
        <c:tickLblPos val="nextTo"/>
        <c:crossAx val="1856449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chemeClr val="accent5">
        <a:lumMod val="40000"/>
        <a:lumOff val="60000"/>
      </a:schemeClr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Национальная безопасность  и правоохранительная деятельность</a:t>
            </a: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0.16776295324195586"/>
          <c:y val="0.20685365744262599"/>
          <c:w val="0.68221213667735958"/>
          <c:h val="0.36167639903375454"/>
        </c:manualLayout>
      </c:layout>
      <c:area3D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3.0864197530864066E-3"/>
                  <c:y val="-7.2956849183256692E-2"/>
                </c:manualLayout>
              </c:layout>
              <c:showVal val="1"/>
            </c:dLbl>
            <c:dLbl>
              <c:idx val="1"/>
              <c:layout>
                <c:manualLayout>
                  <c:x val="9.25925925925929E-3"/>
                  <c:y val="-0.10943527377488563"/>
                </c:manualLayout>
              </c:layout>
              <c:showVal val="1"/>
            </c:dLbl>
            <c:dLbl>
              <c:idx val="2"/>
              <c:layout>
                <c:manualLayout>
                  <c:x val="3.2407407407407607E-2"/>
                  <c:y val="-0.14310766570561867"/>
                </c:manualLayout>
              </c:layout>
              <c:showVal val="1"/>
            </c:dLbl>
            <c:dLbl>
              <c:idx val="3"/>
              <c:layout>
                <c:manualLayout>
                  <c:x val="1.3888888888888966E-2"/>
                  <c:y val="-7.2956849183256692E-2"/>
                </c:manualLayout>
              </c:layout>
              <c:showVal val="1"/>
            </c:dLbl>
            <c:dLbl>
              <c:idx val="4"/>
              <c:layout>
                <c:manualLayout>
                  <c:x val="-5.6583708480089488E-17"/>
                  <c:y val="-5.6120653217889761E-2"/>
                </c:manualLayout>
              </c:layout>
              <c:showVal val="1"/>
            </c:dLbl>
            <c:dLbl>
              <c:idx val="5"/>
              <c:layout>
                <c:manualLayout>
                  <c:x val="7.716049382716088E-3"/>
                  <c:y val="-0.15152576368830234"/>
                </c:manualLayout>
              </c:layout>
              <c:showVal val="1"/>
            </c:dLbl>
            <c:dLbl>
              <c:idx val="6"/>
              <c:layout>
                <c:manualLayout>
                  <c:x val="1.8518518518518573E-2"/>
                  <c:y val="-5.0508587896100833E-2"/>
                </c:manualLayout>
              </c:layout>
              <c:showVal val="1"/>
            </c:dLbl>
            <c:dLbl>
              <c:idx val="7"/>
              <c:layout>
                <c:manualLayout>
                  <c:x val="2.1604938271605052E-2"/>
                  <c:y val="-5.8926685878784323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Верхнекугенерское с/п</c:v>
                </c:pt>
                <c:pt idx="1">
                  <c:v>Дубниковское с/п</c:v>
                </c:pt>
                <c:pt idx="2">
                  <c:v>Зашижемское с/п</c:v>
                </c:pt>
                <c:pt idx="3">
                  <c:v>Казанское с/п</c:v>
                </c:pt>
                <c:pt idx="4">
                  <c:v>Кукнурское с/п</c:v>
                </c:pt>
                <c:pt idx="5">
                  <c:v>Марисолинское с/п</c:v>
                </c:pt>
                <c:pt idx="6">
                  <c:v>Сердежское с/п</c:v>
                </c:pt>
                <c:pt idx="7">
                  <c:v>Чендемеровское с/п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</c:v>
                </c:pt>
                <c:pt idx="1">
                  <c:v>20</c:v>
                </c:pt>
                <c:pt idx="2">
                  <c:v>58.5</c:v>
                </c:pt>
                <c:pt idx="3">
                  <c:v>10</c:v>
                </c:pt>
                <c:pt idx="4">
                  <c:v>67</c:v>
                </c:pt>
                <c:pt idx="5">
                  <c:v>823.3</c:v>
                </c:pt>
                <c:pt idx="6">
                  <c:v>110</c:v>
                </c:pt>
                <c:pt idx="7">
                  <c:v>40</c:v>
                </c:pt>
              </c:numCache>
            </c:numRef>
          </c:val>
        </c:ser>
        <c:axId val="185889152"/>
        <c:axId val="185890688"/>
        <c:axId val="0"/>
      </c:area3DChart>
      <c:catAx>
        <c:axId val="185889152"/>
        <c:scaling>
          <c:orientation val="minMax"/>
        </c:scaling>
        <c:axPos val="b"/>
        <c:numFmt formatCode="dd/mm/yyyy" sourceLinked="1"/>
        <c:tickLblPos val="nextTo"/>
        <c:crossAx val="185890688"/>
        <c:crosses val="autoZero"/>
        <c:auto val="1"/>
        <c:lblAlgn val="ctr"/>
        <c:lblOffset val="100"/>
      </c:catAx>
      <c:valAx>
        <c:axId val="185890688"/>
        <c:scaling>
          <c:orientation val="minMax"/>
        </c:scaling>
        <c:axPos val="l"/>
        <c:majorGridlines/>
        <c:numFmt formatCode="General" sourceLinked="1"/>
        <c:tickLblPos val="nextTo"/>
        <c:crossAx val="185889152"/>
        <c:crosses val="autoZero"/>
        <c:crossBetween val="midCat"/>
      </c:valAx>
    </c:plotArea>
    <c:plotVisOnly val="1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r">
              <a:defRPr/>
            </a:pPr>
            <a:r>
              <a:rPr lang="ru-RU" dirty="0"/>
              <a:t>тыс. руб.</a:t>
            </a:r>
          </a:p>
        </c:rich>
      </c:tx>
      <c:layout>
        <c:manualLayout>
          <c:xMode val="edge"/>
          <c:yMode val="edge"/>
          <c:x val="0.84110095712980693"/>
          <c:y val="1.4814711124798194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37678280839895673"/>
          <c:y val="0.14489074803149812"/>
          <c:w val="0.53379543963255371"/>
          <c:h val="0.71549729330709277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Pt>
            <c:idx val="1"/>
            <c:spPr>
              <a:solidFill>
                <a:srgbClr val="D7ED03"/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rgbClr val="FF9999"/>
              </a:solidFill>
            </c:spPr>
          </c:dPt>
          <c:dPt>
            <c:idx val="4"/>
            <c:spPr>
              <a:solidFill>
                <a:srgbClr val="66FF66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CC66FF"/>
              </a:solidFill>
            </c:spPr>
          </c:dPt>
          <c:dLbls>
            <c:dLbl>
              <c:idx val="0"/>
              <c:layout>
                <c:manualLayout>
                  <c:x val="0.23703537799677121"/>
                  <c:y val="-7.1604437103191504E-2"/>
                </c:manualLayout>
              </c:layout>
              <c:showVal val="1"/>
            </c:dLbl>
            <c:dLbl>
              <c:idx val="1"/>
              <c:layout>
                <c:manualLayout>
                  <c:x val="9.3566596577673716E-2"/>
                  <c:y val="4.9382370415994034E-3"/>
                </c:manualLayout>
              </c:layout>
              <c:showVal val="1"/>
            </c:dLbl>
            <c:dLbl>
              <c:idx val="2"/>
              <c:layout>
                <c:manualLayout>
                  <c:x val="9.6685483130262262E-2"/>
                  <c:y val="-1.7283829645597996E-2"/>
                </c:manualLayout>
              </c:layout>
              <c:showVal val="1"/>
            </c:dLbl>
            <c:dLbl>
              <c:idx val="3"/>
              <c:layout>
                <c:manualLayout>
                  <c:x val="8.8888266748789246E-2"/>
                  <c:y val="-9.8764740831988312E-3"/>
                </c:manualLayout>
              </c:layout>
              <c:showVal val="1"/>
            </c:dLbl>
            <c:dLbl>
              <c:idx val="4"/>
              <c:layout>
                <c:manualLayout>
                  <c:x val="8.8888143957980045E-2"/>
                  <c:y val="-2.4691185207996991E-3"/>
                </c:manualLayout>
              </c:layout>
              <c:showVal val="1"/>
            </c:dLbl>
            <c:dLbl>
              <c:idx val="5"/>
              <c:layout>
                <c:manualLayout>
                  <c:x val="0.10448269951173463"/>
                  <c:y val="2.4689241020185459E-3"/>
                </c:manualLayout>
              </c:layout>
              <c:showVal val="1"/>
            </c:dLbl>
            <c:dLbl>
              <c:idx val="6"/>
              <c:layout>
                <c:manualLayout>
                  <c:x val="0.11383935916950159"/>
                  <c:y val="-4.9382370415994034E-3"/>
                </c:manualLayout>
              </c:layout>
              <c:showVal val="1"/>
            </c:dLbl>
            <c:dLbl>
              <c:idx val="7"/>
              <c:layout>
                <c:manualLayout>
                  <c:x val="9.3566596577673716E-2"/>
                  <c:y val="-1.23455926039985E-2"/>
                </c:manualLayout>
              </c:layout>
              <c:showVal val="1"/>
            </c:dLbl>
            <c:dLbl>
              <c:idx val="8"/>
              <c:layout>
                <c:manualLayout>
                  <c:x val="0.12475533931275461"/>
                  <c:y val="-1.9752948166397589E-2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00B0F0"/>
                </a:outerShdw>
              </a:effectLst>
            </c:spPr>
            <c:txPr>
              <a:bodyPr rot="0" vert="horz"/>
              <a:lstStyle/>
              <a:p>
                <a:pPr>
                  <a:defRPr sz="26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4216.5</c:v>
                </c:pt>
                <c:pt idx="1">
                  <c:v>729.7</c:v>
                </c:pt>
                <c:pt idx="2">
                  <c:v>418.3</c:v>
                </c:pt>
                <c:pt idx="3">
                  <c:v>159.9</c:v>
                </c:pt>
                <c:pt idx="4">
                  <c:v>576</c:v>
                </c:pt>
                <c:pt idx="5">
                  <c:v>699.7</c:v>
                </c:pt>
                <c:pt idx="6">
                  <c:v>660.7</c:v>
                </c:pt>
                <c:pt idx="7">
                  <c:v>264</c:v>
                </c:pt>
                <c:pt idx="8">
                  <c:v>545.1</c:v>
                </c:pt>
              </c:numCache>
            </c:numRef>
          </c:val>
        </c:ser>
        <c:shape val="cylinder"/>
        <c:axId val="188073856"/>
        <c:axId val="188075392"/>
        <c:axId val="0"/>
      </c:bar3DChart>
      <c:catAx>
        <c:axId val="188073856"/>
        <c:scaling>
          <c:orientation val="minMax"/>
        </c:scaling>
        <c:axPos val="l"/>
        <c:tickLblPos val="nextTo"/>
        <c:txPr>
          <a:bodyPr/>
          <a:lstStyle/>
          <a:p>
            <a:pPr>
              <a:defRPr sz="2200"/>
            </a:pPr>
            <a:endParaRPr lang="ru-RU"/>
          </a:p>
        </c:txPr>
        <c:crossAx val="188075392"/>
        <c:crosses val="autoZero"/>
        <c:auto val="1"/>
        <c:lblAlgn val="ctr"/>
        <c:lblOffset val="100"/>
      </c:catAx>
      <c:valAx>
        <c:axId val="188075392"/>
        <c:scaling>
          <c:orientation val="minMax"/>
        </c:scaling>
        <c:axPos val="b"/>
        <c:majorGridlines/>
        <c:numFmt formatCode="0.0" sourceLinked="1"/>
        <c:tickLblPos val="nextTo"/>
        <c:crossAx val="188073856"/>
        <c:crosses val="autoZero"/>
        <c:crossBetween val="between"/>
      </c:valAx>
    </c:plotArea>
    <c:plotVisOnly val="1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Жилищно-коммунальное хозяйство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5785821911150039E-2"/>
          <c:y val="6.5740042505871107E-2"/>
          <c:w val="0.60690592495382845"/>
          <c:h val="0.591379779286750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ЖКХ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FF9999"/>
              </a:solidFill>
            </c:spPr>
          </c:dPt>
          <c:dPt>
            <c:idx val="2"/>
            <c:spPr>
              <a:solidFill>
                <a:srgbClr val="9966FF"/>
              </a:solidFill>
            </c:spPr>
          </c:dPt>
          <c:dPt>
            <c:idx val="3"/>
            <c:spPr>
              <a:solidFill>
                <a:srgbClr val="18F662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CCFF33"/>
              </a:solidFill>
            </c:spPr>
          </c:dPt>
          <c:dPt>
            <c:idx val="6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5.2340332458443344E-3"/>
                  <c:y val="-8.8162452940954567E-3"/>
                </c:manualLayout>
              </c:layout>
              <c:showVal val="1"/>
            </c:dLbl>
            <c:dLbl>
              <c:idx val="1"/>
              <c:layout>
                <c:manualLayout>
                  <c:x val="8.0407310197336528E-3"/>
                  <c:y val="-4.5400282768551105E-2"/>
                </c:manualLayout>
              </c:layout>
              <c:showVal val="1"/>
            </c:dLbl>
            <c:dLbl>
              <c:idx val="2"/>
              <c:layout>
                <c:manualLayout>
                  <c:x val="8.0265140468553566E-3"/>
                  <c:y val="-1.4857390570802272E-2"/>
                </c:manualLayout>
              </c:layout>
              <c:showVal val="1"/>
            </c:dLbl>
            <c:dLbl>
              <c:idx val="3"/>
              <c:layout>
                <c:manualLayout>
                  <c:x val="1.7449329250510629E-2"/>
                  <c:y val="-5.1633210434994734E-3"/>
                </c:manualLayout>
              </c:layout>
              <c:showVal val="1"/>
            </c:dLbl>
            <c:dLbl>
              <c:idx val="4"/>
              <c:layout>
                <c:manualLayout>
                  <c:x val="9.7351025566250957E-3"/>
                  <c:y val="3.0647621290761772E-3"/>
                </c:manualLayout>
              </c:layout>
              <c:showVal val="1"/>
            </c:dLbl>
            <c:dLbl>
              <c:idx val="6"/>
              <c:layout>
                <c:manualLayout>
                  <c:x val="-2.7714591231651577E-3"/>
                  <c:y val="-3.1301625753458492E-3"/>
                </c:manualLayout>
              </c:layout>
              <c:showVal val="1"/>
            </c:dLbl>
            <c:dLbl>
              <c:idx val="8"/>
              <c:layout>
                <c:manualLayout>
                  <c:x val="4.8125060756294353E-3"/>
                  <c:y val="-6.4660272300060793E-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6687.9</c:v>
                </c:pt>
                <c:pt idx="1">
                  <c:v>74</c:v>
                </c:pt>
                <c:pt idx="2">
                  <c:v>88</c:v>
                </c:pt>
                <c:pt idx="3">
                  <c:v>255</c:v>
                </c:pt>
                <c:pt idx="4">
                  <c:v>283.3</c:v>
                </c:pt>
                <c:pt idx="5">
                  <c:v>190.1</c:v>
                </c:pt>
                <c:pt idx="6">
                  <c:v>926.8</c:v>
                </c:pt>
                <c:pt idx="7">
                  <c:v>210.7</c:v>
                </c:pt>
                <c:pt idx="8">
                  <c:v>191.9</c:v>
                </c:pt>
              </c:numCache>
            </c:numRef>
          </c:val>
        </c:ser>
        <c:gapWidth val="100"/>
        <c:shape val="cone"/>
        <c:axId val="188170240"/>
        <c:axId val="188171776"/>
        <c:axId val="0"/>
      </c:bar3DChart>
      <c:catAx>
        <c:axId val="188170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8171776"/>
        <c:crosses val="autoZero"/>
        <c:auto val="1"/>
        <c:lblAlgn val="ctr"/>
        <c:lblOffset val="100"/>
      </c:catAx>
      <c:valAx>
        <c:axId val="188171776"/>
        <c:scaling>
          <c:orientation val="minMax"/>
        </c:scaling>
        <c:axPos val="l"/>
        <c:majorGridlines/>
        <c:numFmt formatCode="0.0" sourceLinked="1"/>
        <c:tickLblPos val="nextTo"/>
        <c:crossAx val="188170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2630747545446"/>
          <c:y val="0.18885130081708673"/>
          <c:w val="0.31435719840575482"/>
          <c:h val="0.76194193368351526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dLbls>
            <c:dLbl>
              <c:idx val="0"/>
              <c:layout>
                <c:manualLayout>
                  <c:x val="6.3817217152977099E-2"/>
                  <c:y val="-0.12548931776299718"/>
                </c:manualLayout>
              </c:layout>
              <c:showVal val="1"/>
            </c:dLbl>
            <c:dLbl>
              <c:idx val="1"/>
              <c:layout>
                <c:manualLayout>
                  <c:x val="9.8764740831988065E-2"/>
                  <c:y val="5.7515937308040423E-2"/>
                </c:manualLayout>
              </c:layout>
              <c:showVal val="1"/>
            </c:dLbl>
            <c:dLbl>
              <c:idx val="2"/>
              <c:layout>
                <c:manualLayout>
                  <c:x val="-4.2378508600967235E-3"/>
                  <c:y val="0.13594676090991284"/>
                </c:manualLayout>
              </c:layout>
              <c:showVal val="1"/>
            </c:dLbl>
            <c:dLbl>
              <c:idx val="3"/>
              <c:layout>
                <c:manualLayout>
                  <c:x val="-0.11547877389586284"/>
                  <c:y val="6.2744658881498314E-2"/>
                </c:manualLayout>
              </c:layout>
              <c:showVal val="1"/>
            </c:dLbl>
            <c:dLbl>
              <c:idx val="4"/>
              <c:layout>
                <c:manualLayout>
                  <c:x val="-9.8764740831988065E-2"/>
                  <c:y val="-7.8430823601872788E-3"/>
                </c:manualLayout>
              </c:layout>
              <c:showVal val="1"/>
            </c:dLbl>
            <c:dLbl>
              <c:idx val="5"/>
              <c:layout>
                <c:manualLayout>
                  <c:x val="-7.4453420011806715E-2"/>
                  <c:y val="-7.0587741241685473E-2"/>
                </c:manualLayout>
              </c:layout>
              <c:showVal val="1"/>
            </c:dLbl>
            <c:dLbl>
              <c:idx val="6"/>
              <c:layout>
                <c:manualLayout>
                  <c:x val="-4.1025353884056565E-2"/>
                  <c:y val="-0.16470472956393284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Казанское с/п</c:v>
                </c:pt>
                <c:pt idx="3">
                  <c:v>Кукнурское с/п</c:v>
                </c:pt>
                <c:pt idx="4">
                  <c:v>Марисолинское с/п</c:v>
                </c:pt>
                <c:pt idx="5">
                  <c:v>Сердежское с/п</c:v>
                </c:pt>
                <c:pt idx="6">
                  <c:v>Чендемеровское с/п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274.60000000000002</c:v>
                </c:pt>
                <c:pt idx="1">
                  <c:v>522.4</c:v>
                </c:pt>
                <c:pt idx="2">
                  <c:v>200.2</c:v>
                </c:pt>
                <c:pt idx="3">
                  <c:v>275.39999999999969</c:v>
                </c:pt>
                <c:pt idx="4" formatCode="0.0">
                  <c:v>109.2</c:v>
                </c:pt>
                <c:pt idx="5">
                  <c:v>54.8</c:v>
                </c:pt>
                <c:pt idx="6">
                  <c:v>208.4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08743485176197"/>
          <c:y val="0.19030096850745121"/>
          <c:w val="0.36000890617481895"/>
          <c:h val="0.6098947585977533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3.1540997878602615E-2"/>
          <c:y val="6.6943957918102773E-2"/>
          <c:w val="0.69414319567882365"/>
          <c:h val="0.93157300496608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4"/>
                </a:contourClr>
              </a:sp3d>
            </c:spPr>
          </c:dPt>
          <c:dPt>
            <c:idx val="4"/>
            <c:spPr>
              <a:solidFill>
                <a:srgbClr val="FF33CC"/>
              </a:soli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6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2.9649723333294201E-2"/>
                  <c:y val="0.14835395152497421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4.8670107803834406E-2"/>
                  <c:y val="-6.734050831317663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7.8811854899669381E-2"/>
                  <c:y val="-1.4983200299752265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3.7005921669952577E-2"/>
                  <c:y val="4.3574713891191032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1.9882230384298961E-2"/>
                  <c:y val="4.0101829846131726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2.198703319548919E-2"/>
                  <c:y val="-5.9321484632521952E-3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4.5831192218111091E-2"/>
                  <c:y val="-6.5409722081068884E-3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4.3013612525727413E-2"/>
                  <c:y val="-0.13569386923117918"/>
                </c:manualLayout>
              </c:layout>
              <c:dLblPos val="bestFit"/>
              <c:showVal val="1"/>
            </c:dLbl>
            <c:dLblPos val="bestFit"/>
            <c:showVal val="1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Упрощенноая система налогообложения</c:v>
                </c:pt>
                <c:pt idx="3">
                  <c:v>Единый сельскохозяйственный налог</c:v>
                </c:pt>
                <c:pt idx="4">
                  <c:v>Патентная  система налогообложения</c:v>
                </c:pt>
                <c:pt idx="5">
                  <c:v>Земельный налог</c:v>
                </c:pt>
                <c:pt idx="6">
                  <c:v>Налог на имущество физических лиц</c:v>
                </c:pt>
                <c:pt idx="7">
                  <c:v>Государственная пошлина</c:v>
                </c:pt>
                <c:pt idx="8">
                  <c:v>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0.81499999999999995</c:v>
                </c:pt>
                <c:pt idx="1">
                  <c:v>3.1000000000000028E-2</c:v>
                </c:pt>
                <c:pt idx="2">
                  <c:v>2.5000000000000001E-2</c:v>
                </c:pt>
                <c:pt idx="3">
                  <c:v>4.0000000000000053E-3</c:v>
                </c:pt>
                <c:pt idx="4">
                  <c:v>8.0000000000000123E-3</c:v>
                </c:pt>
                <c:pt idx="5">
                  <c:v>2.3E-2</c:v>
                </c:pt>
                <c:pt idx="6">
                  <c:v>1.2E-2</c:v>
                </c:pt>
                <c:pt idx="7">
                  <c:v>9.0000000000000028E-3</c:v>
                </c:pt>
                <c:pt idx="8">
                  <c:v>7.3999999999999996E-2</c:v>
                </c:pt>
              </c:numCache>
            </c:numRef>
          </c:val>
        </c:ser>
        <c:dLbls>
          <c:showVal val="1"/>
        </c:dLbls>
      </c:pie3DChart>
    </c:plotArea>
    <c:legend>
      <c:legendPos val="tr"/>
      <c:layout>
        <c:manualLayout>
          <c:xMode val="edge"/>
          <c:yMode val="edge"/>
          <c:x val="0.66248693882084986"/>
          <c:y val="0"/>
          <c:w val="0.32402279350739843"/>
          <c:h val="0.61752445937410416"/>
        </c:manualLayout>
      </c:layout>
      <c:overlay val="1"/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6.5367306999347133E-2"/>
          <c:y val="8.7571004729939755E-2"/>
          <c:w val="0.84345911500972193"/>
          <c:h val="0.82485799054012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-0.14480185389722181"/>
                  <c:y val="0"/>
                </c:manualLayout>
              </c:layout>
              <c:dLblPos val="outEnd"/>
              <c:showVal val="1"/>
              <c:showCatName val="1"/>
            </c:dLbl>
            <c:dLbl>
              <c:idx val="2"/>
              <c:layout>
                <c:manualLayout>
                  <c:x val="4.4444133374394575E-2"/>
                  <c:y val="0"/>
                </c:manualLayout>
              </c:layout>
              <c:dLblPos val="outEnd"/>
              <c:showVal val="1"/>
              <c:showCatName val="1"/>
            </c:dLbl>
            <c:dLbl>
              <c:idx val="3"/>
              <c:layout>
                <c:manualLayout>
                  <c:x val="5.0178860261413057E-2"/>
                  <c:y val="-5.4700471845409084E-2"/>
                </c:manualLayout>
              </c:layout>
              <c:dLblPos val="outEnd"/>
              <c:showVal val="1"/>
              <c:showCatName val="1"/>
            </c:dLbl>
            <c:dLbl>
              <c:idx val="4"/>
              <c:layout>
                <c:manualLayout>
                  <c:x val="-1.4336817217546641E-3"/>
                  <c:y val="5.4700471845409035E-2"/>
                </c:manualLayout>
              </c:layout>
              <c:dLblPos val="outEnd"/>
              <c:showVal val="1"/>
              <c:showCatName val="1"/>
            </c:dLbl>
            <c:dLblPos val="outEnd"/>
            <c:showVal val="1"/>
            <c:showCatName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0.41600000000000031</c:v>
                </c:pt>
                <c:pt idx="1">
                  <c:v>7.0000000000000062E-3</c:v>
                </c:pt>
                <c:pt idx="2">
                  <c:v>7.5999999999999998E-2</c:v>
                </c:pt>
                <c:pt idx="3">
                  <c:v>0.14000000000000001</c:v>
                </c:pt>
                <c:pt idx="4">
                  <c:v>5.0000000000000034E-4</c:v>
                </c:pt>
                <c:pt idx="5">
                  <c:v>0.35900000000000032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0"/>
      <c:rAngAx val="1"/>
    </c:view3D>
    <c:plotArea>
      <c:layout>
        <c:manualLayout>
          <c:layoutTarget val="inner"/>
          <c:xMode val="edge"/>
          <c:yMode val="edge"/>
          <c:x val="6.5222898774083105E-2"/>
          <c:y val="0.19268111403815122"/>
          <c:w val="0.92645175754833164"/>
          <c:h val="0.4417594411784217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2.0400585811197511E-2"/>
                  <c:y val="7.7929439341404338E-2"/>
                </c:manualLayout>
              </c:layout>
              <c:showVal val="1"/>
            </c:dLbl>
            <c:dLbl>
              <c:idx val="1"/>
              <c:layout>
                <c:manualLayout>
                  <c:x val="2.040058581119751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914369401599650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3314955212797157E-2"/>
                  <c:y val="-1.7047064855932166E-2"/>
                </c:manualLayout>
              </c:layout>
              <c:showVal val="1"/>
            </c:dLbl>
            <c:dLbl>
              <c:idx val="4"/>
              <c:layout>
                <c:manualLayout>
                  <c:x val="2.4772139913596981E-2"/>
                  <c:y val="-1.7047064855932083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169999.8</c:v>
                </c:pt>
                <c:pt idx="1">
                  <c:v>6992.1</c:v>
                </c:pt>
                <c:pt idx="2">
                  <c:v>8094</c:v>
                </c:pt>
                <c:pt idx="3">
                  <c:v>1968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6229324614396806E-2"/>
                  <c:y val="9.740988162165334E-3"/>
                </c:manualLayout>
              </c:layout>
              <c:showVal val="1"/>
            </c:dLbl>
            <c:dLbl>
              <c:idx val="1"/>
              <c:layout>
                <c:manualLayout>
                  <c:x val="2.0400585811197511E-2"/>
                  <c:y val="-1.4611961632023477E-2"/>
                </c:manualLayout>
              </c:layout>
              <c:showVal val="1"/>
            </c:dLbl>
            <c:dLbl>
              <c:idx val="2"/>
              <c:layout>
                <c:manualLayout>
                  <c:x val="2.6229324614396806E-2"/>
                  <c:y val="-2.4352949794187867E-3"/>
                </c:manualLayout>
              </c:layout>
              <c:showVal val="1"/>
            </c:dLbl>
            <c:dLbl>
              <c:idx val="3"/>
              <c:layout>
                <c:manualLayout>
                  <c:x val="2.040058581119751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0400585811197511E-2"/>
                  <c:y val="2.4352949794188778E-3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179689.9</c:v>
                </c:pt>
                <c:pt idx="1">
                  <c:v>7434.3</c:v>
                </c:pt>
                <c:pt idx="2">
                  <c:v>8471.7999999999993</c:v>
                </c:pt>
                <c:pt idx="3">
                  <c:v>2067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32EE7A"/>
            </a:solidFill>
          </c:spPr>
          <c:dLbls>
            <c:dLbl>
              <c:idx val="0"/>
              <c:layout>
                <c:manualLayout>
                  <c:x val="2.0400585811197511E-2"/>
                  <c:y val="9.741179917675518E-3"/>
                </c:manualLayout>
              </c:layout>
              <c:showVal val="1"/>
            </c:dLbl>
            <c:dLbl>
              <c:idx val="1"/>
              <c:layout>
                <c:manualLayout>
                  <c:x val="2.1857655773044656E-2"/>
                  <c:y val="-1.2176666652604458E-2"/>
                </c:manualLayout>
              </c:layout>
              <c:showVal val="1"/>
            </c:dLbl>
            <c:dLbl>
              <c:idx val="2"/>
              <c:layout>
                <c:manualLayout>
                  <c:x val="3.0600878716797019E-2"/>
                  <c:y val="-7.3058849382566385E-3"/>
                </c:manualLayout>
              </c:layout>
              <c:showVal val="1"/>
            </c:dLbl>
            <c:dLbl>
              <c:idx val="3"/>
              <c:layout>
                <c:manualLayout>
                  <c:x val="2.4772139913596981E-2"/>
                  <c:y val="-1.4611769876513287E-2"/>
                </c:manualLayout>
              </c:layout>
              <c:showVal val="1"/>
            </c:dLbl>
            <c:dLbl>
              <c:idx val="4"/>
              <c:layout>
                <c:manualLayout>
                  <c:x val="4.0801171622395022E-2"/>
                  <c:y val="-1.7047064855932166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187596.3</c:v>
                </c:pt>
                <c:pt idx="1">
                  <c:v>8184.4</c:v>
                </c:pt>
                <c:pt idx="2">
                  <c:v>8840.7999999999993</c:v>
                </c:pt>
                <c:pt idx="3">
                  <c:v>2171</c:v>
                </c:pt>
              </c:numCache>
            </c:numRef>
          </c:val>
        </c:ser>
        <c:dLbls>
          <c:showVal val="1"/>
        </c:dLbls>
        <c:gapWidth val="8"/>
        <c:gapDepth val="1"/>
        <c:shape val="cylinder"/>
        <c:axId val="180999680"/>
        <c:axId val="181001216"/>
        <c:axId val="180006400"/>
      </c:bar3DChart>
      <c:catAx>
        <c:axId val="1809996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001216"/>
        <c:crosses val="autoZero"/>
        <c:auto val="1"/>
        <c:lblAlgn val="ctr"/>
        <c:lblOffset val="100"/>
      </c:catAx>
      <c:valAx>
        <c:axId val="181001216"/>
        <c:scaling>
          <c:orientation val="minMax"/>
        </c:scaling>
        <c:delete val="1"/>
        <c:axPos val="l"/>
        <c:numFmt formatCode="0.0" sourceLinked="1"/>
        <c:tickLblPos val="none"/>
        <c:crossAx val="180999680"/>
        <c:crosses val="autoZero"/>
        <c:crossBetween val="between"/>
      </c:valAx>
      <c:serAx>
        <c:axId val="180006400"/>
        <c:scaling>
          <c:orientation val="minMax"/>
        </c:scaling>
        <c:delete val="1"/>
        <c:axPos val="b"/>
        <c:tickLblPos val="none"/>
        <c:crossAx val="181001216"/>
        <c:crosses val="autoZero"/>
      </c:serAx>
    </c:plotArea>
    <c:legend>
      <c:legendPos val="t"/>
      <c:layout>
        <c:manualLayout>
          <c:xMode val="edge"/>
          <c:yMode val="edge"/>
          <c:x val="0.27161039332972897"/>
          <c:y val="8.0364734320823097E-2"/>
          <c:w val="0.44803610513576148"/>
          <c:h val="6.7592091542549568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60"/>
      <c:rotY val="5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14626141480472"/>
          <c:y val="2.7443665107438699E-2"/>
          <c:w val="0.87482094986412662"/>
          <c:h val="0.742815975688496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5.8287388031992892E-3"/>
                  <c:y val="0.17777653349757841"/>
                </c:manualLayout>
              </c:layout>
              <c:showVal val="1"/>
            </c:dLbl>
            <c:dLbl>
              <c:idx val="1"/>
              <c:layout>
                <c:manualLayout>
                  <c:x val="2.9143694015996446E-3"/>
                  <c:y val="9.2541209217917433E-2"/>
                </c:manualLayout>
              </c:layout>
              <c:showVal val="1"/>
            </c:dLbl>
            <c:dLbl>
              <c:idx val="2"/>
              <c:layout>
                <c:manualLayout>
                  <c:x val="5.8287388031992892E-3"/>
                  <c:y val="3.89647196707021E-2"/>
                </c:manualLayout>
              </c:layout>
              <c:showVal val="1"/>
            </c:dLbl>
            <c:dLbl>
              <c:idx val="3"/>
              <c:layout>
                <c:manualLayout>
                  <c:x val="1.7486216409597868E-2"/>
                  <c:y val="2.9924022631752333E-2"/>
                </c:manualLayout>
              </c:layout>
              <c:showVal val="1"/>
            </c:dLbl>
            <c:dLbl>
              <c:idx val="4"/>
              <c:layout>
                <c:manualLayout>
                  <c:x val="1.8943401110398092E-2"/>
                  <c:y val="-1.2176474897094404E-2"/>
                </c:manualLayout>
              </c:layout>
              <c:showVal val="1"/>
            </c:dLbl>
            <c:dLbl>
              <c:idx val="5"/>
              <c:layout>
                <c:manualLayout>
                  <c:x val="2.1857770511997852E-2"/>
                  <c:y val="-7.3058849382566385E-3"/>
                </c:manualLayout>
              </c:layout>
              <c:showVal val="1"/>
            </c:dLbl>
            <c:dLbl>
              <c:idx val="6"/>
              <c:layout>
                <c:manualLayout>
                  <c:x val="1.7486216409597868E-2"/>
                  <c:y val="-9.741179917675518E-3"/>
                </c:manualLayout>
              </c:layout>
              <c:showVal val="1"/>
            </c:dLbl>
            <c:dLbl>
              <c:idx val="7"/>
              <c:layout>
                <c:manualLayout>
                  <c:x val="2.4261207356694611E-2"/>
                  <c:y val="-1.1434956339187901E-2"/>
                </c:manualLayout>
              </c:layout>
              <c:showVal val="1"/>
            </c:dLbl>
            <c:dLbl>
              <c:idx val="8"/>
              <c:layout>
                <c:manualLayout>
                  <c:x val="1.6975308641975745E-2"/>
                  <c:y val="5.612065321788976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1946</c:v>
                </c:pt>
                <c:pt idx="1">
                  <c:v>757</c:v>
                </c:pt>
                <c:pt idx="2">
                  <c:v>100</c:v>
                </c:pt>
                <c:pt idx="3">
                  <c:v>789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1657477606398623E-2"/>
                  <c:y val="0.17047045680381148"/>
                </c:manualLayout>
              </c:layout>
              <c:showVal val="1"/>
            </c:dLbl>
            <c:dLbl>
              <c:idx val="1"/>
              <c:layout>
                <c:manualLayout>
                  <c:x val="7.285923503999276E-3"/>
                  <c:y val="0.10471749235950165"/>
                </c:manualLayout>
              </c:layout>
              <c:showVal val="1"/>
            </c:dLbl>
            <c:dLbl>
              <c:idx val="2"/>
              <c:layout>
                <c:manualLayout>
                  <c:x val="2.1857770511997852E-2"/>
                  <c:y val="-4.8705899588377625E-3"/>
                </c:manualLayout>
              </c:layout>
              <c:showVal val="1"/>
            </c:dLbl>
            <c:dLbl>
              <c:idx val="3"/>
              <c:layout>
                <c:manualLayout>
                  <c:x val="2.3314955212797157E-2"/>
                  <c:y val="9.74117991767551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1970</c:v>
                </c:pt>
                <c:pt idx="1">
                  <c:v>774</c:v>
                </c:pt>
                <c:pt idx="2">
                  <c:v>100</c:v>
                </c:pt>
                <c:pt idx="3">
                  <c:v>826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7486216409597868E-2"/>
                  <c:y val="0.21430595818886194"/>
                </c:manualLayout>
              </c:layout>
              <c:showVal val="1"/>
            </c:dLbl>
            <c:dLbl>
              <c:idx val="1"/>
              <c:layout>
                <c:manualLayout>
                  <c:x val="1.3114547568245582E-2"/>
                  <c:y val="0.10228238913559301"/>
                </c:manualLayout>
              </c:layout>
              <c:showVal val="1"/>
            </c:dLbl>
            <c:dLbl>
              <c:idx val="2"/>
              <c:layout>
                <c:manualLayout>
                  <c:x val="4.0801171622395022E-2"/>
                  <c:y val="-5.8447079506053115E-2"/>
                </c:manualLayout>
              </c:layout>
              <c:showVal val="1"/>
            </c:dLbl>
            <c:dLbl>
              <c:idx val="3"/>
              <c:layout>
                <c:manualLayout>
                  <c:x val="3.6429617519995697E-2"/>
                  <c:y val="-1.2320291529737261E-3"/>
                </c:manualLayout>
              </c:layout>
              <c:showVal val="1"/>
            </c:dLbl>
            <c:dLbl>
              <c:idx val="7"/>
              <c:layout>
                <c:manualLayout>
                  <c:x val="2.4772139913596874E-2"/>
                  <c:y val="-1.4611769876513287E-2"/>
                </c:manualLayout>
              </c:layout>
              <c:showVal val="1"/>
            </c:dLbl>
            <c:dLbl>
              <c:idx val="8"/>
              <c:layout>
                <c:manualLayout>
                  <c:x val="2.4772139913596981E-2"/>
                  <c:y val="-1.21764748970944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1976</c:v>
                </c:pt>
                <c:pt idx="1">
                  <c:v>774</c:v>
                </c:pt>
                <c:pt idx="2">
                  <c:v>100</c:v>
                </c:pt>
                <c:pt idx="3">
                  <c:v>859</c:v>
                </c:pt>
              </c:numCache>
            </c:numRef>
          </c:val>
        </c:ser>
        <c:gapWidth val="11"/>
        <c:gapDepth val="12"/>
        <c:shape val="box"/>
        <c:axId val="181185920"/>
        <c:axId val="182510720"/>
        <c:axId val="0"/>
      </c:bar3DChart>
      <c:catAx>
        <c:axId val="181185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510720"/>
        <c:crosses val="autoZero"/>
        <c:auto val="1"/>
        <c:lblAlgn val="ctr"/>
        <c:lblOffset val="100"/>
      </c:catAx>
      <c:valAx>
        <c:axId val="182510720"/>
        <c:scaling>
          <c:orientation val="minMax"/>
        </c:scaling>
        <c:axPos val="l"/>
        <c:majorGridlines/>
        <c:numFmt formatCode="0.0" sourceLinked="1"/>
        <c:tickLblPos val="nextTo"/>
        <c:crossAx val="181185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88828510702546"/>
          <c:y val="0.87676314397732358"/>
          <c:w val="0.47272161713998712"/>
          <c:h val="8.1011525656695518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rotY val="5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0066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5661,0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665,0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1768,0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Упрощенная система налогообложения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4189.7</c:v>
                </c:pt>
                <c:pt idx="1">
                  <c:v>453.6</c:v>
                </c:pt>
                <c:pt idx="2">
                  <c:v>2080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5904,0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695,8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1872,0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Упрощенная система налогообложения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4357.3</c:v>
                </c:pt>
                <c:pt idx="1">
                  <c:v>357</c:v>
                </c:pt>
                <c:pt idx="2">
                  <c:v>2163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70F12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4.5172725724794492E-2"/>
                  <c:y val="-5.35764895472154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6135,0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723,8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1982,0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Упрощенная система налогообложения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4531.6000000000004</c:v>
                </c:pt>
                <c:pt idx="1">
                  <c:v>374.5</c:v>
                </c:pt>
                <c:pt idx="2">
                  <c:v>2250</c:v>
                </c:pt>
              </c:numCache>
            </c:numRef>
          </c:val>
        </c:ser>
        <c:dLbls>
          <c:showVal val="1"/>
        </c:dLbls>
        <c:gapWidth val="0"/>
        <c:gapDepth val="0"/>
        <c:shape val="pyramid"/>
        <c:axId val="102512896"/>
        <c:axId val="102572032"/>
        <c:axId val="0"/>
      </c:bar3DChart>
      <c:catAx>
        <c:axId val="1025128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572032"/>
        <c:crosses val="autoZero"/>
        <c:auto val="1"/>
        <c:lblAlgn val="ctr"/>
        <c:lblOffset val="100"/>
      </c:catAx>
      <c:valAx>
        <c:axId val="102572032"/>
        <c:scaling>
          <c:orientation val="minMax"/>
        </c:scaling>
        <c:axPos val="l"/>
        <c:numFmt formatCode="0.0" sourceLinked="1"/>
        <c:tickLblPos val="nextTo"/>
        <c:crossAx val="1025128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610599400879089"/>
          <c:y val="2.6396164354953788E-2"/>
          <c:w val="0.86494376184966537"/>
          <c:h val="0.7241467369550466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66FF"/>
            </a:solidFill>
          </c:spPr>
          <c:dLbls>
            <c:dLbl>
              <c:idx val="3"/>
              <c:layout>
                <c:manualLayout>
                  <c:x val="5.8287388031992892E-3"/>
                  <c:y val="1.681669911463580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3311.8</c:v>
                </c:pt>
                <c:pt idx="1">
                  <c:v>23.1</c:v>
                </c:pt>
                <c:pt idx="2">
                  <c:v>4094</c:v>
                </c:pt>
                <c:pt idx="3">
                  <c:v>-436.8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66FF66"/>
            </a:solidFill>
          </c:spPr>
          <c:dLbls>
            <c:dLbl>
              <c:idx val="3"/>
              <c:layout>
                <c:manualLayout>
                  <c:x val="5.8287388031992892E-3"/>
                  <c:y val="7.2071756798372869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3546.8</c:v>
                </c:pt>
                <c:pt idx="1">
                  <c:v>24.2</c:v>
                </c:pt>
                <c:pt idx="2">
                  <c:v>4327.8</c:v>
                </c:pt>
                <c:pt idx="3">
                  <c:v>-464.5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3"/>
              <c:layout>
                <c:manualLayout>
                  <c:x val="1.8943401110397762E-2"/>
                  <c:y val="0.12011927939025561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3914.2</c:v>
                </c:pt>
                <c:pt idx="1">
                  <c:v>26</c:v>
                </c:pt>
                <c:pt idx="2">
                  <c:v>4726.1000000000004</c:v>
                </c:pt>
                <c:pt idx="3">
                  <c:v>-481.9</c:v>
                </c:pt>
              </c:numCache>
            </c:numRef>
          </c:val>
        </c:ser>
        <c:gapWidth val="20"/>
        <c:shape val="pyramid"/>
        <c:axId val="181207424"/>
        <c:axId val="181208960"/>
        <c:axId val="180924416"/>
      </c:bar3DChart>
      <c:catAx>
        <c:axId val="1812074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81208960"/>
        <c:crosses val="autoZero"/>
        <c:auto val="1"/>
        <c:lblAlgn val="ctr"/>
        <c:lblOffset val="100"/>
      </c:catAx>
      <c:valAx>
        <c:axId val="181208960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crossAx val="181207424"/>
        <c:crosses val="autoZero"/>
        <c:crossBetween val="between"/>
      </c:valAx>
      <c:serAx>
        <c:axId val="180924416"/>
        <c:scaling>
          <c:orientation val="minMax"/>
        </c:scaling>
        <c:axPos val="b"/>
        <c:tickLblPos val="nextTo"/>
        <c:crossAx val="18120896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image" Target="../media/image51.jpeg"/><Relationship Id="rId4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56CE8-814A-4C66-9104-C96B0F411F62}" type="doc">
      <dgm:prSet loTypeId="urn:microsoft.com/office/officeart/2005/8/layout/venn3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C4A8E50-05DF-44FE-A1FC-CD2433AFFC2D}">
      <dgm:prSet phldrT="[Текст]"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положениях послания Президента РФ Федеральному собранию </a:t>
          </a:r>
        </a:p>
      </dgm:t>
    </dgm:pt>
    <dgm:pt modelId="{A2A35F19-4A5C-49BA-B091-6D072C4B5B20}" type="parTrans" cxnId="{E9270F01-34E3-4CFA-A6C4-509509727654}">
      <dgm:prSet/>
      <dgm:spPr/>
      <dgm:t>
        <a:bodyPr/>
        <a:lstStyle/>
        <a:p>
          <a:endParaRPr lang="ru-RU" sz="1600"/>
        </a:p>
      </dgm:t>
    </dgm:pt>
    <dgm:pt modelId="{932E1F42-E757-43F0-9AE9-160801CB018C}" type="sibTrans" cxnId="{E9270F01-34E3-4CFA-A6C4-509509727654}">
      <dgm:prSet/>
      <dgm:spPr/>
      <dgm:t>
        <a:bodyPr/>
        <a:lstStyle/>
        <a:p>
          <a:endParaRPr lang="ru-RU" sz="1600"/>
        </a:p>
      </dgm:t>
    </dgm:pt>
    <dgm:pt modelId="{78357415-FAD3-4F15-8D8E-92B6F4C78710}">
      <dgm:prSet phldrT="[Текст]" custT="1"/>
      <dgm:spPr/>
      <dgm:t>
        <a:bodyPr lIns="0" tIns="0" rIns="0" bIns="0"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муниципальных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программах</a:t>
          </a:r>
        </a:p>
      </dgm:t>
    </dgm:pt>
    <dgm:pt modelId="{214F5235-63A4-42EF-B55E-26297C6CA027}" type="parTrans" cxnId="{1336C844-A5C7-4719-AA19-3CB168B1CDA4}">
      <dgm:prSet/>
      <dgm:spPr/>
      <dgm:t>
        <a:bodyPr/>
        <a:lstStyle/>
        <a:p>
          <a:endParaRPr lang="ru-RU" sz="1600"/>
        </a:p>
      </dgm:t>
    </dgm:pt>
    <dgm:pt modelId="{643D279D-1F2A-401F-A92F-F72E338C363A}" type="sibTrans" cxnId="{1336C844-A5C7-4719-AA19-3CB168B1CDA4}">
      <dgm:prSet/>
      <dgm:spPr/>
      <dgm:t>
        <a:bodyPr/>
        <a:lstStyle/>
        <a:p>
          <a:endParaRPr lang="ru-RU" sz="1600"/>
        </a:p>
      </dgm:t>
    </dgm:pt>
    <dgm:pt modelId="{DCC9FCC1-F4EC-495F-A968-A19498AF04B7}">
      <dgm:prSet phldrT="[Текст]"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основных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направлениях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бюджетной и налоговой политики</a:t>
          </a:r>
          <a:endParaRPr lang="ru-RU" sz="1250" b="1" dirty="0">
            <a:latin typeface="Century" pitchFamily="18" charset="0"/>
          </a:endParaRPr>
        </a:p>
      </dgm:t>
    </dgm:pt>
    <dgm:pt modelId="{909808E7-5B43-4E81-B890-50934B75FEFB}" type="parTrans" cxnId="{81D89D6B-F187-45A1-A563-F1A8357C183E}">
      <dgm:prSet/>
      <dgm:spPr/>
      <dgm:t>
        <a:bodyPr/>
        <a:lstStyle/>
        <a:p>
          <a:endParaRPr lang="ru-RU" sz="1600"/>
        </a:p>
      </dgm:t>
    </dgm:pt>
    <dgm:pt modelId="{3886536E-4913-4B30-A443-36E85532D2ED}" type="sibTrans" cxnId="{81D89D6B-F187-45A1-A563-F1A8357C183E}">
      <dgm:prSet/>
      <dgm:spPr/>
      <dgm:t>
        <a:bodyPr/>
        <a:lstStyle/>
        <a:p>
          <a:endParaRPr lang="ru-RU" sz="1600"/>
        </a:p>
      </dgm:t>
    </dgm:pt>
    <dgm:pt modelId="{4200F661-BE08-4429-8F66-352E6F5CBC44}">
      <dgm:prSet phldrT="[Текст]" custT="1"/>
      <dgm:spPr/>
      <dgm:t>
        <a:bodyPr lIns="0" tIns="0" rIns="0" bIns="0"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прогнозе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социально-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экономического развития Сернурского муниципального района</a:t>
          </a:r>
        </a:p>
      </dgm:t>
    </dgm:pt>
    <dgm:pt modelId="{7C41A5EA-D51C-4DF1-A5E1-CF879D26C5EE}" type="parTrans" cxnId="{7A33ABCB-448D-48A9-8FF2-AF7354B48C5A}">
      <dgm:prSet/>
      <dgm:spPr/>
      <dgm:t>
        <a:bodyPr/>
        <a:lstStyle/>
        <a:p>
          <a:endParaRPr lang="ru-RU" sz="1600"/>
        </a:p>
      </dgm:t>
    </dgm:pt>
    <dgm:pt modelId="{B0EA62CD-4319-4FEB-8F85-AAB46181E00F}" type="sibTrans" cxnId="{7A33ABCB-448D-48A9-8FF2-AF7354B48C5A}">
      <dgm:prSet/>
      <dgm:spPr/>
      <dgm:t>
        <a:bodyPr/>
        <a:lstStyle/>
        <a:p>
          <a:endParaRPr lang="ru-RU" sz="1600"/>
        </a:p>
      </dgm:t>
    </dgm:pt>
    <dgm:pt modelId="{4CFCDCED-BA49-40EC-8F23-AA7D3C3B0C54}">
      <dgm:prSet phldrT="[Текст]" custT="1"/>
      <dgm:spPr/>
      <dgm:t>
        <a:bodyPr lIns="0" tIns="0" rIns="0" bIns="0"/>
        <a:lstStyle/>
        <a:p>
          <a:r>
            <a:rPr lang="ru-RU" sz="1250" b="1" dirty="0" smtClean="0">
              <a:latin typeface="Century" pitchFamily="18" charset="0"/>
            </a:rPr>
            <a:t>проекте долгосрочного бюджетного прогноза (проекте изменений долгосрочного бюджетного прогноза)</a:t>
          </a:r>
        </a:p>
      </dgm:t>
    </dgm:pt>
    <dgm:pt modelId="{E377A97C-083C-40D5-AD1F-7A30AF2ACC60}" type="parTrans" cxnId="{907FB210-E39F-4F2A-B865-2A7E8369F460}">
      <dgm:prSet/>
      <dgm:spPr/>
      <dgm:t>
        <a:bodyPr/>
        <a:lstStyle/>
        <a:p>
          <a:endParaRPr lang="ru-RU"/>
        </a:p>
      </dgm:t>
    </dgm:pt>
    <dgm:pt modelId="{4BED2B92-19D9-4B6F-A9F9-08BE59535E30}" type="sibTrans" cxnId="{907FB210-E39F-4F2A-B865-2A7E8369F460}">
      <dgm:prSet/>
      <dgm:spPr/>
      <dgm:t>
        <a:bodyPr/>
        <a:lstStyle/>
        <a:p>
          <a:endParaRPr lang="ru-RU"/>
        </a:p>
      </dgm:t>
    </dgm:pt>
    <dgm:pt modelId="{CA157A22-C341-4328-9248-7B587C7505A4}" type="pres">
      <dgm:prSet presAssocID="{8EA56CE8-814A-4C66-9104-C96B0F411F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D2E96A-2524-4147-91D2-6F4A82FDBFEE}" type="pres">
      <dgm:prSet presAssocID="{9C4A8E50-05DF-44FE-A1FC-CD2433AFFC2D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66472-A2CB-487C-B068-1A650C410DD6}" type="pres">
      <dgm:prSet presAssocID="{932E1F42-E757-43F0-9AE9-160801CB018C}" presName="space" presStyleCnt="0"/>
      <dgm:spPr/>
    </dgm:pt>
    <dgm:pt modelId="{B8EFADB2-4653-4B1C-BE8F-D3646AD92AE0}" type="pres">
      <dgm:prSet presAssocID="{DCC9FCC1-F4EC-495F-A968-A19498AF04B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50451-9E4F-48C4-AF0E-38A705BA1E30}" type="pres">
      <dgm:prSet presAssocID="{3886536E-4913-4B30-A443-36E85532D2ED}" presName="space" presStyleCnt="0"/>
      <dgm:spPr/>
    </dgm:pt>
    <dgm:pt modelId="{AD714DF8-47A9-44E3-9294-A3C47A21C704}" type="pres">
      <dgm:prSet presAssocID="{4200F661-BE08-4429-8F66-352E6F5CBC44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8DB53-67A4-43D3-A202-893222A78F9D}" type="pres">
      <dgm:prSet presAssocID="{B0EA62CD-4319-4FEB-8F85-AAB46181E00F}" presName="space" presStyleCnt="0"/>
      <dgm:spPr/>
    </dgm:pt>
    <dgm:pt modelId="{C65E13E8-D4E7-45B4-BE5B-B1A9761B58F2}" type="pres">
      <dgm:prSet presAssocID="{78357415-FAD3-4F15-8D8E-92B6F4C78710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7B5F5-5C47-4242-BA27-9EC94251D023}" type="pres">
      <dgm:prSet presAssocID="{643D279D-1F2A-401F-A92F-F72E338C363A}" presName="space" presStyleCnt="0"/>
      <dgm:spPr/>
    </dgm:pt>
    <dgm:pt modelId="{AA9A826C-4B9F-4B97-A78C-6CD31BE9EC3B}" type="pres">
      <dgm:prSet presAssocID="{4CFCDCED-BA49-40EC-8F23-AA7D3C3B0C54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89D6B-F187-45A1-A563-F1A8357C183E}" srcId="{8EA56CE8-814A-4C66-9104-C96B0F411F62}" destId="{DCC9FCC1-F4EC-495F-A968-A19498AF04B7}" srcOrd="1" destOrd="0" parTransId="{909808E7-5B43-4E81-B890-50934B75FEFB}" sibTransId="{3886536E-4913-4B30-A443-36E85532D2ED}"/>
    <dgm:cxn modelId="{68FA351D-C87A-4043-8ACD-53D1677D6C5B}" type="presOf" srcId="{8EA56CE8-814A-4C66-9104-C96B0F411F62}" destId="{CA157A22-C341-4328-9248-7B587C7505A4}" srcOrd="0" destOrd="0" presId="urn:microsoft.com/office/officeart/2005/8/layout/venn3"/>
    <dgm:cxn modelId="{B28AC972-28F3-41F7-8313-C3418EA334E5}" type="presOf" srcId="{4CFCDCED-BA49-40EC-8F23-AA7D3C3B0C54}" destId="{AA9A826C-4B9F-4B97-A78C-6CD31BE9EC3B}" srcOrd="0" destOrd="0" presId="urn:microsoft.com/office/officeart/2005/8/layout/venn3"/>
    <dgm:cxn modelId="{0F784176-8B08-459B-976F-BFE87C212800}" type="presOf" srcId="{9C4A8E50-05DF-44FE-A1FC-CD2433AFFC2D}" destId="{B9D2E96A-2524-4147-91D2-6F4A82FDBFEE}" srcOrd="0" destOrd="0" presId="urn:microsoft.com/office/officeart/2005/8/layout/venn3"/>
    <dgm:cxn modelId="{F7A77B2D-D0F1-4456-9BCE-4F920E06332F}" type="presOf" srcId="{78357415-FAD3-4F15-8D8E-92B6F4C78710}" destId="{C65E13E8-D4E7-45B4-BE5B-B1A9761B58F2}" srcOrd="0" destOrd="0" presId="urn:microsoft.com/office/officeart/2005/8/layout/venn3"/>
    <dgm:cxn modelId="{7A33ABCB-448D-48A9-8FF2-AF7354B48C5A}" srcId="{8EA56CE8-814A-4C66-9104-C96B0F411F62}" destId="{4200F661-BE08-4429-8F66-352E6F5CBC44}" srcOrd="2" destOrd="0" parTransId="{7C41A5EA-D51C-4DF1-A5E1-CF879D26C5EE}" sibTransId="{B0EA62CD-4319-4FEB-8F85-AAB46181E00F}"/>
    <dgm:cxn modelId="{1336C844-A5C7-4719-AA19-3CB168B1CDA4}" srcId="{8EA56CE8-814A-4C66-9104-C96B0F411F62}" destId="{78357415-FAD3-4F15-8D8E-92B6F4C78710}" srcOrd="3" destOrd="0" parTransId="{214F5235-63A4-42EF-B55E-26297C6CA027}" sibTransId="{643D279D-1F2A-401F-A92F-F72E338C363A}"/>
    <dgm:cxn modelId="{52A05BE2-9AC1-4572-9E8D-C95BCA5AB84A}" type="presOf" srcId="{DCC9FCC1-F4EC-495F-A968-A19498AF04B7}" destId="{B8EFADB2-4653-4B1C-BE8F-D3646AD92AE0}" srcOrd="0" destOrd="0" presId="urn:microsoft.com/office/officeart/2005/8/layout/venn3"/>
    <dgm:cxn modelId="{67892044-C6D1-4704-8AA4-7184B549FAF8}" type="presOf" srcId="{4200F661-BE08-4429-8F66-352E6F5CBC44}" destId="{AD714DF8-47A9-44E3-9294-A3C47A21C704}" srcOrd="0" destOrd="0" presId="urn:microsoft.com/office/officeart/2005/8/layout/venn3"/>
    <dgm:cxn modelId="{907FB210-E39F-4F2A-B865-2A7E8369F460}" srcId="{8EA56CE8-814A-4C66-9104-C96B0F411F62}" destId="{4CFCDCED-BA49-40EC-8F23-AA7D3C3B0C54}" srcOrd="4" destOrd="0" parTransId="{E377A97C-083C-40D5-AD1F-7A30AF2ACC60}" sibTransId="{4BED2B92-19D9-4B6F-A9F9-08BE59535E30}"/>
    <dgm:cxn modelId="{E9270F01-34E3-4CFA-A6C4-509509727654}" srcId="{8EA56CE8-814A-4C66-9104-C96B0F411F62}" destId="{9C4A8E50-05DF-44FE-A1FC-CD2433AFFC2D}" srcOrd="0" destOrd="0" parTransId="{A2A35F19-4A5C-49BA-B091-6D072C4B5B20}" sibTransId="{932E1F42-E757-43F0-9AE9-160801CB018C}"/>
    <dgm:cxn modelId="{371B5EAA-3C5F-4E73-84B6-E1A05AD81DF5}" type="presParOf" srcId="{CA157A22-C341-4328-9248-7B587C7505A4}" destId="{B9D2E96A-2524-4147-91D2-6F4A82FDBFEE}" srcOrd="0" destOrd="0" presId="urn:microsoft.com/office/officeart/2005/8/layout/venn3"/>
    <dgm:cxn modelId="{EA129B55-CAFD-4FA3-B323-DF545C845149}" type="presParOf" srcId="{CA157A22-C341-4328-9248-7B587C7505A4}" destId="{38D66472-A2CB-487C-B068-1A650C410DD6}" srcOrd="1" destOrd="0" presId="urn:microsoft.com/office/officeart/2005/8/layout/venn3"/>
    <dgm:cxn modelId="{AE3C2E32-A49F-4892-8222-91B639DB370D}" type="presParOf" srcId="{CA157A22-C341-4328-9248-7B587C7505A4}" destId="{B8EFADB2-4653-4B1C-BE8F-D3646AD92AE0}" srcOrd="2" destOrd="0" presId="urn:microsoft.com/office/officeart/2005/8/layout/venn3"/>
    <dgm:cxn modelId="{2C52529E-F24D-4040-A17A-3FD5825F7F3C}" type="presParOf" srcId="{CA157A22-C341-4328-9248-7B587C7505A4}" destId="{6AE50451-9E4F-48C4-AF0E-38A705BA1E30}" srcOrd="3" destOrd="0" presId="urn:microsoft.com/office/officeart/2005/8/layout/venn3"/>
    <dgm:cxn modelId="{C5044617-0FC0-48ED-8094-85BBEE40228C}" type="presParOf" srcId="{CA157A22-C341-4328-9248-7B587C7505A4}" destId="{AD714DF8-47A9-44E3-9294-A3C47A21C704}" srcOrd="4" destOrd="0" presId="urn:microsoft.com/office/officeart/2005/8/layout/venn3"/>
    <dgm:cxn modelId="{192A682C-7264-41B1-A34B-5355EE10BD36}" type="presParOf" srcId="{CA157A22-C341-4328-9248-7B587C7505A4}" destId="{9988DB53-67A4-43D3-A202-893222A78F9D}" srcOrd="5" destOrd="0" presId="urn:microsoft.com/office/officeart/2005/8/layout/venn3"/>
    <dgm:cxn modelId="{EDE9FAEC-D4CA-4670-99C2-FC9D99058533}" type="presParOf" srcId="{CA157A22-C341-4328-9248-7B587C7505A4}" destId="{C65E13E8-D4E7-45B4-BE5B-B1A9761B58F2}" srcOrd="6" destOrd="0" presId="urn:microsoft.com/office/officeart/2005/8/layout/venn3"/>
    <dgm:cxn modelId="{7575835C-36B7-465A-80CA-C3A56198E0DE}" type="presParOf" srcId="{CA157A22-C341-4328-9248-7B587C7505A4}" destId="{5097B5F5-5C47-4242-BA27-9EC94251D023}" srcOrd="7" destOrd="0" presId="urn:microsoft.com/office/officeart/2005/8/layout/venn3"/>
    <dgm:cxn modelId="{F74498FD-67BC-4E14-8F13-D88B34E7CF03}" type="presParOf" srcId="{CA157A22-C341-4328-9248-7B587C7505A4}" destId="{AA9A826C-4B9F-4B97-A78C-6CD31BE9EC3B}" srcOrd="8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C801C-629A-4265-8E0E-7BD02D84FAB5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</dgm:spPr>
    </dgm:pt>
    <dgm:pt modelId="{7D1E121F-25E5-4141-BB8D-E0A280D64EB3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20BE8A-1BC5-4F3E-AE50-7EE9378E8BEC}" type="parTrans" cxnId="{8D6321F5-17A8-4EC4-A0BC-3BF11B0E3496}">
      <dgm:prSet/>
      <dgm:spPr/>
      <dgm:t>
        <a:bodyPr/>
        <a:lstStyle/>
        <a:p>
          <a:endParaRPr lang="ru-RU"/>
        </a:p>
      </dgm:t>
    </dgm:pt>
    <dgm:pt modelId="{47733F35-4CA8-4865-B6D9-FBC9205EF724}" type="sibTrans" cxnId="{8D6321F5-17A8-4EC4-A0BC-3BF11B0E3496}">
      <dgm:prSet/>
      <dgm:spPr/>
      <dgm:t>
        <a:bodyPr/>
        <a:lstStyle/>
        <a:p>
          <a:endParaRPr lang="ru-RU"/>
        </a:p>
      </dgm:t>
    </dgm:pt>
    <dgm:pt modelId="{D99CF453-43CB-49DD-AE4E-9CA0A3F3F1E9}">
      <dgm:prSet phldrT="[Текст]" phldr="1" custT="1"/>
      <dgm:spPr/>
      <dgm:t>
        <a:bodyPr/>
        <a:lstStyle/>
        <a:p>
          <a:endParaRPr lang="ru-RU" sz="4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A03D9D9-3439-4A7C-959E-73B827543606}" type="parTrans" cxnId="{12F850F6-9E42-4F7A-83D6-C29022F225DF}">
      <dgm:prSet/>
      <dgm:spPr/>
      <dgm:t>
        <a:bodyPr/>
        <a:lstStyle/>
        <a:p>
          <a:endParaRPr lang="ru-RU"/>
        </a:p>
      </dgm:t>
    </dgm:pt>
    <dgm:pt modelId="{0F214689-12C3-450A-BA10-78DF23AB47F6}" type="sibTrans" cxnId="{12F850F6-9E42-4F7A-83D6-C29022F225DF}">
      <dgm:prSet/>
      <dgm:spPr/>
      <dgm:t>
        <a:bodyPr/>
        <a:lstStyle/>
        <a:p>
          <a:endParaRPr lang="ru-RU"/>
        </a:p>
      </dgm:t>
    </dgm:pt>
    <dgm:pt modelId="{1DC0BF8B-8CDE-41F9-98EE-A456326137F7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3E153B-74BD-47B7-B8EE-DA0BF25A00D3}" type="sibTrans" cxnId="{6B38285B-CBEC-4CE1-BE5E-C5B0D656C0CE}">
      <dgm:prSet/>
      <dgm:spPr/>
      <dgm:t>
        <a:bodyPr/>
        <a:lstStyle/>
        <a:p>
          <a:endParaRPr lang="ru-RU"/>
        </a:p>
      </dgm:t>
    </dgm:pt>
    <dgm:pt modelId="{68FCA026-7171-49BD-8E7D-49EC0614EEE5}" type="parTrans" cxnId="{6B38285B-CBEC-4CE1-BE5E-C5B0D656C0CE}">
      <dgm:prSet/>
      <dgm:spPr/>
      <dgm:t>
        <a:bodyPr/>
        <a:lstStyle/>
        <a:p>
          <a:endParaRPr lang="ru-RU"/>
        </a:p>
      </dgm:t>
    </dgm:pt>
    <dgm:pt modelId="{5491405B-43FD-4B0F-B1BF-F53A8A94496F}" type="pres">
      <dgm:prSet presAssocID="{807C801C-629A-4265-8E0E-7BD02D84FAB5}" presName="Name0" presStyleCnt="0">
        <dgm:presLayoutVars>
          <dgm:dir/>
          <dgm:animLvl val="lvl"/>
          <dgm:resizeHandles val="exact"/>
        </dgm:presLayoutVars>
      </dgm:prSet>
      <dgm:spPr/>
    </dgm:pt>
    <dgm:pt modelId="{CC648617-0649-450C-8377-298837F05F69}" type="pres">
      <dgm:prSet presAssocID="{7D1E121F-25E5-4141-BB8D-E0A280D64EB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13E7-BD73-4530-86E5-7BDCDD010228}" type="pres">
      <dgm:prSet presAssocID="{47733F35-4CA8-4865-B6D9-FBC9205EF724}" presName="parTxOnlySpace" presStyleCnt="0"/>
      <dgm:spPr/>
    </dgm:pt>
    <dgm:pt modelId="{3E402AE6-1360-4C2F-A2B8-8CE6BEE61048}" type="pres">
      <dgm:prSet presAssocID="{D99CF453-43CB-49DD-AE4E-9CA0A3F3F1E9}" presName="parTxOnly" presStyleLbl="node1" presStyleIdx="1" presStyleCnt="3" custLinFactNeighborX="6860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14CC-4D4A-4613-B986-1ECA78EBF72E}" type="pres">
      <dgm:prSet presAssocID="{0F214689-12C3-450A-BA10-78DF23AB47F6}" presName="parTxOnlySpace" presStyleCnt="0"/>
      <dgm:spPr/>
    </dgm:pt>
    <dgm:pt modelId="{6CB01F48-4BC4-4FA5-8E9B-365ED635D19F}" type="pres">
      <dgm:prSet presAssocID="{1DC0BF8B-8CDE-41F9-98EE-A456326137F7}" presName="parTxOnly" presStyleLbl="node1" presStyleIdx="2" presStyleCnt="3" custLinFactNeighborX="-98919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3EF4E-0F0D-4A66-9237-2C7999CE96D6}" type="presOf" srcId="{1DC0BF8B-8CDE-41F9-98EE-A456326137F7}" destId="{6CB01F48-4BC4-4FA5-8E9B-365ED635D19F}" srcOrd="0" destOrd="0" presId="urn:microsoft.com/office/officeart/2005/8/layout/chevron1"/>
    <dgm:cxn modelId="{E1784BA6-111B-4B06-AD4B-039826D90E76}" type="presOf" srcId="{7D1E121F-25E5-4141-BB8D-E0A280D64EB3}" destId="{CC648617-0649-450C-8377-298837F05F69}" srcOrd="0" destOrd="0" presId="urn:microsoft.com/office/officeart/2005/8/layout/chevron1"/>
    <dgm:cxn modelId="{8D6321F5-17A8-4EC4-A0BC-3BF11B0E3496}" srcId="{807C801C-629A-4265-8E0E-7BD02D84FAB5}" destId="{7D1E121F-25E5-4141-BB8D-E0A280D64EB3}" srcOrd="0" destOrd="0" parTransId="{AB20BE8A-1BC5-4F3E-AE50-7EE9378E8BEC}" sibTransId="{47733F35-4CA8-4865-B6D9-FBC9205EF724}"/>
    <dgm:cxn modelId="{AE4A7905-BD38-4B92-BF58-B643FF070205}" type="presOf" srcId="{807C801C-629A-4265-8E0E-7BD02D84FAB5}" destId="{5491405B-43FD-4B0F-B1BF-F53A8A94496F}" srcOrd="0" destOrd="0" presId="urn:microsoft.com/office/officeart/2005/8/layout/chevron1"/>
    <dgm:cxn modelId="{12F850F6-9E42-4F7A-83D6-C29022F225DF}" srcId="{807C801C-629A-4265-8E0E-7BD02D84FAB5}" destId="{D99CF453-43CB-49DD-AE4E-9CA0A3F3F1E9}" srcOrd="1" destOrd="0" parTransId="{2A03D9D9-3439-4A7C-959E-73B827543606}" sibTransId="{0F214689-12C3-450A-BA10-78DF23AB47F6}"/>
    <dgm:cxn modelId="{3A02C153-8594-424F-8DC1-43A568CC68B5}" type="presOf" srcId="{D99CF453-43CB-49DD-AE4E-9CA0A3F3F1E9}" destId="{3E402AE6-1360-4C2F-A2B8-8CE6BEE61048}" srcOrd="0" destOrd="0" presId="urn:microsoft.com/office/officeart/2005/8/layout/chevron1"/>
    <dgm:cxn modelId="{6B38285B-CBEC-4CE1-BE5E-C5B0D656C0CE}" srcId="{807C801C-629A-4265-8E0E-7BD02D84FAB5}" destId="{1DC0BF8B-8CDE-41F9-98EE-A456326137F7}" srcOrd="2" destOrd="0" parTransId="{68FCA026-7171-49BD-8E7D-49EC0614EEE5}" sibTransId="{973E153B-74BD-47B7-B8EE-DA0BF25A00D3}"/>
    <dgm:cxn modelId="{C865052B-6795-4D8F-BF0C-FBDC8AAF7C2C}" type="presParOf" srcId="{5491405B-43FD-4B0F-B1BF-F53A8A94496F}" destId="{CC648617-0649-450C-8377-298837F05F69}" srcOrd="0" destOrd="0" presId="urn:microsoft.com/office/officeart/2005/8/layout/chevron1"/>
    <dgm:cxn modelId="{03F1DE93-338C-4A46-BCE7-EBB1E1364823}" type="presParOf" srcId="{5491405B-43FD-4B0F-B1BF-F53A8A94496F}" destId="{C8FD13E7-BD73-4530-86E5-7BDCDD010228}" srcOrd="1" destOrd="0" presId="urn:microsoft.com/office/officeart/2005/8/layout/chevron1"/>
    <dgm:cxn modelId="{FE696752-48E1-4111-8D0F-9CB0CD6469B0}" type="presParOf" srcId="{5491405B-43FD-4B0F-B1BF-F53A8A94496F}" destId="{3E402AE6-1360-4C2F-A2B8-8CE6BEE61048}" srcOrd="2" destOrd="0" presId="urn:microsoft.com/office/officeart/2005/8/layout/chevron1"/>
    <dgm:cxn modelId="{647A73B2-F574-4DDD-A4A6-5B9C0B87FC66}" type="presParOf" srcId="{5491405B-43FD-4B0F-B1BF-F53A8A94496F}" destId="{15F214CC-4D4A-4613-B986-1ECA78EBF72E}" srcOrd="3" destOrd="0" presId="urn:microsoft.com/office/officeart/2005/8/layout/chevron1"/>
    <dgm:cxn modelId="{055BDAD0-867D-4EB8-9799-EE9C1B92E8E6}" type="presParOf" srcId="{5491405B-43FD-4B0F-B1BF-F53A8A94496F}" destId="{6CB01F48-4BC4-4FA5-8E9B-365ED635D19F}" srcOrd="4" destOrd="0" presId="urn:microsoft.com/office/officeart/2005/8/layout/chevr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C3A8D7-CB38-4461-9CBA-15777E21E1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1620000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F99C9D6E-B7CA-47ED-B4E0-FCF8C8652CC6}">
      <dgm:prSet phldrT="[Текст]" phldr="1" custT="1"/>
      <dgm:spPr>
        <a:solidFill>
          <a:srgbClr val="12D45C"/>
        </a:solidFill>
        <a:ln>
          <a:solidFill>
            <a:srgbClr val="00B050"/>
          </a:solidFill>
        </a:ln>
      </dgm:spPr>
      <dgm:t>
        <a:bodyPr/>
        <a:lstStyle/>
        <a:p>
          <a:endParaRPr lang="ru-RU" sz="100" baseline="0" dirty="0">
            <a:solidFill>
              <a:srgbClr val="12D45C"/>
            </a:solidFill>
          </a:endParaRPr>
        </a:p>
      </dgm:t>
    </dgm:pt>
    <dgm:pt modelId="{841749C4-A837-41FA-B0A2-BCEC0464D6F5}" type="parTrans" cxnId="{798F61A0-F329-4DD2-967E-7DB36F2E6AE3}">
      <dgm:prSet/>
      <dgm:spPr/>
      <dgm:t>
        <a:bodyPr/>
        <a:lstStyle/>
        <a:p>
          <a:endParaRPr lang="ru-RU"/>
        </a:p>
      </dgm:t>
    </dgm:pt>
    <dgm:pt modelId="{D0493273-B506-4A62-9531-463C76FC5F9A}" type="sibTrans" cxnId="{798F61A0-F329-4DD2-967E-7DB36F2E6AE3}">
      <dgm:prSet/>
      <dgm:spPr/>
      <dgm:t>
        <a:bodyPr/>
        <a:lstStyle/>
        <a:p>
          <a:endParaRPr lang="ru-RU"/>
        </a:p>
      </dgm:t>
    </dgm:pt>
    <dgm:pt modelId="{0C96E4B1-93AE-463A-8C5C-76D49557AA45}">
      <dgm:prSet phldrT="[Текст]" phldr="1" custT="1"/>
      <dgm:spPr>
        <a:solidFill>
          <a:srgbClr val="66FFFF"/>
        </a:solidFill>
      </dgm:spPr>
      <dgm:t>
        <a:bodyPr/>
        <a:lstStyle/>
        <a:p>
          <a:endParaRPr lang="ru-RU" sz="100" baseline="0" dirty="0">
            <a:solidFill>
              <a:srgbClr val="66FFFF"/>
            </a:solidFill>
          </a:endParaRPr>
        </a:p>
      </dgm:t>
    </dgm:pt>
    <dgm:pt modelId="{64C1EABF-F157-4A04-A7D7-ACC15A471563}" type="parTrans" cxnId="{2A2007BA-281E-4B12-96EE-BC443AD0163F}">
      <dgm:prSet/>
      <dgm:spPr/>
      <dgm:t>
        <a:bodyPr/>
        <a:lstStyle/>
        <a:p>
          <a:endParaRPr lang="ru-RU"/>
        </a:p>
      </dgm:t>
    </dgm:pt>
    <dgm:pt modelId="{831D9A2F-A60D-4D19-B4F7-5A8C39566D96}" type="sibTrans" cxnId="{2A2007BA-281E-4B12-96EE-BC443AD0163F}">
      <dgm:prSet/>
      <dgm:spPr/>
      <dgm:t>
        <a:bodyPr/>
        <a:lstStyle/>
        <a:p>
          <a:endParaRPr lang="ru-RU"/>
        </a:p>
      </dgm:t>
    </dgm:pt>
    <dgm:pt modelId="{CAA3F9C3-CA22-4DBA-97DF-36347D424714}">
      <dgm:prSet phldrT="[Текст]" phldr="1" custT="1"/>
      <dgm:spPr>
        <a:solidFill>
          <a:srgbClr val="FF3300"/>
        </a:solidFill>
      </dgm:spPr>
      <dgm:t>
        <a:bodyPr/>
        <a:lstStyle/>
        <a:p>
          <a:endParaRPr lang="ru-RU" sz="100" baseline="0" dirty="0">
            <a:solidFill>
              <a:srgbClr val="FF0000"/>
            </a:solidFill>
          </a:endParaRPr>
        </a:p>
      </dgm:t>
    </dgm:pt>
    <dgm:pt modelId="{F6332E87-2013-426E-AEDB-4FB0021D3818}" type="sibTrans" cxnId="{074CC1F5-C264-4D1F-8698-B47699FF1002}">
      <dgm:prSet/>
      <dgm:spPr/>
      <dgm:t>
        <a:bodyPr/>
        <a:lstStyle/>
        <a:p>
          <a:endParaRPr lang="ru-RU"/>
        </a:p>
      </dgm:t>
    </dgm:pt>
    <dgm:pt modelId="{1F398CBA-A081-45F8-992D-97C9CE222182}" type="parTrans" cxnId="{074CC1F5-C264-4D1F-8698-B47699FF1002}">
      <dgm:prSet/>
      <dgm:spPr/>
      <dgm:t>
        <a:bodyPr/>
        <a:lstStyle/>
        <a:p>
          <a:endParaRPr lang="ru-RU"/>
        </a:p>
      </dgm:t>
    </dgm:pt>
    <dgm:pt modelId="{FF104888-296D-49F2-A85E-EB91AD29E33A}">
      <dgm:prSet/>
      <dgm:spPr/>
      <dgm:t>
        <a:bodyPr/>
        <a:lstStyle/>
        <a:p>
          <a:endParaRPr lang="ru-RU" dirty="0"/>
        </a:p>
      </dgm:t>
    </dgm:pt>
    <dgm:pt modelId="{C8B024D6-C647-42B1-A924-65EBE583FAE9}" type="parTrans" cxnId="{01AA71C2-4069-4037-B046-393400BC1335}">
      <dgm:prSet/>
      <dgm:spPr/>
      <dgm:t>
        <a:bodyPr/>
        <a:lstStyle/>
        <a:p>
          <a:endParaRPr lang="ru-RU"/>
        </a:p>
      </dgm:t>
    </dgm:pt>
    <dgm:pt modelId="{9E1636C6-789E-46AA-B037-E1F343540110}" type="sibTrans" cxnId="{01AA71C2-4069-4037-B046-393400BC1335}">
      <dgm:prSet/>
      <dgm:spPr/>
      <dgm:t>
        <a:bodyPr/>
        <a:lstStyle/>
        <a:p>
          <a:endParaRPr lang="ru-RU"/>
        </a:p>
      </dgm:t>
    </dgm:pt>
    <dgm:pt modelId="{82BBADB6-D1AA-4FB3-A484-15CDC741E91F}">
      <dgm:prSet/>
      <dgm:spPr/>
      <dgm:t>
        <a:bodyPr/>
        <a:lstStyle/>
        <a:p>
          <a:endParaRPr lang="ru-RU" dirty="0"/>
        </a:p>
      </dgm:t>
    </dgm:pt>
    <dgm:pt modelId="{1EF33B32-5C80-44B6-96F2-EA5E7463CDAA}" type="parTrans" cxnId="{D1C80B2E-938D-4E81-87F6-44A46E18D3EF}">
      <dgm:prSet/>
      <dgm:spPr/>
      <dgm:t>
        <a:bodyPr/>
        <a:lstStyle/>
        <a:p>
          <a:endParaRPr lang="ru-RU"/>
        </a:p>
      </dgm:t>
    </dgm:pt>
    <dgm:pt modelId="{38481FA2-3A9E-45D2-9BD9-7C5B4F874413}" type="sibTrans" cxnId="{D1C80B2E-938D-4E81-87F6-44A46E18D3EF}">
      <dgm:prSet/>
      <dgm:spPr/>
      <dgm:t>
        <a:bodyPr/>
        <a:lstStyle/>
        <a:p>
          <a:endParaRPr lang="ru-RU"/>
        </a:p>
      </dgm:t>
    </dgm:pt>
    <dgm:pt modelId="{AF3F7828-34A9-4C98-90E3-06EFA1E9460D}" type="pres">
      <dgm:prSet presAssocID="{41C3A8D7-CB38-4461-9CBA-15777E21E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8685C8-85CF-4D39-A403-9B8A3586AAC3}" type="pres">
      <dgm:prSet presAssocID="{F99C9D6E-B7CA-47ED-B4E0-FCF8C8652CC6}" presName="parTxOnly" presStyleLbl="node1" presStyleIdx="0" presStyleCnt="5" custScaleX="45620" custScaleY="50098" custLinFactNeighborX="-5540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80B75-0F77-4443-ACDE-C5459BF2529E}" type="pres">
      <dgm:prSet presAssocID="{D0493273-B506-4A62-9531-463C76FC5F9A}" presName="parTxOnlySpace" presStyleCnt="0"/>
      <dgm:spPr/>
    </dgm:pt>
    <dgm:pt modelId="{AF41B0BC-98C1-4E50-8F94-5B0061202C61}" type="pres">
      <dgm:prSet presAssocID="{0C96E4B1-93AE-463A-8C5C-76D49557AA45}" presName="parTxOnly" presStyleLbl="node1" presStyleIdx="1" presStyleCnt="5" custScaleX="35534" custScaleY="50098" custLinFactNeighborX="-8368" custLinFactNeighborY="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DED5F-8B6F-4646-8D84-33EA3F7551C7}" type="pres">
      <dgm:prSet presAssocID="{831D9A2F-A60D-4D19-B4F7-5A8C39566D96}" presName="parTxOnlySpace" presStyleCnt="0"/>
      <dgm:spPr/>
    </dgm:pt>
    <dgm:pt modelId="{49D2DD88-3622-4BBB-AB0E-06C3F220592B}" type="pres">
      <dgm:prSet presAssocID="{CAA3F9C3-CA22-4DBA-97DF-36347D424714}" presName="parTxOnly" presStyleLbl="node1" presStyleIdx="2" presStyleCnt="5" custScaleX="36106" custScaleY="50098" custLinFactNeighborX="-4833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DD5DE-36D4-417C-AF1F-70BD9752A7D5}" type="pres">
      <dgm:prSet presAssocID="{F6332E87-2013-426E-AEDB-4FB0021D3818}" presName="parTxOnlySpace" presStyleCnt="0"/>
      <dgm:spPr/>
    </dgm:pt>
    <dgm:pt modelId="{3BA68909-4286-4044-B330-BBB61ACB6B57}" type="pres">
      <dgm:prSet presAssocID="{FF104888-296D-49F2-A85E-EB91AD29E33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62A8F-8FBF-4236-956D-20D13DA2E63F}" type="pres">
      <dgm:prSet presAssocID="{9E1636C6-789E-46AA-B037-E1F343540110}" presName="parTxOnlySpace" presStyleCnt="0"/>
      <dgm:spPr/>
    </dgm:pt>
    <dgm:pt modelId="{3D0F16F2-5BB7-4503-8434-DA9BB83EAFB1}" type="pres">
      <dgm:prSet presAssocID="{82BBADB6-D1AA-4FB3-A484-15CDC741E91F}" presName="parTxOnly" presStyleLbl="node1" presStyleIdx="4" presStyleCnt="5" custLinFactX="-879" custLinFactNeighborX="-100000" custLinFactNeighborY="405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C80B2E-938D-4E81-87F6-44A46E18D3EF}" srcId="{41C3A8D7-CB38-4461-9CBA-15777E21E16A}" destId="{82BBADB6-D1AA-4FB3-A484-15CDC741E91F}" srcOrd="4" destOrd="0" parTransId="{1EF33B32-5C80-44B6-96F2-EA5E7463CDAA}" sibTransId="{38481FA2-3A9E-45D2-9BD9-7C5B4F874413}"/>
    <dgm:cxn modelId="{F67C83A1-3D45-48F7-959E-7DE51A1D5EFD}" type="presOf" srcId="{0C96E4B1-93AE-463A-8C5C-76D49557AA45}" destId="{AF41B0BC-98C1-4E50-8F94-5B0061202C61}" srcOrd="0" destOrd="0" presId="urn:microsoft.com/office/officeart/2005/8/layout/chevron1"/>
    <dgm:cxn modelId="{099C56B0-6521-4A0E-AE86-52FDA3787A07}" type="presOf" srcId="{FF104888-296D-49F2-A85E-EB91AD29E33A}" destId="{3BA68909-4286-4044-B330-BBB61ACB6B57}" srcOrd="0" destOrd="0" presId="urn:microsoft.com/office/officeart/2005/8/layout/chevron1"/>
    <dgm:cxn modelId="{798F61A0-F329-4DD2-967E-7DB36F2E6AE3}" srcId="{41C3A8D7-CB38-4461-9CBA-15777E21E16A}" destId="{F99C9D6E-B7CA-47ED-B4E0-FCF8C8652CC6}" srcOrd="0" destOrd="0" parTransId="{841749C4-A837-41FA-B0A2-BCEC0464D6F5}" sibTransId="{D0493273-B506-4A62-9531-463C76FC5F9A}"/>
    <dgm:cxn modelId="{E7EF8E50-7BC0-4F99-8350-264812C2722C}" type="presOf" srcId="{41C3A8D7-CB38-4461-9CBA-15777E21E16A}" destId="{AF3F7828-34A9-4C98-90E3-06EFA1E9460D}" srcOrd="0" destOrd="0" presId="urn:microsoft.com/office/officeart/2005/8/layout/chevron1"/>
    <dgm:cxn modelId="{074CC1F5-C264-4D1F-8698-B47699FF1002}" srcId="{41C3A8D7-CB38-4461-9CBA-15777E21E16A}" destId="{CAA3F9C3-CA22-4DBA-97DF-36347D424714}" srcOrd="2" destOrd="0" parTransId="{1F398CBA-A081-45F8-992D-97C9CE222182}" sibTransId="{F6332E87-2013-426E-AEDB-4FB0021D3818}"/>
    <dgm:cxn modelId="{E02D7264-3E5B-4C48-A4CC-34A995B3E463}" type="presOf" srcId="{82BBADB6-D1AA-4FB3-A484-15CDC741E91F}" destId="{3D0F16F2-5BB7-4503-8434-DA9BB83EAFB1}" srcOrd="0" destOrd="0" presId="urn:microsoft.com/office/officeart/2005/8/layout/chevron1"/>
    <dgm:cxn modelId="{B20D84F2-21AD-4D50-9395-8B51BC5E9168}" type="presOf" srcId="{CAA3F9C3-CA22-4DBA-97DF-36347D424714}" destId="{49D2DD88-3622-4BBB-AB0E-06C3F220592B}" srcOrd="0" destOrd="0" presId="urn:microsoft.com/office/officeart/2005/8/layout/chevron1"/>
    <dgm:cxn modelId="{2A2007BA-281E-4B12-96EE-BC443AD0163F}" srcId="{41C3A8D7-CB38-4461-9CBA-15777E21E16A}" destId="{0C96E4B1-93AE-463A-8C5C-76D49557AA45}" srcOrd="1" destOrd="0" parTransId="{64C1EABF-F157-4A04-A7D7-ACC15A471563}" sibTransId="{831D9A2F-A60D-4D19-B4F7-5A8C39566D96}"/>
    <dgm:cxn modelId="{7CE7B351-3C91-42FF-992E-F35F1833EB70}" type="presOf" srcId="{F99C9D6E-B7CA-47ED-B4E0-FCF8C8652CC6}" destId="{968685C8-85CF-4D39-A403-9B8A3586AAC3}" srcOrd="0" destOrd="0" presId="urn:microsoft.com/office/officeart/2005/8/layout/chevron1"/>
    <dgm:cxn modelId="{01AA71C2-4069-4037-B046-393400BC1335}" srcId="{41C3A8D7-CB38-4461-9CBA-15777E21E16A}" destId="{FF104888-296D-49F2-A85E-EB91AD29E33A}" srcOrd="3" destOrd="0" parTransId="{C8B024D6-C647-42B1-A924-65EBE583FAE9}" sibTransId="{9E1636C6-789E-46AA-B037-E1F343540110}"/>
    <dgm:cxn modelId="{42CB065A-E658-4081-84F8-9C621F2A2D8A}" type="presParOf" srcId="{AF3F7828-34A9-4C98-90E3-06EFA1E9460D}" destId="{968685C8-85CF-4D39-A403-9B8A3586AAC3}" srcOrd="0" destOrd="0" presId="urn:microsoft.com/office/officeart/2005/8/layout/chevron1"/>
    <dgm:cxn modelId="{0130B8DD-88DB-4C2E-8C9C-5677BD4EE50C}" type="presParOf" srcId="{AF3F7828-34A9-4C98-90E3-06EFA1E9460D}" destId="{70E80B75-0F77-4443-ACDE-C5459BF2529E}" srcOrd="1" destOrd="0" presId="urn:microsoft.com/office/officeart/2005/8/layout/chevron1"/>
    <dgm:cxn modelId="{0472232A-B3F8-4537-A7AA-798867623A85}" type="presParOf" srcId="{AF3F7828-34A9-4C98-90E3-06EFA1E9460D}" destId="{AF41B0BC-98C1-4E50-8F94-5B0061202C61}" srcOrd="2" destOrd="0" presId="urn:microsoft.com/office/officeart/2005/8/layout/chevron1"/>
    <dgm:cxn modelId="{4EAF0CD8-364B-459C-8769-5DEBBB7EDB41}" type="presParOf" srcId="{AF3F7828-34A9-4C98-90E3-06EFA1E9460D}" destId="{A6FDED5F-8B6F-4646-8D84-33EA3F7551C7}" srcOrd="3" destOrd="0" presId="urn:microsoft.com/office/officeart/2005/8/layout/chevron1"/>
    <dgm:cxn modelId="{2246A06F-1B8C-4C0F-B6C9-E3AE4A98B276}" type="presParOf" srcId="{AF3F7828-34A9-4C98-90E3-06EFA1E9460D}" destId="{49D2DD88-3622-4BBB-AB0E-06C3F220592B}" srcOrd="4" destOrd="0" presId="urn:microsoft.com/office/officeart/2005/8/layout/chevron1"/>
    <dgm:cxn modelId="{7549C310-1800-49BA-A037-0751D10678A0}" type="presParOf" srcId="{AF3F7828-34A9-4C98-90E3-06EFA1E9460D}" destId="{533DD5DE-36D4-417C-AF1F-70BD9752A7D5}" srcOrd="5" destOrd="0" presId="urn:microsoft.com/office/officeart/2005/8/layout/chevron1"/>
    <dgm:cxn modelId="{A268764B-8EEE-40ED-A614-34E945D82317}" type="presParOf" srcId="{AF3F7828-34A9-4C98-90E3-06EFA1E9460D}" destId="{3BA68909-4286-4044-B330-BBB61ACB6B57}" srcOrd="6" destOrd="0" presId="urn:microsoft.com/office/officeart/2005/8/layout/chevron1"/>
    <dgm:cxn modelId="{3EDB969C-C971-4043-B891-EFA49EB9B4DB}" type="presParOf" srcId="{AF3F7828-34A9-4C98-90E3-06EFA1E9460D}" destId="{E4F62A8F-8FBF-4236-956D-20D13DA2E63F}" srcOrd="7" destOrd="0" presId="urn:microsoft.com/office/officeart/2005/8/layout/chevron1"/>
    <dgm:cxn modelId="{59851ADD-92A5-4D26-889F-261A0C5D0414}" type="presParOf" srcId="{AF3F7828-34A9-4C98-90E3-06EFA1E9460D}" destId="{3D0F16F2-5BB7-4503-8434-DA9BB83EAFB1}" srcOrd="8" destOrd="0" presId="urn:microsoft.com/office/officeart/2005/8/layout/chevron1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0CEFA-1510-4D71-B47E-4AD64C699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E7D53-C670-4E78-A687-36D18ADD3E47}">
      <dgm:prSet phldrT="[Текст]"/>
      <dgm:spPr/>
      <dgm:t>
        <a:bodyPr/>
        <a:lstStyle/>
        <a:p>
          <a:r>
            <a:rPr lang="ru-RU" dirty="0" smtClean="0"/>
            <a:t>Налоговый кодекс Российской Федерации </a:t>
          </a:r>
          <a:endParaRPr lang="ru-RU" dirty="0"/>
        </a:p>
      </dgm:t>
    </dgm:pt>
    <dgm:pt modelId="{55607016-B671-4075-9B59-3F382E9BDEB2}" type="parTrans" cxnId="{D46D93CB-9CBA-4034-B324-E899E4A6CECD}">
      <dgm:prSet/>
      <dgm:spPr/>
      <dgm:t>
        <a:bodyPr/>
        <a:lstStyle/>
        <a:p>
          <a:endParaRPr lang="ru-RU"/>
        </a:p>
      </dgm:t>
    </dgm:pt>
    <dgm:pt modelId="{C88918CE-710E-4248-8838-0A9233E85BA3}" type="sibTrans" cxnId="{D46D93CB-9CBA-4034-B324-E899E4A6CECD}">
      <dgm:prSet/>
      <dgm:spPr/>
      <dgm:t>
        <a:bodyPr/>
        <a:lstStyle/>
        <a:p>
          <a:endParaRPr lang="ru-RU"/>
        </a:p>
      </dgm:t>
    </dgm:pt>
    <dgm:pt modelId="{121267AC-75CA-4C76-980B-4D1B7CC3E765}">
      <dgm:prSet phldrT="[Текст]"/>
      <dgm:spPr/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CD3F870-F92E-4E7C-84AF-BE963B39D42D}" type="parTrans" cxnId="{C9DFC399-5D5D-4F8D-999A-0E4689DCB62A}">
      <dgm:prSet/>
      <dgm:spPr/>
      <dgm:t>
        <a:bodyPr/>
        <a:lstStyle/>
        <a:p>
          <a:endParaRPr lang="ru-RU"/>
        </a:p>
      </dgm:t>
    </dgm:pt>
    <dgm:pt modelId="{CE75BE9C-1A3A-4DC2-BE94-9F7EB0B7D9FA}" type="sibTrans" cxnId="{C9DFC399-5D5D-4F8D-999A-0E4689DCB62A}">
      <dgm:prSet/>
      <dgm:spPr/>
      <dgm:t>
        <a:bodyPr/>
        <a:lstStyle/>
        <a:p>
          <a:endParaRPr lang="ru-RU"/>
        </a:p>
      </dgm:t>
    </dgm:pt>
    <dgm:pt modelId="{C95699BE-5B34-4E88-B861-D2BF9E7D69E2}">
      <dgm:prSet/>
      <dgm:spPr/>
      <dgm:t>
        <a:bodyPr/>
        <a:lstStyle/>
        <a:p>
          <a:r>
            <a:rPr lang="ru-RU" dirty="0" smtClean="0"/>
            <a:t>Закон Республики Марий Эл от 27 октября 2011 года № 59-З «О регулировании отношений в области налогов и сборов в Республике Марий Эл»</a:t>
          </a:r>
          <a:endParaRPr lang="ru-RU" dirty="0"/>
        </a:p>
      </dgm:t>
    </dgm:pt>
    <dgm:pt modelId="{55BC6EDE-8E0E-44C0-986F-345D5F929ED2}" type="parTrans" cxnId="{26B88A54-FD09-4424-BFBD-D1BAC6C5D8A8}">
      <dgm:prSet/>
      <dgm:spPr/>
      <dgm:t>
        <a:bodyPr/>
        <a:lstStyle/>
        <a:p>
          <a:endParaRPr lang="ru-RU"/>
        </a:p>
      </dgm:t>
    </dgm:pt>
    <dgm:pt modelId="{3BED5729-BAB8-49FB-8EF4-BCC7D3D958B1}" type="sibTrans" cxnId="{26B88A54-FD09-4424-BFBD-D1BAC6C5D8A8}">
      <dgm:prSet/>
      <dgm:spPr/>
      <dgm:t>
        <a:bodyPr/>
        <a:lstStyle/>
        <a:p>
          <a:endParaRPr lang="ru-RU"/>
        </a:p>
      </dgm:t>
    </dgm:pt>
    <dgm:pt modelId="{54144F80-BDED-41F7-AF17-88CEB6A8E76C}">
      <dgm:prSet/>
      <dgm:spPr/>
      <dgm:t>
        <a:bodyPr/>
        <a:lstStyle/>
        <a:p>
          <a:r>
            <a:rPr lang="ru-RU" dirty="0" smtClean="0"/>
            <a:t>Решения Собрания депутатов городского и сельских поселений о введении местных налогов на территории Сернурского муниципального района</a:t>
          </a:r>
          <a:endParaRPr lang="ru-RU" dirty="0"/>
        </a:p>
      </dgm:t>
    </dgm:pt>
    <dgm:pt modelId="{7EA4D0A8-D1E2-495A-9DA8-056127A8ADC2}" type="parTrans" cxnId="{692AFF3A-F0CC-450F-A498-90689B680690}">
      <dgm:prSet/>
      <dgm:spPr/>
      <dgm:t>
        <a:bodyPr/>
        <a:lstStyle/>
        <a:p>
          <a:endParaRPr lang="ru-RU"/>
        </a:p>
      </dgm:t>
    </dgm:pt>
    <dgm:pt modelId="{DD35DFF8-8C37-461F-9386-A586D6C402A4}" type="sibTrans" cxnId="{692AFF3A-F0CC-450F-A498-90689B680690}">
      <dgm:prSet/>
      <dgm:spPr/>
      <dgm:t>
        <a:bodyPr/>
        <a:lstStyle/>
        <a:p>
          <a:endParaRPr lang="ru-RU"/>
        </a:p>
      </dgm:t>
    </dgm:pt>
    <dgm:pt modelId="{85C89150-5111-49C2-9B42-70D0DD551BF1}" type="pres">
      <dgm:prSet presAssocID="{4DE0CEFA-1510-4D71-B47E-4AD64C699E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30002-DB81-461B-BCBD-125128565AFD}" type="pres">
      <dgm:prSet presAssocID="{706E7D53-C670-4E78-A687-36D18ADD3E47}" presName="comp" presStyleCnt="0"/>
      <dgm:spPr/>
    </dgm:pt>
    <dgm:pt modelId="{5705BE39-59C3-402A-BDA1-D64E56E6196E}" type="pres">
      <dgm:prSet presAssocID="{706E7D53-C670-4E78-A687-36D18ADD3E47}" presName="box" presStyleLbl="node1" presStyleIdx="0" presStyleCnt="4"/>
      <dgm:spPr/>
      <dgm:t>
        <a:bodyPr/>
        <a:lstStyle/>
        <a:p>
          <a:endParaRPr lang="ru-RU"/>
        </a:p>
      </dgm:t>
    </dgm:pt>
    <dgm:pt modelId="{7BEF86C0-A3F2-43E4-AC18-FB938A341933}" type="pres">
      <dgm:prSet presAssocID="{706E7D53-C670-4E78-A687-36D18ADD3E47}" presName="img" presStyleLbl="fgImgPlace1" presStyleIdx="0" presStyleCnt="4" custScaleX="680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C5ACD0-1FD9-4C3A-BCBC-420D44C0AF3B}" type="pres">
      <dgm:prSet presAssocID="{706E7D53-C670-4E78-A687-36D18ADD3E4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915F9-CBE3-4A0F-B4D0-098D672FBA05}" type="pres">
      <dgm:prSet presAssocID="{C88918CE-710E-4248-8838-0A9233E85BA3}" presName="spacer" presStyleCnt="0"/>
      <dgm:spPr/>
    </dgm:pt>
    <dgm:pt modelId="{EBF88354-829C-40C4-A905-6ECF5A0B8146}" type="pres">
      <dgm:prSet presAssocID="{121267AC-75CA-4C76-980B-4D1B7CC3E765}" presName="comp" presStyleCnt="0"/>
      <dgm:spPr/>
    </dgm:pt>
    <dgm:pt modelId="{AD945B45-4E45-49FF-888F-FEED5C42CC3C}" type="pres">
      <dgm:prSet presAssocID="{121267AC-75CA-4C76-980B-4D1B7CC3E765}" presName="box" presStyleLbl="node1" presStyleIdx="1" presStyleCnt="4" custLinFactNeighborX="1167" custLinFactNeighborY="2422"/>
      <dgm:spPr/>
      <dgm:t>
        <a:bodyPr/>
        <a:lstStyle/>
        <a:p>
          <a:endParaRPr lang="ru-RU"/>
        </a:p>
      </dgm:t>
    </dgm:pt>
    <dgm:pt modelId="{C42A9F27-9BD7-4848-810A-E45BDB80D440}" type="pres">
      <dgm:prSet presAssocID="{121267AC-75CA-4C76-980B-4D1B7CC3E765}" presName="img" presStyleLbl="fgImgPlace1" presStyleIdx="1" presStyleCnt="4" custScaleX="744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2BBDA3-0C68-44FE-BE25-943FD05B29D3}" type="pres">
      <dgm:prSet presAssocID="{121267AC-75CA-4C76-980B-4D1B7CC3E76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54B00-3EF3-4789-B207-73AC9F381738}" type="pres">
      <dgm:prSet presAssocID="{CE75BE9C-1A3A-4DC2-BE94-9F7EB0B7D9FA}" presName="spacer" presStyleCnt="0"/>
      <dgm:spPr/>
    </dgm:pt>
    <dgm:pt modelId="{922A8C94-36E6-4689-87E0-49264FC3EB55}" type="pres">
      <dgm:prSet presAssocID="{C95699BE-5B34-4E88-B861-D2BF9E7D69E2}" presName="comp" presStyleCnt="0"/>
      <dgm:spPr/>
    </dgm:pt>
    <dgm:pt modelId="{A5BDCC72-F24A-4579-A2F6-B5013149461E}" type="pres">
      <dgm:prSet presAssocID="{C95699BE-5B34-4E88-B861-D2BF9E7D69E2}" presName="box" presStyleLbl="node1" presStyleIdx="2" presStyleCnt="4" custLinFactNeighborX="21875" custLinFactNeighborY="1876"/>
      <dgm:spPr/>
      <dgm:t>
        <a:bodyPr/>
        <a:lstStyle/>
        <a:p>
          <a:endParaRPr lang="ru-RU"/>
        </a:p>
      </dgm:t>
    </dgm:pt>
    <dgm:pt modelId="{2369969A-7CBB-4C34-9B17-DFA7CB786AC0}" type="pres">
      <dgm:prSet presAssocID="{C95699BE-5B34-4E88-B861-D2BF9E7D69E2}" presName="img" presStyleLbl="fgImgPlace1" presStyleIdx="2" presStyleCnt="4" custScaleX="627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59BCD42-9BD8-49CC-8075-DC01C50F82D8}" type="pres">
      <dgm:prSet presAssocID="{C95699BE-5B34-4E88-B861-D2BF9E7D69E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11198-AAD3-443B-9C5D-B329D0E2C5F8}" type="pres">
      <dgm:prSet presAssocID="{3BED5729-BAB8-49FB-8EF4-BCC7D3D958B1}" presName="spacer" presStyleCnt="0"/>
      <dgm:spPr/>
    </dgm:pt>
    <dgm:pt modelId="{5352CF0C-33A9-4EF0-8DF3-283E0C219E38}" type="pres">
      <dgm:prSet presAssocID="{54144F80-BDED-41F7-AF17-88CEB6A8E76C}" presName="comp" presStyleCnt="0"/>
      <dgm:spPr/>
    </dgm:pt>
    <dgm:pt modelId="{E20E7530-A0DE-4331-87F7-3DABC27DE468}" type="pres">
      <dgm:prSet presAssocID="{54144F80-BDED-41F7-AF17-88CEB6A8E76C}" presName="box" presStyleLbl="node1" presStyleIdx="3" presStyleCnt="4" custScaleY="67115"/>
      <dgm:spPr/>
      <dgm:t>
        <a:bodyPr/>
        <a:lstStyle/>
        <a:p>
          <a:endParaRPr lang="ru-RU"/>
        </a:p>
      </dgm:t>
    </dgm:pt>
    <dgm:pt modelId="{A31DA3A2-4B0F-4C04-9139-254832BDAC62}" type="pres">
      <dgm:prSet presAssocID="{54144F80-BDED-41F7-AF17-88CEB6A8E76C}" presName="img" presStyleLbl="fgImgPlace1" presStyleIdx="3" presStyleCnt="4" custScaleX="7252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5B92F4B-D9EA-461D-91A7-0031696AC374}" type="pres">
      <dgm:prSet presAssocID="{54144F80-BDED-41F7-AF17-88CEB6A8E76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87F2A-536B-42F7-A1DD-BEDAE6E79A5E}" type="presOf" srcId="{54144F80-BDED-41F7-AF17-88CEB6A8E76C}" destId="{E20E7530-A0DE-4331-87F7-3DABC27DE468}" srcOrd="0" destOrd="0" presId="urn:microsoft.com/office/officeart/2005/8/layout/vList4"/>
    <dgm:cxn modelId="{692AFF3A-F0CC-450F-A498-90689B680690}" srcId="{4DE0CEFA-1510-4D71-B47E-4AD64C699ED4}" destId="{54144F80-BDED-41F7-AF17-88CEB6A8E76C}" srcOrd="3" destOrd="0" parTransId="{7EA4D0A8-D1E2-495A-9DA8-056127A8ADC2}" sibTransId="{DD35DFF8-8C37-461F-9386-A586D6C402A4}"/>
    <dgm:cxn modelId="{D3AA13E0-973D-40FC-971C-B42196631E8E}" type="presOf" srcId="{121267AC-75CA-4C76-980B-4D1B7CC3E765}" destId="{AD945B45-4E45-49FF-888F-FEED5C42CC3C}" srcOrd="0" destOrd="0" presId="urn:microsoft.com/office/officeart/2005/8/layout/vList4"/>
    <dgm:cxn modelId="{41C4B540-377B-4B51-9F24-4A5B3A1621FC}" type="presOf" srcId="{C95699BE-5B34-4E88-B861-D2BF9E7D69E2}" destId="{A5BDCC72-F24A-4579-A2F6-B5013149461E}" srcOrd="0" destOrd="0" presId="urn:microsoft.com/office/officeart/2005/8/layout/vList4"/>
    <dgm:cxn modelId="{26B88A54-FD09-4424-BFBD-D1BAC6C5D8A8}" srcId="{4DE0CEFA-1510-4D71-B47E-4AD64C699ED4}" destId="{C95699BE-5B34-4E88-B861-D2BF9E7D69E2}" srcOrd="2" destOrd="0" parTransId="{55BC6EDE-8E0E-44C0-986F-345D5F929ED2}" sibTransId="{3BED5729-BAB8-49FB-8EF4-BCC7D3D958B1}"/>
    <dgm:cxn modelId="{D46D93CB-9CBA-4034-B324-E899E4A6CECD}" srcId="{4DE0CEFA-1510-4D71-B47E-4AD64C699ED4}" destId="{706E7D53-C670-4E78-A687-36D18ADD3E47}" srcOrd="0" destOrd="0" parTransId="{55607016-B671-4075-9B59-3F382E9BDEB2}" sibTransId="{C88918CE-710E-4248-8838-0A9233E85BA3}"/>
    <dgm:cxn modelId="{A80E0073-5433-4924-BB4B-277EFCC4E3D8}" type="presOf" srcId="{C95699BE-5B34-4E88-B861-D2BF9E7D69E2}" destId="{559BCD42-9BD8-49CC-8075-DC01C50F82D8}" srcOrd="1" destOrd="0" presId="urn:microsoft.com/office/officeart/2005/8/layout/vList4"/>
    <dgm:cxn modelId="{F6E70928-7F0D-469E-BE0A-21AD28C18064}" type="presOf" srcId="{706E7D53-C670-4E78-A687-36D18ADD3E47}" destId="{D1C5ACD0-1FD9-4C3A-BCBC-420D44C0AF3B}" srcOrd="1" destOrd="0" presId="urn:microsoft.com/office/officeart/2005/8/layout/vList4"/>
    <dgm:cxn modelId="{C9DFC399-5D5D-4F8D-999A-0E4689DCB62A}" srcId="{4DE0CEFA-1510-4D71-B47E-4AD64C699ED4}" destId="{121267AC-75CA-4C76-980B-4D1B7CC3E765}" srcOrd="1" destOrd="0" parTransId="{8CD3F870-F92E-4E7C-84AF-BE963B39D42D}" sibTransId="{CE75BE9C-1A3A-4DC2-BE94-9F7EB0B7D9FA}"/>
    <dgm:cxn modelId="{104AD313-0050-488C-8EB7-AF108CDA451E}" type="presOf" srcId="{54144F80-BDED-41F7-AF17-88CEB6A8E76C}" destId="{F5B92F4B-D9EA-461D-91A7-0031696AC374}" srcOrd="1" destOrd="0" presId="urn:microsoft.com/office/officeart/2005/8/layout/vList4"/>
    <dgm:cxn modelId="{FD002CAE-CF83-40D6-9449-AB3D1B0CC4DB}" type="presOf" srcId="{121267AC-75CA-4C76-980B-4D1B7CC3E765}" destId="{8C2BBDA3-0C68-44FE-BE25-943FD05B29D3}" srcOrd="1" destOrd="0" presId="urn:microsoft.com/office/officeart/2005/8/layout/vList4"/>
    <dgm:cxn modelId="{A2689B83-52C4-4615-A227-EAEB0986D93A}" type="presOf" srcId="{706E7D53-C670-4E78-A687-36D18ADD3E47}" destId="{5705BE39-59C3-402A-BDA1-D64E56E6196E}" srcOrd="0" destOrd="0" presId="urn:microsoft.com/office/officeart/2005/8/layout/vList4"/>
    <dgm:cxn modelId="{291C3C2B-F9C5-4A9D-8DF2-5DA9F26256AF}" type="presOf" srcId="{4DE0CEFA-1510-4D71-B47E-4AD64C699ED4}" destId="{85C89150-5111-49C2-9B42-70D0DD551BF1}" srcOrd="0" destOrd="0" presId="urn:microsoft.com/office/officeart/2005/8/layout/vList4"/>
    <dgm:cxn modelId="{9523A231-5343-42C2-8B81-32918AA02631}" type="presParOf" srcId="{85C89150-5111-49C2-9B42-70D0DD551BF1}" destId="{E4C30002-DB81-461B-BCBD-125128565AFD}" srcOrd="0" destOrd="0" presId="urn:microsoft.com/office/officeart/2005/8/layout/vList4"/>
    <dgm:cxn modelId="{46F06E47-B6BC-4644-8BEB-9BBABE23B8CA}" type="presParOf" srcId="{E4C30002-DB81-461B-BCBD-125128565AFD}" destId="{5705BE39-59C3-402A-BDA1-D64E56E6196E}" srcOrd="0" destOrd="0" presId="urn:microsoft.com/office/officeart/2005/8/layout/vList4"/>
    <dgm:cxn modelId="{22661109-0F90-4301-BDEA-8B5DC7F85010}" type="presParOf" srcId="{E4C30002-DB81-461B-BCBD-125128565AFD}" destId="{7BEF86C0-A3F2-43E4-AC18-FB938A341933}" srcOrd="1" destOrd="0" presId="urn:microsoft.com/office/officeart/2005/8/layout/vList4"/>
    <dgm:cxn modelId="{C6E550B4-F58B-4483-B7AA-63489055C347}" type="presParOf" srcId="{E4C30002-DB81-461B-BCBD-125128565AFD}" destId="{D1C5ACD0-1FD9-4C3A-BCBC-420D44C0AF3B}" srcOrd="2" destOrd="0" presId="urn:microsoft.com/office/officeart/2005/8/layout/vList4"/>
    <dgm:cxn modelId="{936BD967-9D60-4550-8456-5324E87E52F4}" type="presParOf" srcId="{85C89150-5111-49C2-9B42-70D0DD551BF1}" destId="{47A915F9-CBE3-4A0F-B4D0-098D672FBA05}" srcOrd="1" destOrd="0" presId="urn:microsoft.com/office/officeart/2005/8/layout/vList4"/>
    <dgm:cxn modelId="{92756910-DBDE-4BDE-839A-523A3B78C30E}" type="presParOf" srcId="{85C89150-5111-49C2-9B42-70D0DD551BF1}" destId="{EBF88354-829C-40C4-A905-6ECF5A0B8146}" srcOrd="2" destOrd="0" presId="urn:microsoft.com/office/officeart/2005/8/layout/vList4"/>
    <dgm:cxn modelId="{5E1BACDE-8DE5-462C-B3E0-8FBCA7995E3B}" type="presParOf" srcId="{EBF88354-829C-40C4-A905-6ECF5A0B8146}" destId="{AD945B45-4E45-49FF-888F-FEED5C42CC3C}" srcOrd="0" destOrd="0" presId="urn:microsoft.com/office/officeart/2005/8/layout/vList4"/>
    <dgm:cxn modelId="{17A6E779-AE76-4B25-9D68-CBA3F8B86405}" type="presParOf" srcId="{EBF88354-829C-40C4-A905-6ECF5A0B8146}" destId="{C42A9F27-9BD7-4848-810A-E45BDB80D440}" srcOrd="1" destOrd="0" presId="urn:microsoft.com/office/officeart/2005/8/layout/vList4"/>
    <dgm:cxn modelId="{E21A29BC-C4BC-4676-A57F-0E6AAF84D36E}" type="presParOf" srcId="{EBF88354-829C-40C4-A905-6ECF5A0B8146}" destId="{8C2BBDA3-0C68-44FE-BE25-943FD05B29D3}" srcOrd="2" destOrd="0" presId="urn:microsoft.com/office/officeart/2005/8/layout/vList4"/>
    <dgm:cxn modelId="{7938226E-3CE9-4AEA-889D-F9C498587EBE}" type="presParOf" srcId="{85C89150-5111-49C2-9B42-70D0DD551BF1}" destId="{7F154B00-3EF3-4789-B207-73AC9F381738}" srcOrd="3" destOrd="0" presId="urn:microsoft.com/office/officeart/2005/8/layout/vList4"/>
    <dgm:cxn modelId="{714CAAA0-50DB-4CD5-808A-2704F3199D5E}" type="presParOf" srcId="{85C89150-5111-49C2-9B42-70D0DD551BF1}" destId="{922A8C94-36E6-4689-87E0-49264FC3EB55}" srcOrd="4" destOrd="0" presId="urn:microsoft.com/office/officeart/2005/8/layout/vList4"/>
    <dgm:cxn modelId="{8D8CBD56-11BB-424F-9EEA-5CE3B9E2EF48}" type="presParOf" srcId="{922A8C94-36E6-4689-87E0-49264FC3EB55}" destId="{A5BDCC72-F24A-4579-A2F6-B5013149461E}" srcOrd="0" destOrd="0" presId="urn:microsoft.com/office/officeart/2005/8/layout/vList4"/>
    <dgm:cxn modelId="{B322FE1D-2BC7-42BD-8027-02BB0F4D149E}" type="presParOf" srcId="{922A8C94-36E6-4689-87E0-49264FC3EB55}" destId="{2369969A-7CBB-4C34-9B17-DFA7CB786AC0}" srcOrd="1" destOrd="0" presId="urn:microsoft.com/office/officeart/2005/8/layout/vList4"/>
    <dgm:cxn modelId="{261D3A11-D916-4369-B57A-647DA991FF11}" type="presParOf" srcId="{922A8C94-36E6-4689-87E0-49264FC3EB55}" destId="{559BCD42-9BD8-49CC-8075-DC01C50F82D8}" srcOrd="2" destOrd="0" presId="urn:microsoft.com/office/officeart/2005/8/layout/vList4"/>
    <dgm:cxn modelId="{489647EF-CA07-4BA1-9589-B7FBE5F58D72}" type="presParOf" srcId="{85C89150-5111-49C2-9B42-70D0DD551BF1}" destId="{13411198-AAD3-443B-9C5D-B329D0E2C5F8}" srcOrd="5" destOrd="0" presId="urn:microsoft.com/office/officeart/2005/8/layout/vList4"/>
    <dgm:cxn modelId="{DD3D7B0B-79BF-4315-93A1-C0558B587957}" type="presParOf" srcId="{85C89150-5111-49C2-9B42-70D0DD551BF1}" destId="{5352CF0C-33A9-4EF0-8DF3-283E0C219E38}" srcOrd="6" destOrd="0" presId="urn:microsoft.com/office/officeart/2005/8/layout/vList4"/>
    <dgm:cxn modelId="{91F0096A-D21B-486A-8DB9-CE4E2A50A8CC}" type="presParOf" srcId="{5352CF0C-33A9-4EF0-8DF3-283E0C219E38}" destId="{E20E7530-A0DE-4331-87F7-3DABC27DE468}" srcOrd="0" destOrd="0" presId="urn:microsoft.com/office/officeart/2005/8/layout/vList4"/>
    <dgm:cxn modelId="{F4B58A34-A095-45AB-A014-9B9F10D80DF9}" type="presParOf" srcId="{5352CF0C-33A9-4EF0-8DF3-283E0C219E38}" destId="{A31DA3A2-4B0F-4C04-9139-254832BDAC62}" srcOrd="1" destOrd="0" presId="urn:microsoft.com/office/officeart/2005/8/layout/vList4"/>
    <dgm:cxn modelId="{BDB81F23-F224-4302-8AAA-951B7E9BE22E}" type="presParOf" srcId="{5352CF0C-33A9-4EF0-8DF3-283E0C219E38}" destId="{F5B92F4B-D9EA-461D-91A7-0031696AC374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1A7D1C-7221-47F4-9488-38E917EB06D7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8781E7-38F6-4C5D-A3CB-23CFB44CA98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Спасибо за внимание !</a:t>
          </a:r>
          <a:endParaRPr lang="ru-RU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942F78B-1D3B-4DA9-AB9F-21ADC366116E}" type="parTrans" cxnId="{712B8217-FAD9-4A1F-9CE4-814DBA73074B}">
      <dgm:prSet/>
      <dgm:spPr/>
      <dgm:t>
        <a:bodyPr/>
        <a:lstStyle/>
        <a:p>
          <a:endParaRPr lang="ru-RU"/>
        </a:p>
      </dgm:t>
    </dgm:pt>
    <dgm:pt modelId="{CB406698-2774-4081-B1F0-9269B16CD14B}" type="sibTrans" cxnId="{712B8217-FAD9-4A1F-9CE4-814DBA73074B}">
      <dgm:prSet/>
      <dgm:spPr/>
      <dgm:t>
        <a:bodyPr/>
        <a:lstStyle/>
        <a:p>
          <a:endParaRPr lang="ru-RU"/>
        </a:p>
      </dgm:t>
    </dgm:pt>
    <dgm:pt modelId="{CE5E39D2-1490-4B61-8F72-661547A2EE53}" type="pres">
      <dgm:prSet presAssocID="{851A7D1C-7221-47F4-9488-38E917EB0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DF3E8-2CD8-45C4-8FB9-514601FFD3AD}" type="pres">
      <dgm:prSet presAssocID="{EE8781E7-38F6-4C5D-A3CB-23CFB44CA9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B8217-FAD9-4A1F-9CE4-814DBA73074B}" srcId="{851A7D1C-7221-47F4-9488-38E917EB06D7}" destId="{EE8781E7-38F6-4C5D-A3CB-23CFB44CA986}" srcOrd="0" destOrd="0" parTransId="{4942F78B-1D3B-4DA9-AB9F-21ADC366116E}" sibTransId="{CB406698-2774-4081-B1F0-9269B16CD14B}"/>
    <dgm:cxn modelId="{A03DB92B-74C3-4C6F-97D5-D13973F37842}" type="presOf" srcId="{EE8781E7-38F6-4C5D-A3CB-23CFB44CA986}" destId="{AA9DF3E8-2CD8-45C4-8FB9-514601FFD3AD}" srcOrd="0" destOrd="0" presId="urn:microsoft.com/office/officeart/2005/8/layout/vList2"/>
    <dgm:cxn modelId="{CB9E622C-3457-466E-B73B-825842F98D3D}" type="presOf" srcId="{851A7D1C-7221-47F4-9488-38E917EB06D7}" destId="{CE5E39D2-1490-4B61-8F72-661547A2EE53}" srcOrd="0" destOrd="0" presId="urn:microsoft.com/office/officeart/2005/8/layout/vList2"/>
    <dgm:cxn modelId="{B9E680E9-3568-445B-B1EC-F448CB0EE8A0}" type="presParOf" srcId="{CE5E39D2-1490-4B61-8F72-661547A2EE53}" destId="{AA9DF3E8-2CD8-45C4-8FB9-514601FFD3A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DF3E8-2CD8-45C4-8FB9-514601FFD3AD}">
      <dsp:nvSpPr>
        <dsp:cNvPr id="0" name=""/>
        <dsp:cNvSpPr/>
      </dsp:nvSpPr>
      <dsp:spPr>
        <a:xfrm>
          <a:off x="0" y="188288"/>
          <a:ext cx="3643337" cy="19094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Спасибо за внимание !</a:t>
          </a:r>
          <a:endParaRPr lang="ru-RU" sz="48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188288"/>
        <a:ext cx="3643337" cy="19094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5BE39-59C3-402A-BDA1-D64E56E6196E}">
      <dsp:nvSpPr>
        <dsp:cNvPr id="0" name=""/>
        <dsp:cNvSpPr/>
      </dsp:nvSpPr>
      <dsp:spPr>
        <a:xfrm>
          <a:off x="0" y="0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Налоговый кодекс Российской Федерации </a:t>
          </a:r>
          <a:endParaRPr lang="ru-RU" sz="1400" kern="1200" dirty="0"/>
        </a:p>
      </dsp:txBody>
      <dsp:txXfrm>
        <a:off x="1331992" y="0"/>
        <a:ext cx="4787841" cy="1080255"/>
      </dsp:txXfrm>
    </dsp:sp>
    <dsp:sp modelId="{7BEF86C0-A3F2-43E4-AC18-FB938A341933}">
      <dsp:nvSpPr>
        <dsp:cNvPr id="0" name=""/>
        <dsp:cNvSpPr/>
      </dsp:nvSpPr>
      <dsp:spPr>
        <a:xfrm>
          <a:off x="303266" y="108025"/>
          <a:ext cx="833484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45B45-4E45-49FF-888F-FEED5C42CC3C}">
      <dsp:nvSpPr>
        <dsp:cNvPr id="0" name=""/>
        <dsp:cNvSpPr/>
      </dsp:nvSpPr>
      <dsp:spPr>
        <a:xfrm>
          <a:off x="0" y="1214444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кодекс Российской Федерации</a:t>
          </a:r>
          <a:endParaRPr lang="ru-RU" sz="1400" kern="1200" dirty="0"/>
        </a:p>
      </dsp:txBody>
      <dsp:txXfrm>
        <a:off x="1331992" y="1214444"/>
        <a:ext cx="4787841" cy="1080255"/>
      </dsp:txXfrm>
    </dsp:sp>
    <dsp:sp modelId="{C42A9F27-9BD7-4848-810A-E45BDB80D440}">
      <dsp:nvSpPr>
        <dsp:cNvPr id="0" name=""/>
        <dsp:cNvSpPr/>
      </dsp:nvSpPr>
      <dsp:spPr>
        <a:xfrm>
          <a:off x="264222" y="1296306"/>
          <a:ext cx="911573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DCC72-F24A-4579-A2F6-B5013149461E}">
      <dsp:nvSpPr>
        <dsp:cNvPr id="0" name=""/>
        <dsp:cNvSpPr/>
      </dsp:nvSpPr>
      <dsp:spPr>
        <a:xfrm>
          <a:off x="0" y="2396827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Республики Марий Эл от 27 октября 2011 года № 59-З «О регулировании отношений в области налогов и сборов в Республике Марий Эл»</a:t>
          </a:r>
          <a:endParaRPr lang="ru-RU" sz="1400" kern="1200" dirty="0"/>
        </a:p>
      </dsp:txBody>
      <dsp:txXfrm>
        <a:off x="1331992" y="2396827"/>
        <a:ext cx="4787841" cy="1080255"/>
      </dsp:txXfrm>
    </dsp:sp>
    <dsp:sp modelId="{2369969A-7CBB-4C34-9B17-DFA7CB786AC0}">
      <dsp:nvSpPr>
        <dsp:cNvPr id="0" name=""/>
        <dsp:cNvSpPr/>
      </dsp:nvSpPr>
      <dsp:spPr>
        <a:xfrm>
          <a:off x="335940" y="2484587"/>
          <a:ext cx="768137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E7530-A0DE-4331-87F7-3DABC27DE468}">
      <dsp:nvSpPr>
        <dsp:cNvPr id="0" name=""/>
        <dsp:cNvSpPr/>
      </dsp:nvSpPr>
      <dsp:spPr>
        <a:xfrm>
          <a:off x="0" y="3634438"/>
          <a:ext cx="6119834" cy="725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Решения Собрания депутатов городского и сельских поселений о введении местных налогов на территории Сернурского муниципального района</a:t>
          </a:r>
          <a:endParaRPr lang="ru-RU" sz="1400" kern="1200" dirty="0"/>
        </a:p>
      </dsp:txBody>
      <dsp:txXfrm>
        <a:off x="1331992" y="3634438"/>
        <a:ext cx="4787841" cy="725013"/>
      </dsp:txXfrm>
    </dsp:sp>
    <dsp:sp modelId="{A31DA3A2-4B0F-4C04-9139-254832BDAC62}">
      <dsp:nvSpPr>
        <dsp:cNvPr id="0" name=""/>
        <dsp:cNvSpPr/>
      </dsp:nvSpPr>
      <dsp:spPr>
        <a:xfrm>
          <a:off x="276143" y="3564843"/>
          <a:ext cx="887730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0.46406</cdr:x>
      <cdr:y>0.0328</cdr:y>
    </cdr:from>
    <cdr:to>
      <cdr:x>0.56299</cdr:x>
      <cdr:y>0.11444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4000528" y="142876"/>
          <a:ext cx="857256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0.86992</cdr:x>
      <cdr:y>0</cdr:y>
    </cdr:from>
    <cdr:to>
      <cdr:x>1</cdr:x>
      <cdr:y>0.05556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86742" y="-71438"/>
          <a:ext cx="114297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т</a:t>
          </a:r>
          <a:r>
            <a:rPr lang="ru-RU" sz="1400" b="1" dirty="0" smtClean="0"/>
            <a:t>ыс. рублей</a:t>
          </a:r>
          <a:endParaRPr lang="ru-RU" sz="14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0.09524</cdr:x>
      <cdr:y>0.88889</cdr:y>
    </cdr:from>
    <cdr:to>
      <cdr:x>0.92857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7256" y="5143536"/>
          <a:ext cx="7500947" cy="490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 Всего – 314260,8   Всего – 314253,6  Всего – 314253,6 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dirty="0"/>
        </a:p>
      </cdr:txBody>
    </cdr:sp>
  </cdr:relSizeAnchor>
  <cdr:relSizeAnchor xmlns:cdr="http://schemas.openxmlformats.org/drawingml/2006/chartDrawing">
    <cdr:from>
      <cdr:x>0.42064</cdr:x>
      <cdr:y>0.82278</cdr:y>
    </cdr:from>
    <cdr:to>
      <cdr:x>0.81994</cdr:x>
      <cdr:y>0.9092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786214" y="4643470"/>
          <a:ext cx="3594161" cy="487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0.27778</cdr:x>
      <cdr:y>0.90789</cdr:y>
    </cdr:from>
    <cdr:to>
      <cdr:x>0.85243</cdr:x>
      <cdr:y>0.97368</cdr:y>
    </cdr:to>
    <cdr:sp macro="" textlink="">
      <cdr:nvSpPr>
        <cdr:cNvPr id="16" name="TextBox 2"/>
        <cdr:cNvSpPr txBox="1"/>
      </cdr:nvSpPr>
      <cdr:spPr>
        <a:xfrm xmlns:a="http://schemas.openxmlformats.org/drawingml/2006/main">
          <a:off x="2500330" y="5123770"/>
          <a:ext cx="5172525" cy="371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17" name="TextBox 3"/>
        <cdr:cNvSpPr txBox="1"/>
      </cdr:nvSpPr>
      <cdr:spPr>
        <a:xfrm xmlns:a="http://schemas.openxmlformats.org/drawingml/2006/main">
          <a:off x="7360335" y="222753"/>
          <a:ext cx="1484561" cy="29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500" dirty="0"/>
            <a:t>т</a:t>
          </a:r>
          <a:r>
            <a:rPr lang="ru-RU" sz="1500" dirty="0" smtClean="0"/>
            <a:t>ыс</a:t>
          </a:r>
          <a:r>
            <a:rPr lang="ru-RU" sz="1500" dirty="0" smtClean="0"/>
            <a:t>. рублей</a:t>
          </a:r>
          <a:endParaRPr lang="ru-RU" sz="15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0.19271</cdr:x>
      <cdr:y>0.90789</cdr:y>
    </cdr:from>
    <cdr:to>
      <cdr:x>0.96528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5898" y="4929196"/>
          <a:ext cx="6357970" cy="35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Всего – 9094,3     Всего – 9029,1     Всего – 8949,3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Тыс.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0.31424</cdr:x>
      <cdr:y>0.5</cdr:y>
    </cdr:from>
    <cdr:to>
      <cdr:x>0.34028</cdr:x>
      <cdr:y>0.56579</cdr:y>
    </cdr:to>
    <cdr:sp macro="" textlink="">
      <cdr:nvSpPr>
        <cdr:cNvPr id="13" name="Стрелка вниз 12"/>
        <cdr:cNvSpPr/>
      </cdr:nvSpPr>
      <cdr:spPr>
        <a:xfrm xmlns:a="http://schemas.openxmlformats.org/drawingml/2006/main" rot="10800000">
          <a:off x="2586030" y="2714644"/>
          <a:ext cx="214299" cy="35719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0.28142</cdr:x>
      <cdr:y>0.88478</cdr:y>
    </cdr:from>
    <cdr:to>
      <cdr:x>0.8473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8152" y="3840171"/>
          <a:ext cx="45005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0.02525</cdr:y>
    </cdr:from>
    <cdr:to>
      <cdr:x>1</cdr:x>
      <cdr:y>0.0726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14288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0.77646</cdr:x>
      <cdr:y>0.02525</cdr:y>
    </cdr:from>
    <cdr:to>
      <cdr:x>1</cdr:x>
      <cdr:y>0.22729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00858" y="124463"/>
          <a:ext cx="1871618" cy="99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млн. рублей</a:t>
          </a:r>
          <a:endParaRPr lang="ru-RU" sz="24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0.02525</cdr:y>
    </cdr:from>
    <cdr:to>
      <cdr:x>1</cdr:x>
      <cdr:y>0.0726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14288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0.77646</cdr:x>
      <cdr:y>0.02525</cdr:y>
    </cdr:from>
    <cdr:to>
      <cdr:x>1</cdr:x>
      <cdr:y>0.22729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00858" y="124463"/>
          <a:ext cx="1871618" cy="99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/>
            <a:t>%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0.84202</cdr:x>
      <cdr:y>0.02525</cdr:y>
    </cdr:from>
    <cdr:to>
      <cdr:x>1</cdr:x>
      <cdr:y>0.22729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29487" y="114288"/>
          <a:ext cx="1300113" cy="914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/>
            <a:t>т</a:t>
          </a:r>
          <a:r>
            <a:rPr lang="ru-RU" sz="1800" dirty="0" smtClean="0"/>
            <a:t>ыс.рублей</a:t>
          </a:r>
          <a:endParaRPr lang="ru-RU" sz="18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0.4386</cdr:x>
      <cdr:y>0.01389</cdr:y>
    </cdr:from>
    <cdr:to>
      <cdr:x>0.55088</cdr:x>
      <cdr:y>0.09722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900" y="71438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0.22807</cdr:x>
      <cdr:y>0.05556</cdr:y>
    </cdr:from>
    <cdr:to>
      <cdr:x>0.56842</cdr:x>
      <cdr:y>0.23333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7388" y="285752"/>
          <a:ext cx="27717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0.87179</cdr:x>
      <cdr:y>0.05882</cdr:y>
    </cdr:from>
    <cdr:to>
      <cdr:x>0.9812</cdr:x>
      <cdr:y>0.11765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86676" y="285752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0.8547</cdr:x>
      <cdr:y>0.01471</cdr:y>
    </cdr:from>
    <cdr:to>
      <cdr:x>0.9641</cdr:x>
      <cdr:y>0.14706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800" y="71438"/>
          <a:ext cx="914400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/>
            <a:t>т</a:t>
          </a:r>
          <a:r>
            <a:rPr lang="ru-RU" sz="2400" dirty="0" smtClean="0"/>
            <a:t>ыс. руб.</a:t>
          </a:r>
          <a:endParaRPr lang="ru-RU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0.23809</cdr:x>
      <cdr:y>0.40541</cdr:y>
    </cdr:from>
    <cdr:to>
      <cdr:x>0.39707</cdr:x>
      <cdr:y>0.68919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09" y="2143140"/>
          <a:ext cx="1430999" cy="1500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Всего:  </a:t>
          </a:r>
          <a:endParaRPr lang="ru-RU" sz="2000" b="1" dirty="0"/>
        </a:p>
        <a:p xmlns:a="http://schemas.openxmlformats.org/drawingml/2006/main">
          <a:pPr algn="ctr"/>
          <a:r>
            <a:rPr lang="ru-RU" sz="2000" b="1" dirty="0" smtClean="0"/>
            <a:t>190645,9</a:t>
          </a:r>
        </a:p>
        <a:p xmlns:a="http://schemas.openxmlformats.org/drawingml/2006/main">
          <a:pPr algn="ctr"/>
          <a:r>
            <a:rPr lang="ru-RU" sz="2000" b="1" dirty="0"/>
            <a:t>т</a:t>
          </a:r>
          <a:r>
            <a:rPr lang="ru-RU" sz="2000" b="1" dirty="0" smtClean="0"/>
            <a:t>ыс. рублей 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0.19841</cdr:x>
      <cdr:y>0.06757</cdr:y>
    </cdr:from>
    <cdr:to>
      <cdr:x>0.30902</cdr:x>
      <cdr:y>0.15866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5919" y="357177"/>
          <a:ext cx="995614" cy="481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0.00457</cdr:x>
      <cdr:y>0.46958</cdr:y>
    </cdr:from>
    <cdr:to>
      <cdr:x>0.0765</cdr:x>
      <cdr:y>0.52264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668" y="2498238"/>
          <a:ext cx="642953" cy="285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0.01637</cdr:x>
      <cdr:y>0.38814</cdr:y>
    </cdr:from>
    <cdr:to>
      <cdr:x>0.08011</cdr:x>
      <cdr:y>0.45621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2844" y="2071702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0.55505</cdr:x>
      <cdr:y>0.81958</cdr:y>
    </cdr:from>
    <cdr:to>
      <cdr:x>0.69023</cdr:x>
      <cdr:y>0.91342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00628" y="4357718"/>
          <a:ext cx="121444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0.25682</cdr:x>
      <cdr:y>0.10811</cdr:y>
    </cdr:from>
    <cdr:to>
      <cdr:x>0.2619</cdr:x>
      <cdr:y>0.16216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2311703" y="571504"/>
          <a:ext cx="45719" cy="28575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0.23809</cdr:x>
      <cdr:y>0.40541</cdr:y>
    </cdr:from>
    <cdr:to>
      <cdr:x>0.39707</cdr:x>
      <cdr:y>0.68919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143109" y="2143140"/>
          <a:ext cx="1430999" cy="1500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Всего:  </a:t>
          </a:r>
          <a:endParaRPr lang="ru-RU" sz="2000" b="1" dirty="0"/>
        </a:p>
        <a:p xmlns:a="http://schemas.openxmlformats.org/drawingml/2006/main">
          <a:pPr algn="ctr"/>
          <a:endParaRPr lang="ru-RU" sz="2000" b="1" dirty="0"/>
        </a:p>
      </cdr:txBody>
    </cdr:sp>
  </cdr:relSizeAnchor>
  <cdr:relSizeAnchor xmlns:cdr="http://schemas.openxmlformats.org/drawingml/2006/chartDrawing">
    <cdr:from>
      <cdr:x>0.19841</cdr:x>
      <cdr:y>0.06757</cdr:y>
    </cdr:from>
    <cdr:to>
      <cdr:x>0.30902</cdr:x>
      <cdr:y>0.15866</cdr:y>
    </cdr:to>
    <cdr:sp macro="" textlink="">
      <cdr:nvSpPr>
        <cdr:cNvPr id="14" name="TextBox 2"/>
        <cdr:cNvSpPr txBox="1"/>
      </cdr:nvSpPr>
      <cdr:spPr>
        <a:xfrm xmlns:a="http://schemas.openxmlformats.org/drawingml/2006/main">
          <a:off x="1785919" y="357177"/>
          <a:ext cx="995614" cy="481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0.00457</cdr:x>
      <cdr:y>0.46958</cdr:y>
    </cdr:from>
    <cdr:to>
      <cdr:x>0.0765</cdr:x>
      <cdr:y>0.52264</cdr:y>
    </cdr:to>
    <cdr:sp macro="" textlink="">
      <cdr:nvSpPr>
        <cdr:cNvPr id="15" name="TextBox 3"/>
        <cdr:cNvSpPr txBox="1"/>
      </cdr:nvSpPr>
      <cdr:spPr>
        <a:xfrm xmlns:a="http://schemas.openxmlformats.org/drawingml/2006/main">
          <a:off x="36668" y="2498238"/>
          <a:ext cx="642953" cy="285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0.01637</cdr:x>
      <cdr:y>0.38814</cdr:y>
    </cdr:from>
    <cdr:to>
      <cdr:x>0.08011</cdr:x>
      <cdr:y>0.45621</cdr:y>
    </cdr:to>
    <cdr:sp macro="" textlink="">
      <cdr:nvSpPr>
        <cdr:cNvPr id="16" name="TextBox 4"/>
        <cdr:cNvSpPr txBox="1"/>
      </cdr:nvSpPr>
      <cdr:spPr>
        <a:xfrm xmlns:a="http://schemas.openxmlformats.org/drawingml/2006/main">
          <a:off x="142844" y="2071702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0.55556</cdr:x>
      <cdr:y>0.81082</cdr:y>
    </cdr:from>
    <cdr:to>
      <cdr:x>0.69074</cdr:x>
      <cdr:y>0.90466</cdr:y>
    </cdr:to>
    <cdr:sp macro="" textlink="">
      <cdr:nvSpPr>
        <cdr:cNvPr id="17" name="TextBox 6"/>
        <cdr:cNvSpPr txBox="1"/>
      </cdr:nvSpPr>
      <cdr:spPr>
        <a:xfrm xmlns:a="http://schemas.openxmlformats.org/drawingml/2006/main">
          <a:off x="5000629" y="4286280"/>
          <a:ext cx="1216773" cy="496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0.29079</cdr:x>
      <cdr:y>0.08108</cdr:y>
    </cdr:from>
    <cdr:to>
      <cdr:x>0.30952</cdr:x>
      <cdr:y>0.16216</cdr:y>
    </cdr:to>
    <cdr:sp macro="" textlink="">
      <cdr:nvSpPr>
        <cdr:cNvPr id="20" name="Прямая со стрелкой 10"/>
        <cdr:cNvSpPr/>
      </cdr:nvSpPr>
      <cdr:spPr>
        <a:xfrm xmlns:a="http://schemas.openxmlformats.org/drawingml/2006/main" flipH="1">
          <a:off x="2617461" y="428628"/>
          <a:ext cx="168589" cy="4286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FF0000"/>
          </a:solidFill>
          <a:prstDash val="solid"/>
          <a:headEnd w="lg" len="lg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0.18254</cdr:x>
      <cdr:y>0.06757</cdr:y>
    </cdr:from>
    <cdr:to>
      <cdr:x>0.23809</cdr:x>
      <cdr:y>0.14865</cdr:y>
    </cdr:to>
    <cdr:sp macro="" textlink="">
      <cdr:nvSpPr>
        <cdr:cNvPr id="21" name="Прямая со стрелкой 11"/>
        <cdr:cNvSpPr/>
      </cdr:nvSpPr>
      <cdr:spPr>
        <a:xfrm xmlns:a="http://schemas.openxmlformats.org/drawingml/2006/main">
          <a:off x="1643044" y="357190"/>
          <a:ext cx="500066" cy="42862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FF0000"/>
          </a:solidFill>
          <a:prstDash val="solid"/>
          <a:headEnd w="lg" len="lg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0.14285</cdr:x>
      <cdr:y>0.16216</cdr:y>
    </cdr:from>
    <cdr:to>
      <cdr:x>0.19047</cdr:x>
      <cdr:y>0.2027</cdr:y>
    </cdr:to>
    <cdr:sp macro="" textlink="">
      <cdr:nvSpPr>
        <cdr:cNvPr id="22" name="Прямая со стрелкой 12"/>
        <cdr:cNvSpPr/>
      </cdr:nvSpPr>
      <cdr:spPr>
        <a:xfrm xmlns:a="http://schemas.openxmlformats.org/drawingml/2006/main">
          <a:off x="1285853" y="857256"/>
          <a:ext cx="428628" cy="21431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FF0000"/>
          </a:solidFill>
          <a:prstDash val="solid"/>
          <a:headEnd w="lg" len="lg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0.39807</cdr:x>
      <cdr:y>0.86302</cdr:y>
    </cdr:from>
    <cdr:to>
      <cdr:x>0.40323</cdr:x>
      <cdr:y>0.93151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3526206" y="4500618"/>
          <a:ext cx="45719" cy="3571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0.58871</cdr:x>
      <cdr:y>0.78083</cdr:y>
    </cdr:from>
    <cdr:to>
      <cdr:x>0.62096</cdr:x>
      <cdr:y>0.82192</cdr:y>
    </cdr:to>
    <cdr:sp macro="" textlink="">
      <cdr:nvSpPr>
        <cdr:cNvPr id="11" name="Прямая со стрелкой 4"/>
        <cdr:cNvSpPr/>
      </cdr:nvSpPr>
      <cdr:spPr>
        <a:xfrm xmlns:a="http://schemas.openxmlformats.org/drawingml/2006/main" flipH="1" flipV="1">
          <a:off x="5214942" y="4071990"/>
          <a:ext cx="285752" cy="2143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0.45161</cdr:x>
      <cdr:y>0.84932</cdr:y>
    </cdr:from>
    <cdr:to>
      <cdr:x>0.45967</cdr:x>
      <cdr:y>0.90411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 flipH="1" flipV="1">
          <a:off x="4000504" y="4429180"/>
          <a:ext cx="71429" cy="2857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 smtClean="0"/>
        </a:p>
        <a:p xmlns:a="http://schemas.openxmlformats.org/drawingml/2006/main">
          <a:endParaRPr lang="ru-RU" dirty="0" smtClean="0"/>
        </a:p>
        <a:p xmlns:a="http://schemas.openxmlformats.org/drawingml/2006/main">
          <a:endParaRPr lang="ru-RU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0.48387</cdr:x>
      <cdr:y>0.84932</cdr:y>
    </cdr:from>
    <cdr:to>
      <cdr:x>0.5</cdr:x>
      <cdr:y>0.94521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H="1" flipV="1">
          <a:off x="4286247" y="4429179"/>
          <a:ext cx="142876" cy="50006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33CC"/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</cdr:x>
      <cdr:y>0.83562</cdr:y>
    </cdr:from>
    <cdr:to>
      <cdr:x>0.56451</cdr:x>
      <cdr:y>0.94521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 flipV="1">
          <a:off x="4429124" y="4357741"/>
          <a:ext cx="571504" cy="5715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0.52419</cdr:x>
      <cdr:y>0.80822</cdr:y>
    </cdr:from>
    <cdr:to>
      <cdr:x>0.60484</cdr:x>
      <cdr:y>0.89042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4643438" y="4214866"/>
          <a:ext cx="714380" cy="4286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0.33871</cdr:x>
      <cdr:y>0.87672</cdr:y>
    </cdr:from>
    <cdr:to>
      <cdr:x>0.37096</cdr:x>
      <cdr:y>0.91781</cdr:y>
    </cdr:to>
    <cdr:sp macro="" textlink="">
      <cdr:nvSpPr>
        <cdr:cNvPr id="16" name="Прямая со стрелкой 15"/>
        <cdr:cNvSpPr/>
      </cdr:nvSpPr>
      <cdr:spPr>
        <a:xfrm xmlns:a="http://schemas.openxmlformats.org/drawingml/2006/main" flipV="1">
          <a:off x="3000364" y="4572056"/>
          <a:ext cx="285752" cy="2143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0.76613</cdr:x>
      <cdr:y>0.19231</cdr:y>
    </cdr:from>
    <cdr:to>
      <cdr:x>0.83064</cdr:x>
      <cdr:y>0.23077</cdr:y>
    </cdr:to>
    <cdr:sp macro="" textlink="">
      <cdr:nvSpPr>
        <cdr:cNvPr id="10" name="Прямая со стрелкой 3"/>
        <cdr:cNvSpPr/>
      </cdr:nvSpPr>
      <cdr:spPr>
        <a:xfrm xmlns:a="http://schemas.openxmlformats.org/drawingml/2006/main" flipH="1">
          <a:off x="6786578" y="1071594"/>
          <a:ext cx="571504" cy="2143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0.66129</cdr:x>
      <cdr:y>0.79488</cdr:y>
    </cdr:from>
    <cdr:to>
      <cdr:x>0.70161</cdr:x>
      <cdr:y>0.8718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 flipH="1" flipV="1">
          <a:off x="5857884" y="4429180"/>
          <a:ext cx="357190" cy="4286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0.08871</cdr:x>
      <cdr:y>0.38462</cdr:y>
    </cdr:from>
    <cdr:to>
      <cdr:x>0.13709</cdr:x>
      <cdr:y>0.42308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>
          <a:off x="785786" y="2143164"/>
          <a:ext cx="428628" cy="2143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0.37096</cdr:x>
      <cdr:y>0.08975</cdr:y>
    </cdr:from>
    <cdr:to>
      <cdr:x>0.45161</cdr:x>
      <cdr:y>0.12821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>
          <a:off x="3286116" y="500090"/>
          <a:ext cx="714380" cy="2143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0.60484</cdr:x>
      <cdr:y>0.08975</cdr:y>
    </cdr:from>
    <cdr:to>
      <cdr:x>0.64516</cdr:x>
      <cdr:y>0.10257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>
          <a:off x="5357818" y="500089"/>
          <a:ext cx="357190" cy="7143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0.80328</cdr:x>
      <cdr:y>0.0274</cdr:y>
    </cdr:from>
    <cdr:to>
      <cdr:x>0.9918</cdr:x>
      <cdr:y>0.09589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00924" y="142876"/>
          <a:ext cx="164307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т</a:t>
          </a:r>
          <a:r>
            <a:rPr lang="ru-RU" sz="1600" b="1" dirty="0" smtClean="0"/>
            <a:t>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0.86886</cdr:x>
      <cdr:y>0.06849</cdr:y>
    </cdr:from>
    <cdr:to>
      <cdr:x>0.97377</cdr:x>
      <cdr:y>0.12329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72460" y="357190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/>
            <a:t>т</a:t>
          </a:r>
          <a:r>
            <a:rPr lang="ru-RU" sz="1400" dirty="0" smtClean="0"/>
            <a:t>ыс</a:t>
          </a:r>
          <a:r>
            <a:rPr lang="ru-RU" sz="1100" dirty="0" smtClean="0"/>
            <a:t>. </a:t>
          </a:r>
          <a:r>
            <a:rPr lang="ru-RU" sz="1400" dirty="0" smtClean="0"/>
            <a:t>рублей</a:t>
          </a:r>
          <a:endParaRPr lang="ru-RU" sz="14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0.61475</cdr:x>
      <cdr:y>0.63014</cdr:y>
    </cdr:from>
    <cdr:to>
      <cdr:x>0.69508</cdr:x>
      <cdr:y>0.75068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357850" y="3286148"/>
          <a:ext cx="700086" cy="628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0.65574</cdr:x>
      <cdr:y>0.80822</cdr:y>
    </cdr:from>
    <cdr:to>
      <cdr:x>0.7377</cdr:x>
      <cdr:y>0.90137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4214842"/>
          <a:ext cx="714380" cy="485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0.72951</cdr:x>
      <cdr:y>0.69863</cdr:y>
    </cdr:from>
    <cdr:to>
      <cdr:x>0.79508</cdr:x>
      <cdr:y>0.79452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357982" y="3643338"/>
          <a:ext cx="57150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0.87705</cdr:x>
      <cdr:y>0.56164</cdr:y>
    </cdr:from>
    <cdr:to>
      <cdr:x>0.98197</cdr:x>
      <cdr:y>0.73699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43866" y="29289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0.36066</cdr:x>
      <cdr:y>0.52055</cdr:y>
    </cdr:from>
    <cdr:to>
      <cdr:x>0.43443</cdr:x>
      <cdr:y>0.60274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143272" y="2714644"/>
          <a:ext cx="642942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2025 год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0.27869</cdr:x>
      <cdr:y>0.52055</cdr:y>
    </cdr:from>
    <cdr:to>
      <cdr:x>0.34426</cdr:x>
      <cdr:y>0.60274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428892" y="2714644"/>
          <a:ext cx="571504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2024 год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0.18033</cdr:x>
      <cdr:y>0.52055</cdr:y>
    </cdr:from>
    <cdr:to>
      <cdr:x>0.2459</cdr:x>
      <cdr:y>0.60274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1571636" y="2714644"/>
          <a:ext cx="571504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2023 год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0.84375</cdr:x>
      <cdr:y>0</cdr:y>
    </cdr:from>
    <cdr:to>
      <cdr:x>1</cdr:x>
      <cdr:y>0.05405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58138" y="-142876"/>
          <a:ext cx="128588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т</a:t>
          </a:r>
          <a:r>
            <a:rPr lang="ru-RU" sz="1600" b="1" dirty="0" smtClean="0"/>
            <a:t>ыс</a:t>
          </a:r>
          <a:r>
            <a:rPr lang="ru-RU" sz="1600" b="1" dirty="0" smtClean="0"/>
            <a:t>. рублей</a:t>
          </a:r>
          <a:endParaRPr lang="ru-RU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0.78298</cdr:x>
      <cdr:y>0.00947</cdr:y>
    </cdr:from>
    <cdr:to>
      <cdr:x>1</cdr:x>
      <cdr:y>0.08839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43650" y="42850"/>
          <a:ext cx="178595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dirty="0"/>
            <a:t>т</a:t>
          </a:r>
          <a:r>
            <a:rPr lang="ru-RU" sz="1600" b="1" dirty="0" smtClean="0"/>
            <a:t>ыс</a:t>
          </a:r>
          <a:r>
            <a:rPr lang="ru-RU" sz="1600" b="1" dirty="0" smtClean="0"/>
            <a:t>. 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0.73438</cdr:x>
      <cdr:y>0.70397</cdr:y>
    </cdr:from>
    <cdr:to>
      <cdr:x>0.96875</cdr:x>
      <cdr:y>0.92494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3626" y="3186122"/>
          <a:ext cx="1928826" cy="100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 2025 год</a:t>
          </a:r>
        </a:p>
        <a:p xmlns:a="http://schemas.openxmlformats.org/drawingml/2006/main">
          <a:endParaRPr lang="ru-RU" sz="1400" b="1" dirty="0"/>
        </a:p>
        <a:p xmlns:a="http://schemas.openxmlformats.org/drawingml/2006/main">
          <a:r>
            <a:rPr lang="ru-RU" sz="1400" b="1" dirty="0" smtClean="0"/>
            <a:t>2024 год</a:t>
          </a:r>
        </a:p>
        <a:p xmlns:a="http://schemas.openxmlformats.org/drawingml/2006/main">
          <a:endParaRPr lang="ru-RU" sz="1400" b="1" dirty="0"/>
        </a:p>
        <a:p xmlns:a="http://schemas.openxmlformats.org/drawingml/2006/main">
          <a:r>
            <a:rPr lang="ru-RU" sz="1400" b="1" dirty="0" smtClean="0"/>
            <a:t>2023 год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4139-2994-4C45-8221-CD147C2DC806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8FC2-20C0-4CF7-8222-EB2246C49C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234002-0EA2-44DF-A5AE-12F6C3D4BD1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60E2DB-C714-4CE5-9144-78A4A6326C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CEC2-0C97-46AE-B8AA-403F7682407D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microsoft.com/office/2007/relationships/diagramDrawing" Target="../diagrams/drawin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http://pechengamr.ru/_nw/23/30794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929198"/>
            <a:ext cx="7572428" cy="13239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на проект консолидированного бюджета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Сернурского муниципального района                       Республики Марий Эл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на 2023 год и плановый период 2024 и 2025 годов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gerb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1000131" cy="11307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параметров бюджетов поселений, </a:t>
            </a:r>
          </a:p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входящих в состав Сернурского муниципального района Республики Марий Эл на 2023 год </a:t>
            </a:r>
            <a:endParaRPr lang="ru-RU" sz="1600" i="1" kern="10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500034" y="1857364"/>
          <a:ext cx="82582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4738" cy="59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229600" cy="23298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28760"/>
                <a:gridCol w="2500330"/>
                <a:gridCol w="2243110"/>
                <a:gridCol w="2057400"/>
              </a:tblGrid>
              <a:tr h="1217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Консолидированный 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Сернурского муниципального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поселений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2023год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32,3 %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80,5 %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42,5 %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39,0%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80,6%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2025год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43,5%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80,9%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214282" y="142852"/>
            <a:ext cx="8643998" cy="1505545"/>
          </a:xfrm>
          <a:prstGeom prst="snip2Same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Удельный вес налоговых и неналоговых доходов 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общем объеме доходов бюджета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Сернурского муниципального района Республики Марий Эл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2023-2025 годах</a:t>
            </a:r>
            <a:endParaRPr lang="ru-RU" sz="21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gradFill flip="none" rotWithShape="1">
            <a:gsLst>
              <a:gs pos="0">
                <a:srgbClr val="32EE7A">
                  <a:tint val="66000"/>
                  <a:satMod val="160000"/>
                </a:srgbClr>
              </a:gs>
              <a:gs pos="50000">
                <a:srgbClr val="32EE7A">
                  <a:tint val="44500"/>
                  <a:satMod val="160000"/>
                </a:srgbClr>
              </a:gs>
              <a:gs pos="100000">
                <a:srgbClr val="32EE7A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100" b="1" i="1" dirty="0" smtClean="0"/>
              <a:t>Изменение доходной базы консолидированного бюджета Сернурского муниципального района Республики Марий Эл в 2023 году в связи с изменением законодательства Российской Федерации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sz="22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662" y="1571613"/>
          <a:ext cx="7572427" cy="378621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90929"/>
                <a:gridCol w="3026524"/>
                <a:gridCol w="2854974"/>
              </a:tblGrid>
              <a:tr h="8433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Доходные источники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+mn-lt"/>
                        </a:rPr>
                        <a:t>Изменения налогового и бюджетного законодательства Российской Федерации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Бюджет Сернурского муниципального</a:t>
                      </a:r>
                      <a:r>
                        <a:rPr lang="ru-RU" sz="1400" baseline="0" dirty="0" smtClean="0">
                          <a:latin typeface="+mn-lt"/>
                        </a:rPr>
                        <a:t> района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1454">
                <a:tc gridSpan="3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                                               </a:t>
                      </a:r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Дополнительные поступления                   </a:t>
                      </a:r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                  </a:t>
                      </a:r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105,0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05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Изменение нормативов зачисления в бюджеты субъектов 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-158,0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24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Индексация ставок на нефтепродукты на 4 %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263,0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45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                                              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90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105,0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71472" cy="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643998" cy="52864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0462"/>
                <a:gridCol w="1114404"/>
                <a:gridCol w="1000132"/>
                <a:gridCol w="1000132"/>
                <a:gridCol w="1000132"/>
                <a:gridCol w="1028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Налоги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Темп роста,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Темп роста, %</a:t>
                      </a:r>
                      <a:endParaRPr lang="ru-RU" sz="1100" dirty="0"/>
                    </a:p>
                  </a:txBody>
                  <a:tcPr/>
                </a:tc>
              </a:tr>
              <a:tr h="3905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 на доходы физических лиц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185367,8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195933,7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204554,9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104,4</a:t>
                      </a:r>
                      <a:endParaRPr lang="ru-RU" sz="11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6992,1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7434,3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106,3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8184,4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110,0</a:t>
                      </a:r>
                      <a:endParaRPr lang="ru-RU" sz="11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Упрощенная система налогообложения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5661,0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5904,0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6135,0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103,9</a:t>
                      </a:r>
                      <a:endParaRPr lang="ru-RU" sz="1100" dirty="0"/>
                    </a:p>
                  </a:txBody>
                  <a:tcPr/>
                </a:tc>
              </a:tr>
              <a:tr h="33749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Единый сельскохозяйственный налог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950,0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104,0</a:t>
                      </a:r>
                      <a:endParaRPr lang="ru-RU" sz="11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Патентная</a:t>
                      </a:r>
                      <a:r>
                        <a:rPr lang="ru-RU" sz="1100" baseline="0" dirty="0" smtClean="0"/>
                        <a:t> система налогообложения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1768,0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1872,0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1982,0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105,9</a:t>
                      </a:r>
                      <a:endParaRPr lang="ru-RU" sz="1100" dirty="0"/>
                    </a:p>
                  </a:txBody>
                  <a:tcPr/>
                </a:tc>
              </a:tr>
              <a:tr h="28480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</a:t>
                      </a:r>
                      <a:r>
                        <a:rPr lang="ru-RU" sz="1100" baseline="0" dirty="0" smtClean="0"/>
                        <a:t>  на имущество физических лиц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2795,0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2795,0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2795,0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  <a:tr h="28194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Земельный</a:t>
                      </a:r>
                      <a:r>
                        <a:rPr lang="ru-RU" sz="1100" baseline="0" dirty="0" smtClean="0"/>
                        <a:t> налог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5172,0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5431,0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5702,0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104,9</a:t>
                      </a:r>
                      <a:endParaRPr lang="ru-RU" sz="1100" dirty="0"/>
                    </a:p>
                  </a:txBody>
                  <a:tcPr/>
                </a:tc>
              </a:tr>
              <a:tr h="2781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Государственная пошлина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1989,0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2088,0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2192,0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104,9</a:t>
                      </a:r>
                      <a:endParaRPr lang="ru-RU" sz="1100" dirty="0"/>
                    </a:p>
                  </a:txBody>
                  <a:tcPr/>
                </a:tc>
              </a:tr>
              <a:tr h="3029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от использования имущества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14526,0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14554,0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14582,0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100,2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Плата</a:t>
                      </a:r>
                      <a:r>
                        <a:rPr lang="ru-RU" sz="1100" baseline="0" dirty="0" smtClean="0"/>
                        <a:t> за негативное воздействие на окружающую среду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757,0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774,0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102,2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774,0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от оказания платных услуг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от продажи материальных и нематериальных активов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Штрафы, санкции, возмещение ущерба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789,0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826,0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859,0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103,9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Прочие неналоговые доходы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483,9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консолидированного бюджета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Сернурского муниципального района Республики Марий Эл на 2023 год </a:t>
            </a:r>
            <a:r>
              <a:rPr lang="en-US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                                                 </a:t>
            </a:r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и на плановый период 2024 и 2025 годов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консолидированного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бюджета Сернурского муниципального района Республики Марий Эл </a:t>
            </a:r>
            <a:r>
              <a:rPr lang="en-US" sz="2200" b="1" i="1" dirty="0" smtClean="0">
                <a:solidFill>
                  <a:schemeClr val="tx2"/>
                </a:solidFill>
              </a:rPr>
              <a:t>                                      </a:t>
            </a:r>
            <a:r>
              <a:rPr lang="ru-RU" sz="2200" b="1" i="1" dirty="0" smtClean="0">
                <a:solidFill>
                  <a:schemeClr val="tx2"/>
                </a:solidFill>
              </a:rPr>
              <a:t>в 2023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26"/>
          <a:ext cx="885831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643998" cy="45307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0462"/>
                <a:gridCol w="1114404"/>
                <a:gridCol w="1000132"/>
                <a:gridCol w="1000132"/>
                <a:gridCol w="1000132"/>
                <a:gridCol w="1028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2023год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2024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2025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190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169999,8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179689,9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105,7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ru-RU" sz="1300" dirty="0" smtClean="0"/>
                        <a:t>187596,3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104,4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6992,1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7434,3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106,3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8184,4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110,0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5661,0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5904,0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6135,0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103,9</a:t>
                      </a:r>
                      <a:endParaRPr lang="ru-RU" sz="1300" dirty="0"/>
                    </a:p>
                  </a:txBody>
                  <a:tcPr/>
                </a:tc>
              </a:tr>
              <a:tr h="337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665,0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695,8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723,8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104,0</a:t>
                      </a:r>
                      <a:endParaRPr lang="ru-RU" sz="13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Патентная</a:t>
                      </a:r>
                      <a:r>
                        <a:rPr lang="ru-RU" sz="1200" baseline="0" dirty="0" smtClean="0"/>
                        <a:t> система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1768,0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1872,0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105,9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1982,0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105,9</a:t>
                      </a:r>
                      <a:endParaRPr lang="ru-RU" sz="1300" dirty="0"/>
                    </a:p>
                  </a:txBody>
                  <a:tcPr/>
                </a:tc>
              </a:tr>
              <a:tr h="2781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1968,0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2067,0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2171,0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105,0</a:t>
                      </a:r>
                      <a:endParaRPr lang="ru-RU" sz="1300" dirty="0"/>
                    </a:p>
                  </a:txBody>
                  <a:tcPr/>
                </a:tc>
              </a:tr>
              <a:tr h="3029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1946,0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1970,0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101,2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1976,0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100,3</a:t>
                      </a:r>
                      <a:endParaRPr lang="ru-RU" sz="1300" dirty="0"/>
                    </a:p>
                  </a:txBody>
                  <a:tcPr/>
                </a:tc>
              </a:tr>
              <a:tr h="4495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757,0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774,0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102,2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774,0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789,0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826,0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859,0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103,9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3"/>
            <a:ext cx="8643998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бюджета Сернурского муниципального района Республики Марий Эл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на 2023 год и на плановый период 2024 и 2025 годов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626147"/>
          <a:ext cx="8786874" cy="391881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58321"/>
                <a:gridCol w="1085149"/>
                <a:gridCol w="1064338"/>
                <a:gridCol w="935926"/>
                <a:gridCol w="1097400"/>
                <a:gridCol w="1045740"/>
              </a:tblGrid>
              <a:tr h="94559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2023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2024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2025год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15368,0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16243,8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16958,6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104,4</a:t>
                      </a:r>
                      <a:endParaRPr lang="ru-RU" sz="1400" dirty="0"/>
                    </a:p>
                  </a:txBody>
                  <a:tcPr/>
                </a:tc>
              </a:tr>
              <a:tr h="345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 на имущество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Земельный</a:t>
                      </a:r>
                      <a:r>
                        <a:rPr lang="ru-RU" sz="1600" baseline="0" dirty="0" smtClean="0"/>
                        <a:t>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5172,0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5702,0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104,9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12584,0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12606,0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100,2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</a:t>
                      </a:r>
                      <a:r>
                        <a:rPr lang="ru-RU" sz="1600" baseline="0" dirty="0" smtClean="0"/>
                        <a:t> от оказания платных услуг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продажи материальных и нематериальных активов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бюджетов поселений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Сернурского муниципального района Республики Марий Эл на 2023-2025 годах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бюджетов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поселений Сернурского муниципального района Республики Марий Эл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в 2023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36"/>
          <a:ext cx="885831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налоговых доходов бюджета Сернурского муниципального района Республики Марий Эл на 2023 год и на плановый период 2024 и 2025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неналоговых доходов бюджета Сернурского муниципального района Республики Марий Эл на 2023 год и на плановый период 2024 и 20254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35729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714375" y="142875"/>
            <a:ext cx="8072438" cy="928671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На </a:t>
            </a: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чем основывается проект 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бюджета муниципального района?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95536" y="980728"/>
          <a:ext cx="8215370" cy="416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9094" name="Прямоугольник 10"/>
          <p:cNvSpPr>
            <a:spLocks noChangeArrowheads="1"/>
          </p:cNvSpPr>
          <p:nvPr/>
        </p:nvSpPr>
        <p:spPr bwMode="auto">
          <a:xfrm>
            <a:off x="323850" y="1125538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  <a:t>Составление проекта </a:t>
            </a:r>
            <a:r>
              <a:rPr lang="ru-RU" altLang="ru-RU" sz="2000" b="1" dirty="0" smtClean="0">
                <a:solidFill>
                  <a:srgbClr val="7030A0"/>
                </a:solidFill>
                <a:latin typeface="Century" pitchFamily="18" charset="0"/>
              </a:rPr>
              <a:t>бюджета</a:t>
            </a:r>
            <a: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  <a:t/>
            </a:r>
            <a:b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ru-RU" altLang="ru-RU" sz="2000" b="1" dirty="0" smtClean="0">
                <a:solidFill>
                  <a:srgbClr val="7030A0"/>
                </a:solidFill>
                <a:latin typeface="Century" pitchFamily="18" charset="0"/>
              </a:rPr>
              <a:t>муниципального района основывается </a:t>
            </a:r>
            <a: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  <a:t>на:</a:t>
            </a:r>
            <a:endParaRPr lang="ru-RU" altLang="ru-RU" sz="2000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89095" name="Прямоугольник 11"/>
          <p:cNvSpPr>
            <a:spLocks noChangeArrowheads="1"/>
          </p:cNvSpPr>
          <p:nvPr/>
        </p:nvSpPr>
        <p:spPr bwMode="auto">
          <a:xfrm>
            <a:off x="571472" y="5072074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C00000"/>
                </a:solidFill>
                <a:latin typeface="Century" pitchFamily="18" charset="0"/>
              </a:rPr>
              <a:t>Проект </a:t>
            </a:r>
            <a:r>
              <a:rPr lang="ru-RU" altLang="ru-RU" dirty="0" smtClean="0">
                <a:solidFill>
                  <a:srgbClr val="C00000"/>
                </a:solidFill>
                <a:latin typeface="Century" pitchFamily="18" charset="0"/>
              </a:rPr>
              <a:t>бюджета муниципального района составляется </a:t>
            </a:r>
            <a:r>
              <a:rPr lang="ru-RU" altLang="ru-RU" dirty="0">
                <a:solidFill>
                  <a:srgbClr val="C00000"/>
                </a:solidFill>
                <a:latin typeface="Century" pitchFamily="18" charset="0"/>
              </a:rPr>
              <a:t>и утверждается сроком </a:t>
            </a:r>
            <a:r>
              <a:rPr lang="ru-RU" altLang="ru-RU" b="1" dirty="0" smtClean="0">
                <a:solidFill>
                  <a:srgbClr val="C00000"/>
                </a:solidFill>
                <a:latin typeface="Century" pitchFamily="18" charset="0"/>
              </a:rPr>
              <a:t>на </a:t>
            </a:r>
            <a:r>
              <a:rPr lang="ru-RU" altLang="ru-RU" b="1" dirty="0">
                <a:solidFill>
                  <a:srgbClr val="C00000"/>
                </a:solidFill>
                <a:latin typeface="Century" pitchFamily="18" charset="0"/>
              </a:rPr>
              <a:t>три года </a:t>
            </a:r>
            <a:r>
              <a:rPr lang="ru-RU" altLang="ru-RU" dirty="0">
                <a:solidFill>
                  <a:srgbClr val="C00000"/>
                </a:solidFill>
                <a:latin typeface="Century" pitchFamily="18" charset="0"/>
              </a:rPr>
              <a:t>— очередной финансовый год и плановый период. </a:t>
            </a:r>
          </a:p>
        </p:txBody>
      </p:sp>
      <p:pic>
        <p:nvPicPr>
          <p:cNvPr id="11" name="Рисунок 10" descr="gerb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3" y="142852"/>
            <a:ext cx="714380" cy="807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 на совокупный доход в бюджет Сернурского муниципального района Республики Марий Эл на 2023 год и на плановый период 2024 и 2025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15140" y="214311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</a:t>
            </a:r>
            <a:r>
              <a:rPr lang="ru-RU" dirty="0" smtClean="0"/>
              <a:t>ыс. рублей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2000" i="1" dirty="0" smtClean="0"/>
              <a:t>Прогноз акцизов по подакцизным товарам (продукции) производимым на территории Российской Федерации в бюджет Сернурского муниципального района Республики Марий Эл на 2023 год и на плановый период </a:t>
            </a:r>
            <a:r>
              <a:rPr lang="ru-RU" sz="2000" i="1" dirty="0" smtClean="0"/>
              <a:t>                                     2024 </a:t>
            </a:r>
            <a:r>
              <a:rPr lang="ru-RU" sz="2000" i="1" dirty="0" smtClean="0"/>
              <a:t>и 2025 годов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428736"/>
          <a:ext cx="87154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58246" cy="14287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доходов от использования муниципального имущества  в бюджет Сернурского муниципального района Республики Марий Эл на 2023 год </a:t>
            </a:r>
            <a:br>
              <a:rPr lang="ru-RU" sz="2400" i="1" dirty="0" smtClean="0"/>
            </a:br>
            <a:r>
              <a:rPr lang="ru-RU" sz="2400" i="1" dirty="0" smtClean="0"/>
              <a:t>и на плановый период 2024 и 2025 годов</a:t>
            </a:r>
            <a:endParaRPr lang="ru-RU" sz="24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12033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000" i="1" dirty="0" smtClean="0"/>
              <a:t>Штрафы, санкции, возмещение ущерба в бюджет Сернурского муниципального района Республики Марий Эл на 2023 год и на плановый период 2024 и 2025 годов</a:t>
            </a:r>
            <a:endParaRPr lang="ru-RU" sz="2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26" y="1530000"/>
          <a:ext cx="8786874" cy="53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000148"/>
          </a:xfr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Прогноз доходов бюджетов поселений Сернурского муниципального района</a:t>
            </a:r>
            <a:r>
              <a:rPr lang="ru-RU" sz="2000" dirty="0" smtClean="0"/>
              <a:t> </a:t>
            </a:r>
            <a:r>
              <a:rPr lang="ru-RU" sz="2000" b="1" dirty="0" smtClean="0"/>
              <a:t>Республики Марий Эл от налогов, сборов и </a:t>
            </a:r>
            <a:r>
              <a:rPr lang="ru-RU" sz="2000" b="1" dirty="0" smtClean="0"/>
              <a:t>платежей </a:t>
            </a:r>
            <a:r>
              <a:rPr lang="ru-RU" sz="2000" b="1" dirty="0" smtClean="0"/>
              <a:t>на 2023 год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4" y="1643050"/>
          <a:ext cx="8644000" cy="50479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22653"/>
                <a:gridCol w="918749"/>
                <a:gridCol w="896464"/>
                <a:gridCol w="866234"/>
                <a:gridCol w="847980"/>
                <a:gridCol w="847980"/>
                <a:gridCol w="847980"/>
                <a:gridCol w="847980"/>
                <a:gridCol w="847980"/>
              </a:tblGrid>
              <a:tr h="620722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Поселения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сельскохо-зяйственный налог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Государст-венная пошлина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исполь-зования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материальных и нематериальных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ГП Сернурское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12605,0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01730,7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2967,3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0,0</a:t>
                      </a:r>
                    </a:p>
                    <a:p>
                      <a:pPr algn="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735,0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 Верхнекугенерское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421,5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60,0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354,8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750,0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0,0</a:t>
                      </a:r>
                    </a:p>
                    <a:p>
                      <a:pPr algn="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 Дубниковское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710,3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61,1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123,2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0,0</a:t>
                      </a:r>
                    </a:p>
                    <a:p>
                      <a:pPr algn="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1007,0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67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</a:t>
                      </a:r>
                      <a:r>
                        <a:rPr lang="ru-RU" sz="1100" baseline="0" dirty="0" smtClean="0"/>
                        <a:t> Зашижемское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140,5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227,6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236,2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568,0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934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 Казанское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242,0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46,6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62,5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1739,0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 Кукнурское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179,5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72,6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315,1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1157,0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 Марисолинское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515,1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90,0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280,7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203,0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4055,0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 Сердежское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78,0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231,0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441,7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0,0</a:t>
                      </a:r>
                    </a:p>
                    <a:p>
                      <a:pPr algn="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1690,0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37,0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СП Чендемеровское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476,1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138,0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84,5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468,2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879,0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ИТОГО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15368,0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285,0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2795,0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5172,0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21,00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12580,0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95,0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3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121442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тыс. рублей</a:t>
            </a:r>
            <a:endParaRPr lang="ru-RU" dirty="0"/>
          </a:p>
        </p:txBody>
      </p:sp>
      <p:pic>
        <p:nvPicPr>
          <p:cNvPr id="8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Прогноз доходов бюджета Городского поселения Сернур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от налогов, сборов и платежей  на 2023 год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32084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доходы физических лиц по бюджетам сельских поселений на 2023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единого сельскохозяйственного налога по бюджетам сельских поселений </a:t>
            </a:r>
            <a:br>
              <a:rPr lang="ru-RU" sz="3000" i="1" dirty="0" smtClean="0"/>
            </a:br>
            <a:r>
              <a:rPr lang="ru-RU" sz="3000" i="1" dirty="0" smtClean="0"/>
              <a:t>на 2023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857364"/>
          <a:ext cx="8786874" cy="46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520" y="157161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95294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имущество физических лиц по бюджетам сельских поселений на 2023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778"/>
          <a:ext cx="885831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571472" cy="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земельного налога по бюджетам сельских поселений на 2023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758505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консолидированного бюджета Сернурского муниципального района Республики Марий Эл</a:t>
            </a:r>
            <a:br>
              <a:rPr lang="ru-RU" sz="19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19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2023 - 2025 годы (ст. 172 БК РФ)</a:t>
            </a:r>
            <a:br>
              <a:rPr lang="ru-RU" sz="19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19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428750"/>
            <a:ext cx="7858125" cy="51435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indent="452438">
              <a:buSzPct val="105000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основу бюджетной политики Сернурского муниципального района на 2023 год  и на плановый период 2024 и 2025 годов положены стратегические цели  развития района, сформулированные в соответствии  с основными положениями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60000" algn="just">
              <a:buSzPct val="85000"/>
              <a:buFont typeface="Arial" pitchFamily="34" charset="0"/>
              <a:buBlip>
                <a:blip r:embed="rId2"/>
              </a:buBlip>
              <a:defRPr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 Президента Российской Федерации от 7 мая 2018 г. № 204 «О национальных целях и стратегических задачах развития Российской Федерации на период до 2024 года»;</a:t>
            </a:r>
          </a:p>
          <a:p>
            <a:pPr marL="360000" algn="just">
              <a:buSzPct val="85000"/>
              <a:buBlip>
                <a:blip r:embed="rId2"/>
              </a:buBlip>
              <a:defRPr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 Президента Российской Федерации от 21 июля 2020 года № 474 «О национальных целях развития Российской Федерации на период до 2030;</a:t>
            </a:r>
          </a:p>
          <a:p>
            <a:pPr marL="360000" algn="just">
              <a:buSzPct val="85000"/>
              <a:buBlip>
                <a:blip r:embed="rId2"/>
              </a:buBlip>
              <a:defRPr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Послания Президента Российской Федерации Федеральному Собранию Российской Федерации от 21 апреля 2021 года; </a:t>
            </a:r>
          </a:p>
          <a:p>
            <a:pPr marL="360000" algn="just">
              <a:buSzPct val="85000"/>
              <a:buBlip>
                <a:blip r:embed="rId2"/>
              </a:buBlip>
              <a:defRPr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Индивидуальной программы социально - экономического развития Республики Марий Эл на 2020 - 2024 годы, утвержденной распоряжением Правительства Российской Федерации от 8 апреля 2020 года № 927-р.</a:t>
            </a:r>
          </a:p>
          <a:p>
            <a:pPr marL="360000" algn="just">
              <a:buSzPct val="85000"/>
              <a:defRPr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Бюджетная политика в Сернурском муниципальном районе на среднесрочную перспективу будет направлена на обеспечение сбалансированности и устойчивости бюджетной системы, в том числе за счет проведения политики оптимизации бюджетных расходов при сохранении социальной направленности бюджета, приоритизации бюджетных расходов с учетом обеспечения достижения целей национальных проектов в соответствии с Указом Президента Российской Федерации от 7 мая 2018 года № 204 и безусловном исполнении действующих расходных обязательств.</a:t>
            </a: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714412" y="4357694"/>
          <a:ext cx="3528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-857288" y="1643050"/>
          <a:ext cx="2857520" cy="7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428604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доходов от использования муниципального имущества по бюджетам сельских поселений на 2023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778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821716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i="1" dirty="0" smtClean="0"/>
              <a:t>Прогноз безвозмездных поступлений из республиканского бюджета Республики Марий Эл бюджету Сернурского муниципального района Республики Марий Эл на 2023</a:t>
            </a:r>
            <a:r>
              <a:rPr lang="en-US" sz="1800" i="1" dirty="0" smtClean="0"/>
              <a:t>-</a:t>
            </a:r>
            <a:r>
              <a:rPr lang="ru-RU" sz="1800" i="1" dirty="0" smtClean="0"/>
              <a:t>2025 годы</a:t>
            </a:r>
            <a:endParaRPr lang="ru-RU" sz="18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9001156" cy="578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8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Межбюджетные трансферты</a:t>
            </a:r>
            <a:br>
              <a:rPr lang="ru-RU" sz="3000" i="1" dirty="0" smtClean="0"/>
            </a:br>
            <a:r>
              <a:rPr lang="ru-RU" sz="3000" i="1" dirty="0" smtClean="0"/>
              <a:t> бюджетам поселений  на 2023-2025 годы</a:t>
            </a:r>
            <a:endParaRPr lang="ru-RU" sz="3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071546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5072066" y="2000240"/>
            <a:ext cx="214299" cy="35719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500430" y="4286256"/>
            <a:ext cx="214299" cy="35719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8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596" y="142874"/>
            <a:ext cx="8001029" cy="114298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600" i="1" dirty="0" smtClean="0"/>
              <a:t>Распределение межбюджетных трансфертов бюджетам поселений</a:t>
            </a:r>
            <a:br>
              <a:rPr lang="ru-RU" sz="2600" i="1" dirty="0" smtClean="0"/>
            </a:br>
            <a:r>
              <a:rPr lang="ru-RU" sz="2600" i="1" dirty="0" smtClean="0"/>
              <a:t> на 2023-2025 годы</a:t>
            </a:r>
            <a:endParaRPr lang="ru-RU" sz="2600" i="1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358246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47863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285720" y="1928802"/>
          <a:ext cx="857256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57356" y="6000768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Всего- 4665,5        Всего- 4665,5      Всего – 4665,5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14287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ДОТАЦИИ, 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7953192" cy="43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3174" y="71435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СУБВЕНЦИИ, тыс. рублей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535782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Всего- 1783,8  Всего- 1863,6  Всего –1928,8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61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75"/>
            <a:ext cx="9144000" cy="61436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муниципальным программам Сернурского муниципального района.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3857625"/>
            <a:ext cx="8858250" cy="35718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бюджетов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" y="4429125"/>
            <a:ext cx="1000125" cy="9286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01 «Общегосударственные вопросы»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72438" y="4429125"/>
            <a:ext cx="928687" cy="928688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/>
                </a:solidFill>
              </a:rPr>
              <a:t>07 «Образование»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75" y="4429125"/>
            <a:ext cx="1000125" cy="92868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02 «Национальная оборона»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5" y="5429250"/>
            <a:ext cx="1285875" cy="7858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08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«</a:t>
            </a:r>
            <a:r>
              <a:rPr lang="ru-RU" sz="1000" dirty="0" smtClean="0">
                <a:solidFill>
                  <a:schemeClr val="bg1"/>
                </a:solidFill>
              </a:rPr>
              <a:t>Культура,               кинематография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75" y="4429125"/>
            <a:ext cx="1214438" cy="9286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03 «Национальная безопасность и </a:t>
            </a:r>
            <a:r>
              <a:rPr lang="ru-RU" sz="1000" dirty="0" smtClean="0">
                <a:solidFill>
                  <a:schemeClr val="tx1"/>
                </a:solidFill>
              </a:rPr>
              <a:t>правоохраните льная деятельность»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0188" y="5429250"/>
            <a:ext cx="1071562" cy="7858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09 «</a:t>
            </a:r>
            <a:r>
              <a:rPr lang="ru-RU" sz="1000" dirty="0" smtClean="0">
                <a:solidFill>
                  <a:schemeClr val="tx1"/>
                </a:solidFill>
              </a:rPr>
              <a:t>Здравоохра нение</a:t>
            </a:r>
            <a:r>
              <a:rPr lang="ru-RU" sz="1000" dirty="0">
                <a:solidFill>
                  <a:schemeClr val="tx1"/>
                </a:solidFill>
              </a:rPr>
              <a:t>»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4813" y="4429125"/>
            <a:ext cx="1000125" cy="9286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04 «Национальная экономика»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6563" y="4429125"/>
            <a:ext cx="1071562" cy="9286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/>
                </a:solidFill>
              </a:rPr>
              <a:t>06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/>
                </a:solidFill>
              </a:rPr>
              <a:t> «Охрана окружающей среды»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188" y="5429250"/>
            <a:ext cx="1214437" cy="7858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 «Социальная политика»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0688" y="4429125"/>
            <a:ext cx="1071562" cy="9286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</a:rPr>
              <a:t>05 «</a:t>
            </a:r>
            <a:r>
              <a:rPr lang="ru-RU" sz="1000" dirty="0" smtClean="0">
                <a:solidFill>
                  <a:schemeClr val="tx1"/>
                </a:solidFill>
              </a:rPr>
              <a:t>Жилищно коммуналь ное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>
                <a:solidFill>
                  <a:schemeClr val="tx1"/>
                </a:solidFill>
              </a:rPr>
              <a:t>хозяйство»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63" y="5429250"/>
            <a:ext cx="1143000" cy="7858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11 «Физическая культура»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3500" y="5429250"/>
            <a:ext cx="1143000" cy="78581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 «Средства массовой информации»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57938" y="5429250"/>
            <a:ext cx="1357312" cy="1214438"/>
          </a:xfrm>
          <a:prstGeom prst="roundRect">
            <a:avLst/>
          </a:prstGeom>
          <a:solidFill>
            <a:srgbClr val="ED1F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13 «Обслуживание государственного и муниципального </a:t>
            </a:r>
            <a:r>
              <a:rPr lang="ru-RU" sz="1000" dirty="0" smtClean="0">
                <a:solidFill>
                  <a:schemeClr val="bg1"/>
                </a:solidFill>
              </a:rPr>
              <a:t>долга»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86688" y="5429250"/>
            <a:ext cx="1214437" cy="121443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14 </a:t>
            </a:r>
            <a:r>
              <a:rPr lang="ru-RU" sz="1000" dirty="0" smtClean="0">
                <a:solidFill>
                  <a:schemeClr val="tx1"/>
                </a:solidFill>
              </a:rPr>
              <a:t>«Межбюджет ные </a:t>
            </a:r>
            <a:r>
              <a:rPr lang="ru-RU" sz="1000" dirty="0">
                <a:solidFill>
                  <a:schemeClr val="tx1"/>
                </a:solidFill>
              </a:rPr>
              <a:t>трансферты общего характера»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8108951" y="4321175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180263" y="432117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751513" y="432117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34987" y="4322763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679576" y="4321175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894013" y="432117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608512" y="4322763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08013" y="4821238"/>
            <a:ext cx="1214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1751013" y="4821238"/>
            <a:ext cx="1214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3108325" y="4821238"/>
            <a:ext cx="1214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3535363" y="4822825"/>
            <a:ext cx="12144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679950" y="4821238"/>
            <a:ext cx="1214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323932" y="4822031"/>
            <a:ext cx="12128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6038057" y="4822031"/>
            <a:ext cx="12128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gerb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42853"/>
            <a:ext cx="642941" cy="726892"/>
          </a:xfrm>
          <a:prstGeom prst="rect">
            <a:avLst/>
          </a:prstGeom>
        </p:spPr>
      </p:pic>
      <p:pic>
        <p:nvPicPr>
          <p:cNvPr id="35" name="Рисунок 34" descr="gerb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642941" cy="72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Структура расходов консолидированного бюджета</a:t>
            </a:r>
            <a:br>
              <a:rPr lang="ru-RU" alt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</a:br>
            <a:r>
              <a:rPr lang="ru-RU" alt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Сернурского муниципального района Республики  Марий Эл                                         на 2023 год, млн. рублей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71543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gerb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642941" cy="7268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1"/>
          <p:cNvGraphicFramePr>
            <a:graphicFrameLocks/>
          </p:cNvGraphicFramePr>
          <p:nvPr/>
        </p:nvGraphicFramePr>
        <p:xfrm>
          <a:off x="285720" y="785794"/>
          <a:ext cx="8585230" cy="586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0"/>
            <a:ext cx="8532812" cy="76517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altLang="ru-RU" sz="19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endParaRPr lang="ru-RU" altLang="ru-RU" sz="19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endParaRPr lang="ru-RU" altLang="ru-RU" sz="19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endParaRPr lang="ru-RU" altLang="ru-RU" sz="19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Структура </a:t>
            </a:r>
            <a:r>
              <a:rPr lang="ru-RU" alt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расходов </a:t>
            </a:r>
            <a:r>
              <a:rPr lang="ru-RU" alt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бюджета</a:t>
            </a:r>
            <a:r>
              <a:rPr lang="en-US" alt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 </a:t>
            </a:r>
            <a:endParaRPr lang="ru-RU" altLang="ru-RU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Сернурского муниципального района Республики  Марий Эл на 2023 год</a:t>
            </a:r>
            <a:endParaRPr lang="ru-RU" altLang="ru-RU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3071810"/>
            <a:ext cx="4608512" cy="6924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659,4 </a:t>
            </a: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млн. рублей</a:t>
            </a:r>
            <a:endParaRPr lang="ru-RU" sz="2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erb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642941" cy="72689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Kadyseva\Pictures\фоны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t="12883" b="68173"/>
          <a:stretch/>
        </p:blipFill>
        <p:spPr bwMode="auto">
          <a:xfrm>
            <a:off x="-4242" y="0"/>
            <a:ext cx="9148242" cy="764703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/>
          </a:extLst>
        </p:spPr>
      </p:pic>
      <p:pic>
        <p:nvPicPr>
          <p:cNvPr id="17411" name="Picture 5" descr="C:\Users\Kadyseva\Pictures\фоны\metallic-pattern-lines-powerpoint-backgrou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8971" y="151518"/>
            <a:ext cx="8352928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Расходы районного бюджета по разделам бюджетной классификации расходов бюджетов</a:t>
            </a:r>
            <a:endParaRPr lang="ru-RU" sz="16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78275" y="4899025"/>
            <a:ext cx="395288" cy="3952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285875" y="4714875"/>
            <a:ext cx="500063" cy="571500"/>
          </a:xfrm>
          <a:prstGeom prst="ellipse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173538" y="5708650"/>
            <a:ext cx="396875" cy="3952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4714875"/>
            <a:ext cx="16430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 descr="C:\Users\Kadyseva\Pictures\фото\a2fcab52152c4f1048497f0d1a8abd5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2238" y="4829175"/>
            <a:ext cx="250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36"/>
          <p:cNvSpPr txBox="1">
            <a:spLocks noChangeArrowheads="1"/>
          </p:cNvSpPr>
          <p:nvPr/>
        </p:nvSpPr>
        <p:spPr bwMode="auto">
          <a:xfrm>
            <a:off x="195263" y="571480"/>
            <a:ext cx="89487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Calibri" pitchFamily="34" charset="0"/>
              </a:rPr>
              <a:t>В </a:t>
            </a:r>
            <a:r>
              <a:rPr lang="ru-RU" sz="1400" b="1" i="1" dirty="0" smtClean="0">
                <a:latin typeface="Calibri" pitchFamily="34" charset="0"/>
              </a:rPr>
              <a:t>соответствии </a:t>
            </a:r>
            <a:r>
              <a:rPr lang="ru-RU" sz="1400" b="1" i="1" dirty="0">
                <a:latin typeface="Calibri" pitchFamily="34" charset="0"/>
              </a:rPr>
              <a:t>с проектом решения </a:t>
            </a:r>
            <a:r>
              <a:rPr lang="ru-RU" sz="1400" b="1" i="1" dirty="0" smtClean="0">
                <a:latin typeface="Calibri" pitchFamily="34" charset="0"/>
              </a:rPr>
              <a:t>Собрания депутатов Сернурского муниципального района Республики Марий Эл «О бюджете Сернурского муниципального района Республики Марий Эл на 2023 год                                                                                     и на плановый период 2024 и 2025 годов», тыс. рублей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50825" y="1268413"/>
          <a:ext cx="8425633" cy="5600651"/>
        </p:xfrm>
        <a:graphic>
          <a:graphicData uri="http://schemas.openxmlformats.org/drawingml/2006/table">
            <a:tbl>
              <a:tblPr/>
              <a:tblGrid>
                <a:gridCol w="3313063"/>
                <a:gridCol w="1008112"/>
                <a:gridCol w="1152128"/>
                <a:gridCol w="936104"/>
                <a:gridCol w="936104"/>
                <a:gridCol w="1080122"/>
              </a:tblGrid>
              <a:tr h="672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РАЗДЕЛА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2022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2023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 2024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 2025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8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40 440,6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50 407,2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46780,9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52 323,8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58 466,8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294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2 918,4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3 492,0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3 701,6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3 728,9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3 783,9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20 676,1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24 364,4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17 498,4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7 878,2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7 628,3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208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39 582,4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107 811,6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102 065,5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28 307,5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28 307,5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2 999,3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1 212,5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208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397 513,1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524 296,3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402 664,3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346 516,0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348 506,6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 КИНЕМАТОГРАФИЯ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48 002,4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49 329,7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48 940,1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47 462,4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47 726,2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33 458,4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37 043,0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29 913,1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21 538,3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21 511,5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 И СПОРТ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1 133,6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4 965,6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981,6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981,6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981,6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355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2 135,1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2 355,4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2184,4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2184,4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2184,4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100" b="1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12 047,7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9 680,8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4 665,5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4 665,5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4 665,5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600 907,1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814 958,5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659 395,4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515 586,6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524 762,3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8" descr="gerb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571471" cy="6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Kadyseva\Pictures\фоны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t="12883" b="68173"/>
          <a:stretch/>
        </p:blipFill>
        <p:spPr bwMode="auto">
          <a:xfrm>
            <a:off x="-4242" y="0"/>
            <a:ext cx="9148242" cy="764703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/>
          </a:extLst>
        </p:spPr>
      </p:pic>
      <p:pic>
        <p:nvPicPr>
          <p:cNvPr id="18435" name="Picture 5" descr="C:\Users\Kadyseva\Pictures\фоны\metallic-pattern-lines-powerpoint-backgrou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8971" y="151518"/>
            <a:ext cx="8352928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Расходы районного бюджета по ведомственной структуре расходов бюджетов</a:t>
            </a:r>
            <a:endParaRPr lang="ru-RU" sz="20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18437" name="TextBox 36"/>
          <p:cNvSpPr txBox="1">
            <a:spLocks noChangeArrowheads="1"/>
          </p:cNvSpPr>
          <p:nvPr/>
        </p:nvSpPr>
        <p:spPr bwMode="auto">
          <a:xfrm>
            <a:off x="87313" y="765175"/>
            <a:ext cx="89487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 smtClean="0">
                <a:latin typeface="Calibri" pitchFamily="34" charset="0"/>
              </a:rPr>
              <a:t>В соответствии с проектом решения Собрания депутатов Сернурского муниципального района Республики Марий Эл «О бюджете Сернурского муниципального района Республики Марий Эл на 2023 год и на плановый период 2024 и 2025 годов», тыс. рублей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85720" y="1414443"/>
          <a:ext cx="8569648" cy="5949978"/>
        </p:xfrm>
        <a:graphic>
          <a:graphicData uri="http://schemas.openxmlformats.org/drawingml/2006/table">
            <a:tbl>
              <a:tblPr/>
              <a:tblGrid>
                <a:gridCol w="3673103"/>
                <a:gridCol w="1041805"/>
                <a:gridCol w="902411"/>
                <a:gridCol w="864096"/>
                <a:gridCol w="1008112"/>
                <a:gridCol w="1080121"/>
              </a:tblGrid>
              <a:tr h="732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главного  распорядителя  бюджетных средств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2022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2023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 2024г.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              2025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5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АДМИНИСТРАЦИЯ СЕРНУРСКОГО МУНИЦИПАЛЬНОГО РАЙОНА РЕСПУБЛИКИ МАРИЙ ЭЛ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114 300,4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197 474,0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168 997,0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78 789,9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79 568,1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1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СОБРАНИЕ ДЕПУТАТОВ СЕРНУРСКОГО МУНИЦИПАЛЬНОГО РАЙОНА РЕСПУБЛИКИ МАРИЙ ЭЛ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2 248,6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2 982,1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3 054,0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3 054,0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3 054,0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4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ОТДЕЛ КУЛЬТУРЫ АДМИНИСТРАЦИИ СЕРНУРСКОГО МУНИЦИПАЛЬНОГО РАЙОНА РЕСПУБЛИКИ МАРИЙ ЭЛ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55 442,9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56 976,6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57 185,1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55 657,9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55 921,7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26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ОТДЕЛ ОБРАЗОВАНИЯ И ПО ДЕЛАМ МОЛОДЕЖИ АДМИНИСТРАЦИИ СЕРНУРСКОГО МУНИЦИПАЛЬНОГО РАЙОНА РЕСПУБЛИКИ МАРИЙ ЭЛ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409628,0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538 203,3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415 678,8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357 902,3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359 893,0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1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ФИНАНСОВОЕ УПРАВЛЕНИЕ АДМИНИСТРАЦИИ СЕРНУРСКОГО МУНИЦИПАЛЬНОГО РАЙОНА РЕСПУБЛИКИ МАРИЙ ЭЛ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19 287,2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19 322,5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14 480,5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20 182,5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26 325,5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3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600 907,1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814 958,5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659 395,4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515 586,6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524 762,3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консолидированного бюджета Сернурского муниципального района Республики Марий Эл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2023 - 2025 годы (ст. 172 БК РФ)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714500"/>
            <a:ext cx="7858125" cy="4857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Налоговая политика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области доходов от налогов, сборов и платежей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2"/>
              </a:buBlip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Налоговая политика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2023-2025 годах, как и в предыдущие годы, будет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направлена на обеспечение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в бюджет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Сернурского муниципального района всех доходных источников в запланированных объемах, а также дополнительных доходов, в том числе за счет погашения налогоплательщиками задолженности по обязательным платежам                         в бюджет Сернурского муниципального района.</a:t>
            </a:r>
          </a:p>
          <a:p>
            <a:pPr marL="360000" algn="just">
              <a:buSzPct val="85000"/>
              <a:buBlip>
                <a:blip r:embed="rId2"/>
              </a:buBlip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базы местных бюджетов  в период 2023-2025 годов будет реализовываться на основе разграничения доходов, установленного Бюджетным кодексом Российской Федерации и Законом Республики Марий Эл от 30 июля 2007 года № 42-З «О бюджетных правоотношениях в Республике Марий Эл»,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вступающих в силу на федеральном и региональном уровне и планируемых к принятию следующих изменений законодательства:</a:t>
            </a:r>
          </a:p>
          <a:p>
            <a:pPr marL="360000" algn="r">
              <a:buSzPct val="85000"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0000" algn="just">
              <a:buSzPct val="85000"/>
              <a:buBlip>
                <a:blip r:embed="rId2"/>
              </a:buBlip>
              <a:defRPr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None/>
              <a:defRPr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Kadyseva\Pictures\фоны\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/>
              <a:ext uri="{28A0092B-C50C-407E-A947-70E740481C1C}"/>
            </a:extLst>
          </a:blip>
          <a:srcRect t="12883" b="68173"/>
          <a:stretch/>
        </p:blipFill>
        <p:spPr bwMode="auto">
          <a:xfrm>
            <a:off x="0" y="0"/>
            <a:ext cx="9148242" cy="764703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/>
          </a:extLst>
        </p:spPr>
      </p:pic>
      <p:sp>
        <p:nvSpPr>
          <p:cNvPr id="4" name="TextBox 3"/>
          <p:cNvSpPr txBox="1"/>
          <p:nvPr/>
        </p:nvSpPr>
        <p:spPr>
          <a:xfrm>
            <a:off x="628971" y="151518"/>
            <a:ext cx="8352928" cy="48474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5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Муниципальные программы </a:t>
            </a:r>
            <a:endParaRPr lang="ru-RU" sz="255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43688" y="3929063"/>
            <a:ext cx="17462" cy="1587"/>
          </a:xfrm>
          <a:prstGeom prst="line">
            <a:avLst/>
          </a:prstGeom>
          <a:ln w="15875">
            <a:solidFill>
              <a:srgbClr val="FF71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34"/>
          <p:cNvSpPr txBox="1">
            <a:spLocks noChangeArrowheads="1"/>
          </p:cNvSpPr>
          <p:nvPr/>
        </p:nvSpPr>
        <p:spPr bwMode="auto">
          <a:xfrm>
            <a:off x="87313" y="765175"/>
            <a:ext cx="8948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 dirty="0" smtClean="0">
                <a:latin typeface="Calibri" pitchFamily="34" charset="0"/>
              </a:rPr>
              <a:t>В соответствии с проектом решения Собрания депутатов Сернурского муниципального района Республики Марий Эл                                           «О бюджете Сернурского муниципального района Республики Марий Эл на 2023 год и на плановый период 2024 и 2025 годов», </a:t>
            </a:r>
            <a:r>
              <a:rPr lang="ru-RU" sz="1100" b="1" i="1" dirty="0" smtClean="0">
                <a:latin typeface="Calibri" pitchFamily="34" charset="0"/>
              </a:rPr>
              <a:t>тыс. рублей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1428736"/>
          <a:ext cx="8856984" cy="4923186"/>
        </p:xfrm>
        <a:graphic>
          <a:graphicData uri="http://schemas.openxmlformats.org/drawingml/2006/table">
            <a:tbl>
              <a:tblPr/>
              <a:tblGrid>
                <a:gridCol w="4749802"/>
                <a:gridCol w="811513"/>
                <a:gridCol w="868731"/>
                <a:gridCol w="882522"/>
                <a:gridCol w="772208"/>
                <a:gridCol w="772208"/>
              </a:tblGrid>
              <a:tr h="114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отчет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оценка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6889">
                <a:tc>
                  <a:txBody>
                    <a:bodyPr/>
                    <a:lstStyle/>
                    <a:p>
                      <a:pPr algn="just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образования и повышение эффективности реализации молодежной политики на 2017-2025 годы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997,4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552 576,8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621,0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104,5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069,6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58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культуры, физической культуры, спорта и туризма Сернурского муниципального района на 2014-2025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6 576,5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942,2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166,6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639,5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903,3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58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жилищно-коммунального и дорожного хозяйства Сернурского муниципального района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2018-2025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417,9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875,1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119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161,1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753,0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501,8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39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экономики Сернурского муниципального района до 2025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1 110,0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37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103,6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262,4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224,0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279,0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58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Управление муниципальными финансами и муниципальным долгом Сернурского муниципального района на 2013-2025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11 980,2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322,5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480,5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182,5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325,5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78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Устойчивое развитие территорий поселений и эффективная деятельность органов местного самоуправления в Сернурском муниципальном районе в современных условиях на 2014-2025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10 119,3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10 138,3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703,8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683,1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683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58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по муниципальным программам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563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958,5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659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395,4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515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586,6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762,3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Расходы,  направляемые на отрасли социальной сферы в 2023 году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8463" y="1649413"/>
          <a:ext cx="8221662" cy="433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785786" cy="8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Проект бюджета Сернурского муниципального района Республики Марий Эл на 2023 год сформирован на основе утвержденных Администрацией Сернурского муниципального района Республики Марий Эл   </a:t>
            </a:r>
            <a:r>
              <a:rPr lang="ru-RU" sz="2800" b="1" i="1" dirty="0" smtClean="0">
                <a:solidFill>
                  <a:schemeClr val="tx1"/>
                </a:solidFill>
              </a:rPr>
              <a:t>6 муниципальных программ.                       </a:t>
            </a:r>
            <a:r>
              <a:rPr lang="ru-RU" sz="1800" b="1" i="1" dirty="0" smtClean="0">
                <a:solidFill>
                  <a:schemeClr val="tx1"/>
                </a:solidFill>
              </a:rPr>
              <a:t>Непрограммных расходов не предусмотрено.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372475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500166" y="2214554"/>
          <a:ext cx="611983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571472" cy="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b="1" i="1" dirty="0" smtClean="0">
                <a:solidFill>
                  <a:schemeClr val="tx1"/>
                </a:solidFill>
              </a:rPr>
              <a:t>Проекты бюджетов поселений, входящих в состав Сернурского муниципального района Республики Марий Эл на 2023 год и плановый период 2024 и 2025 годов, сформированы на основе утвержденных </a:t>
            </a:r>
            <a:r>
              <a:rPr lang="ru-RU" sz="2800" b="1" i="1" dirty="0" smtClean="0">
                <a:solidFill>
                  <a:schemeClr val="tx1"/>
                </a:solidFill>
              </a:rPr>
              <a:t>муниципальных программ. </a:t>
            </a:r>
            <a:r>
              <a:rPr lang="ru-RU" sz="2000" b="1" i="1" dirty="0" smtClean="0">
                <a:solidFill>
                  <a:schemeClr val="tx1"/>
                </a:solidFill>
              </a:rPr>
              <a:t>Непрограммных расходов не предусмотрено.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582738"/>
          <a:ext cx="8372475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500166" y="2214554"/>
          <a:ext cx="611983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571472" cy="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Сернурского муниципального района Республики Марий Эл на 2023 год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075" y="1092200"/>
          <a:ext cx="8702675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4"/>
          <p:cNvGraphicFramePr>
            <a:graphicFrameLocks/>
          </p:cNvGraphicFramePr>
          <p:nvPr/>
        </p:nvGraphicFramePr>
        <p:xfrm>
          <a:off x="141288" y="1216025"/>
          <a:ext cx="857885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571472" cy="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solidFill>
            <a:srgbClr val="D6B8E4"/>
          </a:solidFill>
        </p:spPr>
        <p:txBody>
          <a:bodyPr/>
          <a:lstStyle/>
          <a:p>
            <a:r>
              <a:rPr lang="ru-RU" sz="3200" dirty="0" smtClean="0"/>
              <a:t>Всего в 2023 году Дорожный фонд района </a:t>
            </a:r>
            <a:br>
              <a:rPr lang="ru-RU" sz="3200" dirty="0" smtClean="0"/>
            </a:br>
            <a:r>
              <a:rPr lang="ru-RU" sz="3200" dirty="0" smtClean="0"/>
              <a:t>составит 17,0 млн. 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66FF"/>
          </a:solidFill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(14,5 млн. руб.)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осуществление целевых мероприятий в отношении автомобильных дорог общего пользования местного значения (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из них за счет средств респ. бюджета РМЭ 10,0 млн. рублей)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млн. руб.)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общего пользования местного значения (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т.ч. внеграниц населенных пунктов 1,1 млн. рублей, в границах населенных пунктов 1,4 млн. рублей). 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«Образование» 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50" y="1500188"/>
          <a:ext cx="7858125" cy="4661853"/>
        </p:xfrm>
        <a:graphic>
          <a:graphicData uri="http://schemas.openxmlformats.org/drawingml/2006/table">
            <a:tbl>
              <a:tblPr/>
              <a:tblGrid>
                <a:gridCol w="5446713"/>
                <a:gridCol w="241141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2023 год проект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Образование, всего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402,6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95294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«Культура»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50" y="1928813"/>
          <a:ext cx="7286625" cy="4351339"/>
        </p:xfrm>
        <a:graphic>
          <a:graphicData uri="http://schemas.openxmlformats.org/drawingml/2006/table">
            <a:tbl>
              <a:tblPr/>
              <a:tblGrid>
                <a:gridCol w="4211638"/>
                <a:gridCol w="3074987"/>
              </a:tblGrid>
              <a:tr h="142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E3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2023 год проект 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E398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5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9480" name="Picture 2" descr="http://ic.pics.livejournal.com/kulikova_julia/39356326/19407/19407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8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поселений, входящих в состав Сернурского муниципального района Республики Марий Эл в 2023 году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95294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расходов бюджетов поселений, входящих в состав Сернурского муниципального района Республики Марий Эл в 2023 году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86710" y="178592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 руб.</a:t>
            </a:r>
            <a:endParaRPr lang="ru-RU" sz="1600" dirty="0"/>
          </a:p>
        </p:txBody>
      </p:sp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821716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x-none" sz="2400" b="1" smtClean="0"/>
              <a:t>Налоговая политика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x-none" sz="2400" b="1" smtClean="0"/>
              <a:t> в области доходов от налогов, сборов и платежей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714500"/>
            <a:ext cx="7858125" cy="4857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47500" lnSpcReduction="20000"/>
          </a:bodyPr>
          <a:lstStyle/>
          <a:p>
            <a:pPr marL="360000">
              <a:buSzPct val="85000"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Изменения, внесенные на федеральном уровне: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облагаются налогом на доходы физических лиц доходы в виде материальной выгоды, полученные в 2022 и 2023 годах от экономии на процентах за пользование заемными (кредитными) средствами;</a:t>
            </a:r>
          </a:p>
          <a:p>
            <a:pPr marL="360000" algn="just">
              <a:buSzPct val="85000"/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освобождены от уплаты налога на прибыль сельские дома и дворцы культуры, клубы, учредителями которых являются муниципальные образования;</a:t>
            </a:r>
          </a:p>
          <a:p>
            <a:pPr marL="360000" algn="just">
              <a:buSzPct val="85000"/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 институт «единого налогового платежа».</a:t>
            </a:r>
          </a:p>
          <a:p>
            <a:pPr marL="360000">
              <a:buSzPct val="85000"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Изменения, внесенные на региональном уровне:</a:t>
            </a:r>
          </a:p>
          <a:p>
            <a:pPr marL="360000" algn="just">
              <a:buSzPct val="85000"/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установлены пониженные ставки по упрощенной системе налогообложения для аккредитованных организаций, осуществляющих деятельность в области информационных технологий, разрабатывающих и реализующих разработанные ими программы для ЭВМ на 2022-2025 годы.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республиканском уровне сохраняются налоговые льготы                                   и налоговые вычеты: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установлены нулевые ставки по упрощенной и патентной системе налогообложения для налогоплательщиков, впервые зарегистрированных в качестве индивидуальных предпринимателей и  осуществляющих деятельность в производственной, научной сферах и сфере оказания бытовых услуг населению. </a:t>
            </a:r>
          </a:p>
          <a:p>
            <a:pPr marL="360000" algn="r">
              <a:buSzPct val="85000"/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0000" algn="just">
              <a:buSzPct val="85000"/>
              <a:buBlip>
                <a:blip r:embed="rId2"/>
              </a:buBlip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None/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расходов бюджетов поселений, входящих в состав Сернурского муниципального района Республики Марий Эл в 2023 году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632084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768" y="2071678"/>
            <a:ext cx="1571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 рублей</a:t>
            </a:r>
            <a:endParaRPr lang="ru-RU" sz="1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расходов бюджетов поселений, входящих в состав Сернурского муниципального района Республики Марий Эл в 2023 году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Национальная экономика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428736"/>
          <a:ext cx="814393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32084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поселений, входящих в состав Сернурского муниципального района Республики Марий Эл в 2023 году</a:t>
            </a:r>
            <a:br>
              <a:rPr lang="ru-RU" sz="2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296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8082" y="1857364"/>
            <a:ext cx="113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тыс. руб.</a:t>
            </a:r>
            <a:endParaRPr lang="ru-RU" sz="2000" dirty="0"/>
          </a:p>
        </p:txBody>
      </p:sp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95294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поселений,  </a:t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входящих в состав Сернурского муниципального района Республики Марий Эл в 2023 году</a:t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714488"/>
          <a:ext cx="835824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095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41" y="0"/>
            <a:ext cx="9177882" cy="6858000"/>
          </a:xfrm>
          <a:prstGeom prst="rect">
            <a:avLst/>
          </a:prstGeom>
        </p:spPr>
      </p:pic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  <a:scene3d>
              <a:camera prst="perspectiveRelaxedModerately"/>
              <a:lightRig rig="flat" dir="t"/>
            </a:scene3d>
            <a:sp3d extrusionH="57150" contourW="25400">
              <a:bevelB w="50800" h="38100" prst="riblet"/>
              <a:extrusionClr>
                <a:srgbClr val="00FF99"/>
              </a:extrusionClr>
              <a:contourClr>
                <a:srgbClr val="00B050"/>
              </a:contourClr>
            </a:sp3d>
          </a:bodyPr>
          <a:lstStyle/>
          <a:p>
            <a:pPr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rgbClr val="00B050"/>
                </a:solidFill>
              </a:rPr>
              <a:t>        </a:t>
            </a: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СПАСИБО ЗА</a:t>
            </a:r>
            <a:b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</a:b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         ВНИМАНИЕ!</a:t>
            </a:r>
          </a:p>
        </p:txBody>
      </p:sp>
      <p:pic>
        <p:nvPicPr>
          <p:cNvPr id="31746" name="Picture 2" descr="http://www.vbratske.ru/i/bratsk_news/12907583028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572660" cy="685799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000628" y="1571612"/>
          <a:ext cx="3643337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214282" y="0"/>
            <a:ext cx="8715436" cy="1600438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Нормативная правовая база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формирования налоговых и неналоговых доходов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консолидированного бюджета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Сернурского муниципального района Республики Марий Эл</a:t>
            </a:r>
            <a:endParaRPr lang="ru-RU" sz="2200" i="1" dirty="0">
              <a:latin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643050"/>
          <a:ext cx="611983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857364"/>
          <a:ext cx="8158162" cy="38596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3338"/>
                <a:gridCol w="1500198"/>
                <a:gridCol w="1571636"/>
                <a:gridCol w="1442990"/>
              </a:tblGrid>
              <a:tr h="370599"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плановый период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5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70058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227 545,8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238 901,0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249 089,3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518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республиканского бюджета Республики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Марий Эл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477 698,8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323 282,7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323 355,1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59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705 244,6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562 183,7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572 444,4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872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705 244,6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562 183,7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572 444,4</a:t>
                      </a: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59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консолидированного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Сернурского муниципального района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Республики Марий Эл на 2023 год и на плановый период 2024 и 2025 годов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642909" cy="7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75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</a:t>
            </a: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285720" y="857232"/>
          <a:ext cx="8643938" cy="514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Сернурского муниципального района Республики Марий Эл в 2023 году</a:t>
            </a: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0" y="1357298"/>
          <a:ext cx="9001125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8923</TotalTime>
  <Words>3133</Words>
  <Application>Microsoft Office PowerPoint</Application>
  <PresentationFormat>Экран (4:3)</PresentationFormat>
  <Paragraphs>1020</Paragraphs>
  <Slides>54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Слайд 1</vt:lpstr>
      <vt:lpstr>Слайд 2</vt:lpstr>
      <vt:lpstr>Проект консолидированного бюджета Сернурского муниципального района Республики Марий Эл на 2023 - 2025 годы (ст. 172 БК РФ) </vt:lpstr>
      <vt:lpstr>Проект консолидированного бюджета Сернурского муниципального района Республики Марий Эл на 2023 - 2025 годы (ст. 172 БК РФ) </vt:lpstr>
      <vt:lpstr> Налоговая политика  в области доходов от налогов, сборов и платежей  </vt:lpstr>
      <vt:lpstr>Слайд 6</vt:lpstr>
      <vt:lpstr>Слайд 7</vt:lpstr>
      <vt:lpstr>Доходы бюджета муниципального района</vt:lpstr>
      <vt:lpstr>Структура налоговых и неналоговых доходов бюджета Сернурского муниципального района Республики Марий Эл в 2023 году</vt:lpstr>
      <vt:lpstr>Слайд 10</vt:lpstr>
      <vt:lpstr>Слайд 11</vt:lpstr>
      <vt:lpstr> Изменение доходной базы консолидированного бюджета Сернурского муниципального района Республики Марий Эл в 2023 году в связи с изменением законодательства Российской Федерации </vt:lpstr>
      <vt:lpstr>Слайд 13</vt:lpstr>
      <vt:lpstr>Структура налоговых и неналоговых доходов консолидированного  бюджета Сернурского муниципального района Республики Марий Эл                                       в 2023 году</vt:lpstr>
      <vt:lpstr>   </vt:lpstr>
      <vt:lpstr>Слайд 16</vt:lpstr>
      <vt:lpstr>Структура налоговых и неналоговых доходов бюджетов поселений Сернурского муниципального района Республики Марий Эл  в 2023 году</vt:lpstr>
      <vt:lpstr>Прогноз налоговых доходов бюджета Сернурского муниципального района Республики Марий Эл на 2023 год и на плановый период 2024 и 2025 годов</vt:lpstr>
      <vt:lpstr>Прогноз неналоговых доходов бюджета Сернурского муниципального района Республики Марий Эл на 2023 год и на плановый период 2024 и 20254 годов</vt:lpstr>
      <vt:lpstr>Прогноз налогов на совокупный доход в бюджет Сернурского муниципального района Республики Марий Эл на 2023 год и на плановый период 2024 и 2025 годов</vt:lpstr>
      <vt:lpstr>Прогноз акцизов по подакцизным товарам (продукции) производимым на территории Российской Федерации в бюджет Сернурского муниципального района Республики Марий Эл на 2023 год и на плановый период                                      2024 и 2025 годов</vt:lpstr>
      <vt:lpstr>Прогноз доходов от использования муниципального имущества  в бюджет Сернурского муниципального района Республики Марий Эл на 2023 год  и на плановый период 2024 и 2025 годов</vt:lpstr>
      <vt:lpstr>Штрафы, санкции, возмещение ущерба в бюджет Сернурского муниципального района Республики Марий Эл на 2023 год и на плановый период 2024 и 2025 годов</vt:lpstr>
      <vt:lpstr>  Прогноз доходов бюджетов поселений Сернурского муниципального района Республики Марий Эл от налогов, сборов и платежей на 2023 год </vt:lpstr>
      <vt:lpstr>Прогноз доходов бюджета Городского поселения Сернур от налогов, сборов и платежей  на 2023 год</vt:lpstr>
      <vt:lpstr>Прогноз налога на доходы физических лиц по бюджетам сельских поселений на 2023 год</vt:lpstr>
      <vt:lpstr>Прогноз единого сельскохозяйственного налога по бюджетам сельских поселений  на 2023 год</vt:lpstr>
      <vt:lpstr>Прогноз налога на имущество физических лиц по бюджетам сельских поселений на 2023 год</vt:lpstr>
      <vt:lpstr>Прогноз земельного налога по бюджетам сельских поселений на 2023 год</vt:lpstr>
      <vt:lpstr>Прогноз доходов от использования муниципального имущества по бюджетам сельских поселений на 2023 год</vt:lpstr>
      <vt:lpstr>Прогноз безвозмездных поступлений из республиканского бюджета Республики Марий Эл бюджету Сернурского муниципального района Республики Марий Эл на 2023-2025 годы</vt:lpstr>
      <vt:lpstr>Межбюджетные трансферты  бюджетам поселений  на 2023-2025 годы</vt:lpstr>
      <vt:lpstr>Распределение межбюджетных трансфертов бюджетам поселений  на 2023-2025 годы</vt:lpstr>
      <vt:lpstr>Слайд 34</vt:lpstr>
      <vt:lpstr>Расходы бюджета</vt:lpstr>
      <vt:lpstr>Структура расходов консолидированного бюджета Сернурского муниципального района Республики  Марий Эл                                         на 2023 год, млн. рублей</vt:lpstr>
      <vt:lpstr>Слайд 37</vt:lpstr>
      <vt:lpstr>Слайд 38</vt:lpstr>
      <vt:lpstr>Слайд 39</vt:lpstr>
      <vt:lpstr>Слайд 40</vt:lpstr>
      <vt:lpstr> Расходы,  направляемые на отрасли социальной сферы в 2023 году </vt:lpstr>
      <vt:lpstr>Проект бюджета Сернурского муниципального района Республики Марий Эл на 2023 год сформирован на основе утвержденных Администрацией Сернурского муниципального района Республики Марий Эл   6 муниципальных программ.                       Непрограммных расходов не предусмотрено.</vt:lpstr>
      <vt:lpstr>Проекты бюджетов поселений, входящих в состав Сернурского муниципального района Республики Марий Эл на 2023 год и плановый период 2024 и 2025 годов, сформированы на основе утвержденных муниципальных программ. Непрограммных расходов не предусмотрено.</vt:lpstr>
      <vt:lpstr>Программная структура расходов бюджета Сернурского муниципального района Республики Марий Эл на 2023 год  </vt:lpstr>
      <vt:lpstr>Всего в 2023 году Дорожный фонд района  составит 17,0 млн. рублей</vt:lpstr>
      <vt:lpstr>Ассигнования по отрасли «Образование» характеризуются следующими показателями: </vt:lpstr>
      <vt:lpstr>Ассигнования по отрасли «Культура»  характеризуются следующими показателями: </vt:lpstr>
      <vt:lpstr>Проект расходов бюджетов поселений, входящих в состав Сернурского муниципального района Республики Марий Эл в 2023 году </vt:lpstr>
      <vt:lpstr> Проект  расходов бюджетов поселений, входящих в состав Сернурского муниципального района Республики Марий Эл в 2023 году  </vt:lpstr>
      <vt:lpstr>Проект  расходов бюджетов поселений, входящих в состав Сернурского муниципального района Республики Марий Эл в 2023 году</vt:lpstr>
      <vt:lpstr>Проект  расходов бюджетов поселений, входящих в состав Сернурского муниципального района Республики Марий Эл в 2023 году</vt:lpstr>
      <vt:lpstr> Проект расходов бюджетов поселений, входящих в состав Сернурского муниципального района Республики Марий Эл в 2023 году  </vt:lpstr>
      <vt:lpstr> Проект расходов бюджетов поселений,   входящих в состав Сернурского муниципального района Республики Марий Эл в 2023 году </vt:lpstr>
      <vt:lpstr>        СПАСИБО ЗА          ВНИМАНИЕ!</vt:lpstr>
    </vt:vector>
  </TitlesOfParts>
  <Company>rfo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veronika</dc:creator>
  <cp:lastModifiedBy>user</cp:lastModifiedBy>
  <cp:revision>1079</cp:revision>
  <dcterms:created xsi:type="dcterms:W3CDTF">2013-11-21T12:57:38Z</dcterms:created>
  <dcterms:modified xsi:type="dcterms:W3CDTF">2022-11-18T05:59:13Z</dcterms:modified>
</cp:coreProperties>
</file>