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6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4" r:id="rId1"/>
  </p:sldMasterIdLst>
  <p:notesMasterIdLst>
    <p:notesMasterId r:id="rId38"/>
  </p:notesMasterIdLst>
  <p:handoutMasterIdLst>
    <p:handoutMasterId r:id="rId39"/>
  </p:handoutMasterIdLst>
  <p:sldIdLst>
    <p:sldId id="268" r:id="rId2"/>
    <p:sldId id="320" r:id="rId3"/>
    <p:sldId id="310" r:id="rId4"/>
    <p:sldId id="269" r:id="rId5"/>
    <p:sldId id="322" r:id="rId6"/>
    <p:sldId id="279" r:id="rId7"/>
    <p:sldId id="280" r:id="rId8"/>
    <p:sldId id="271" r:id="rId9"/>
    <p:sldId id="272" r:id="rId10"/>
    <p:sldId id="278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313" r:id="rId20"/>
    <p:sldId id="289" r:id="rId21"/>
    <p:sldId id="291" r:id="rId22"/>
    <p:sldId id="292" r:id="rId23"/>
    <p:sldId id="305" r:id="rId24"/>
    <p:sldId id="317" r:id="rId25"/>
    <p:sldId id="297" r:id="rId26"/>
    <p:sldId id="315" r:id="rId27"/>
    <p:sldId id="293" r:id="rId28"/>
    <p:sldId id="314" r:id="rId29"/>
    <p:sldId id="309" r:id="rId30"/>
    <p:sldId id="304" r:id="rId31"/>
    <p:sldId id="295" r:id="rId32"/>
    <p:sldId id="312" r:id="rId33"/>
    <p:sldId id="299" r:id="rId34"/>
    <p:sldId id="306" r:id="rId35"/>
    <p:sldId id="307" r:id="rId36"/>
    <p:sldId id="321" r:id="rId37"/>
  </p:sldIdLst>
  <p:sldSz cx="12188825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62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09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874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18403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46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962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784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093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89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3357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900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10187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38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2928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4351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2701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6657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9262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8121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9576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36174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180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5100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9852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756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644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130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7977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221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 заголовка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верхний рисунок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23" name="нижний рисунок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565898-AA1C-4E28-A8AC-8176CB473878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982844" y="5824630"/>
            <a:ext cx="936319" cy="228600"/>
          </a:xfrm>
        </p:spPr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66D4E-E35F-4CFD-AD6A-C2B5E8E7B813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F18574-E822-412C-AFF0-299C5EFEDB46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03870-8FCA-4681-8C6A-18D8DF82EE31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B70A4-0EEE-4833-868D-D9BD1EBF900A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62964" y="5949280"/>
            <a:ext cx="936319" cy="228600"/>
          </a:xfrm>
        </p:spPr>
        <p:txBody>
          <a:bodyPr rtlCol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B69B828-6C2C-44E2-AC63-BD3D0CD01DFD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BB719-5C8B-4B70-BA57-8E11A19FCED3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3AE195-D983-48AC-A2FC-D6190696DDC3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5F8271-7CB5-4C27-B628-DCBEA40E6545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B56DE-7F9D-4A37-82E0-024AD1EA2BAA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DA0C97-4C53-449C-878D-ED27A436BC6C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A738A-E5DA-4C56-91C5-042363DA9A4E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нижний рисунок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0" name="верхний рисунок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41792FB9-82C8-42AD-8DE5-C0AF124E2B78}" type="datetime1">
              <a:rPr lang="ru-RU" noProof="0" smtClean="0"/>
              <a:t>20.12.2021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916" y="2132856"/>
            <a:ext cx="10153128" cy="2667000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" sz="3600" dirty="0" smtClean="0"/>
              <a:t>Изменения в </a:t>
            </a:r>
            <a:r>
              <a:rPr lang="ru-RU" sz="3600" dirty="0" smtClean="0">
                <a:effectLst/>
              </a:rPr>
              <a:t>Федеральном законе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от </a:t>
            </a:r>
            <a:r>
              <a:rPr lang="ru-RU" sz="3600" dirty="0">
                <a:effectLst/>
              </a:rPr>
              <a:t>5 апреля 2013 г. N 44-ФЗ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effectLst/>
              </a:rPr>
              <a:t>"О контрактной системе в сфере закупок товаров, работ, услуг для обеспечения государственных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и </a:t>
            </a:r>
            <a:r>
              <a:rPr lang="ru-RU" sz="3600" dirty="0">
                <a:effectLst/>
              </a:rPr>
              <a:t>муниципальных нужд"</a:t>
            </a:r>
            <a:r>
              <a:rPr lang="ru" sz="3600" dirty="0" smtClean="0"/>
              <a:t/>
            </a:r>
            <a:br>
              <a:rPr lang="ru" sz="3600" dirty="0" smtClean="0"/>
            </a:br>
            <a:r>
              <a:rPr lang="ru" sz="3600" dirty="0" smtClean="0"/>
              <a:t>с 1 января 2022 г.</a:t>
            </a:r>
            <a:endParaRPr lang="ru" sz="36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133972" y="5157192"/>
            <a:ext cx="8229598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Республики Марий Эл</a:t>
            </a:r>
          </a:p>
          <a:p>
            <a:pPr rtl="0"/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548680"/>
            <a:ext cx="9143538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С</a:t>
            </a:r>
            <a:r>
              <a:rPr lang="ru" sz="2800" b="1" dirty="0" smtClean="0"/>
              <a:t>роки размещения извещения и продления сроков подачи заявок при его изменении</a:t>
            </a:r>
            <a:endParaRPr lang="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013466"/>
              </p:ext>
            </p:extLst>
          </p:nvPr>
        </p:nvGraphicFramePr>
        <p:xfrm>
          <a:off x="621804" y="1844824"/>
          <a:ext cx="11089233" cy="40324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44267"/>
                <a:gridCol w="3500549"/>
                <a:gridCol w="3744417"/>
              </a:tblGrid>
              <a:tr h="10404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закупки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размещения извещения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в ЕИС до даты окончания подачи заявок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Минимальный</a:t>
                      </a:r>
                      <a:r>
                        <a:rPr lang="ru-RU" baseline="0" dirty="0" smtClean="0"/>
                        <a:t> срок для продления срока подачи заявок при внесении изменений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15 дней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 10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2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Аукцион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15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 7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46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«Короткий» аукцион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(при НМЦК ≤300 млн. рублей или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2 млрд. рублей при закупке работ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по строительству, реконструкции, </a:t>
                      </a:r>
                      <a:r>
                        <a:rPr lang="ru-RU" baseline="0" dirty="0" err="1" smtClean="0"/>
                        <a:t>кап.ремонту</a:t>
                      </a:r>
                      <a:r>
                        <a:rPr lang="ru-RU" baseline="0" dirty="0" smtClean="0"/>
                        <a:t>, сносу ОКС)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7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 3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2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Запрос котировок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4 рабочих</a:t>
                      </a:r>
                      <a:r>
                        <a:rPr lang="ru-RU" baseline="0" dirty="0" smtClean="0"/>
                        <a:t> дня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 3 дней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7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2627" y="476672"/>
            <a:ext cx="9396072" cy="1066800"/>
          </a:xfrm>
        </p:spPr>
        <p:txBody>
          <a:bodyPr rtlCol="0">
            <a:normAutofit/>
          </a:bodyPr>
          <a:lstStyle/>
          <a:p>
            <a:r>
              <a:rPr lang="ru-RU" sz="2800" b="1" dirty="0" smtClean="0"/>
              <a:t>Иные особенности извещения об осуществлении закупки:</a:t>
            </a:r>
            <a:endParaRPr lang="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2876" y="1844824"/>
            <a:ext cx="9143538" cy="3697465"/>
          </a:xfrm>
        </p:spPr>
        <p:txBody>
          <a:bodyPr rtlCol="0"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изменения </a:t>
            </a:r>
            <a:r>
              <a:rPr lang="ru-RU" sz="2000" dirty="0"/>
              <a:t>в извещение </a:t>
            </a:r>
            <a:r>
              <a:rPr lang="ru-RU" sz="2000" dirty="0" smtClean="0"/>
              <a:t>о закупке </a:t>
            </a:r>
            <a:r>
              <a:rPr lang="ru-RU" sz="2000" dirty="0"/>
              <a:t>размещаются в </a:t>
            </a:r>
            <a:r>
              <a:rPr lang="ru-RU" sz="2000" dirty="0" smtClean="0"/>
              <a:t>ЕИС </a:t>
            </a:r>
            <a:r>
              <a:rPr lang="ru-RU" sz="2000" dirty="0"/>
              <a:t>не позднее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b="1" dirty="0"/>
              <a:t>один </a:t>
            </a:r>
            <a:r>
              <a:rPr lang="ru-RU" sz="2000" dirty="0"/>
              <a:t>рабочий день до даты окончания срока подачи заявок;</a:t>
            </a:r>
            <a:endParaRPr lang="ru-RU" sz="2000" dirty="0" smtClean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при внесении изменений в извещение изменение </a:t>
            </a:r>
            <a:r>
              <a:rPr lang="ru-RU" sz="2000" dirty="0"/>
              <a:t>наименования объекта закупки и увеличение размера обеспечения заявок на участие в закупке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допускаются;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любой </a:t>
            </a:r>
            <a:r>
              <a:rPr lang="ru-RU" sz="2000" dirty="0"/>
              <a:t>участник закупки, зарегистрированный в </a:t>
            </a:r>
            <a:r>
              <a:rPr lang="ru-RU" sz="2000" dirty="0" smtClean="0"/>
              <a:t>ЕИС, </a:t>
            </a:r>
            <a:r>
              <a:rPr lang="ru-RU" sz="2000" dirty="0"/>
              <a:t>вправе направить </a:t>
            </a:r>
            <a:r>
              <a:rPr lang="ru-RU" sz="2000" dirty="0" smtClean="0"/>
              <a:t>заказчику </a:t>
            </a:r>
            <a:r>
              <a:rPr lang="ru-RU" sz="2000" dirty="0"/>
              <a:t>не более чем </a:t>
            </a:r>
            <a:r>
              <a:rPr lang="ru-RU" sz="2000" dirty="0" smtClean="0"/>
              <a:t>3 </a:t>
            </a:r>
            <a:r>
              <a:rPr lang="ru-RU" sz="2000" dirty="0"/>
              <a:t>запроса о даче разъяснений положений извещения об осуществлении закупки при проведении электронного конкурса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электронного аукциона не позднее чем за </a:t>
            </a:r>
            <a:r>
              <a:rPr lang="ru-RU" sz="2000" dirty="0" smtClean="0"/>
              <a:t>3 </a:t>
            </a:r>
            <a:r>
              <a:rPr lang="ru-RU" sz="2000" dirty="0"/>
              <a:t>дня </a:t>
            </a:r>
            <a:r>
              <a:rPr lang="ru-RU" sz="2000" dirty="0" smtClean="0"/>
              <a:t>до </a:t>
            </a:r>
            <a:r>
              <a:rPr lang="ru-RU" sz="2000" dirty="0"/>
              <a:t>окончания срока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подачи заявок.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69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6430" y="374862"/>
            <a:ext cx="9143538" cy="623664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Электронный конкурс</a:t>
            </a:r>
            <a:endParaRPr lang="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3553" y="1124744"/>
            <a:ext cx="2376264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Извещение (</a:t>
            </a:r>
            <a:r>
              <a:rPr lang="en-US" sz="1400" dirty="0" smtClean="0"/>
              <a:t>min </a:t>
            </a:r>
            <a:r>
              <a:rPr lang="ru-RU" sz="1400" dirty="0" smtClean="0"/>
              <a:t>за 15 дней до даты окончания срока подачи заявок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38628" y="1124744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Отмена </a:t>
            </a:r>
          </a:p>
          <a:p>
            <a:pPr algn="ctr"/>
            <a:r>
              <a:rPr lang="ru-RU" sz="1400" dirty="0" smtClean="0"/>
              <a:t>(за 1 </a:t>
            </a:r>
            <a:r>
              <a:rPr lang="ru-RU" sz="1400" dirty="0" err="1" smtClean="0"/>
              <a:t>раб.день</a:t>
            </a:r>
            <a:r>
              <a:rPr lang="ru-RU" sz="1400" dirty="0" smtClean="0"/>
              <a:t> до окончания срока подачи заявок)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38628" y="186923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Разъяснение </a:t>
            </a:r>
          </a:p>
          <a:p>
            <a:pPr algn="ctr"/>
            <a:r>
              <a:rPr lang="ru-RU" sz="1400" dirty="0" smtClean="0"/>
              <a:t>положений извещения </a:t>
            </a:r>
          </a:p>
          <a:p>
            <a:pPr algn="ctr"/>
            <a:r>
              <a:rPr lang="ru-RU" sz="1400" dirty="0" smtClean="0"/>
              <a:t>(не позднее 2 дней)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8628" y="3179680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Оператор ЭП в течение часа направляет заказчику </a:t>
            </a:r>
          </a:p>
          <a:p>
            <a:pPr algn="ctr"/>
            <a:r>
              <a:rPr lang="ru-RU" sz="1400" dirty="0" smtClean="0"/>
              <a:t>все 3 части заявки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38628" y="3924168"/>
            <a:ext cx="2734826" cy="958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 заявки</a:t>
            </a:r>
          </a:p>
          <a:p>
            <a:pPr algn="ctr"/>
            <a:r>
              <a:rPr lang="ru-RU" sz="1400" dirty="0" smtClean="0"/>
              <a:t>(не позднее 2 раб. дней, но не позднее даты подведения итогов, </a:t>
            </a:r>
            <a:r>
              <a:rPr lang="ru-RU" sz="1400" dirty="0" err="1" smtClean="0"/>
              <a:t>установл</a:t>
            </a:r>
            <a:r>
              <a:rPr lang="ru-RU" sz="1400" dirty="0" smtClean="0"/>
              <a:t>. в извещении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38628" y="4978664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 подведения итогов на ЭП (члены </a:t>
            </a:r>
            <a:r>
              <a:rPr lang="ru-RU" sz="1400" dirty="0" err="1" smtClean="0"/>
              <a:t>комиссии+заказчик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400" dirty="0" smtClean="0"/>
              <a:t>в течение часа → в ЕИС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38628" y="5723152"/>
            <a:ext cx="2734826" cy="4810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8628" y="1116519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Отмена </a:t>
            </a:r>
          </a:p>
          <a:p>
            <a:pPr algn="ctr"/>
            <a:r>
              <a:rPr lang="ru-RU" sz="1400" dirty="0" smtClean="0"/>
              <a:t>(за 1 раб. день до окончания срока подачи заявок)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4970" y="186923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Внесение изменений </a:t>
            </a:r>
          </a:p>
          <a:p>
            <a:pPr algn="ctr"/>
            <a:r>
              <a:rPr lang="ru-RU" sz="1400" dirty="0" smtClean="0"/>
              <a:t>(не мене чем за 1 раб. день до окончания срока подачи заявок)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6430" y="2613720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Запросы о разъяснении извещения (</a:t>
            </a:r>
            <a:r>
              <a:rPr lang="en-US" sz="1400" dirty="0" smtClean="0"/>
              <a:t>max 3</a:t>
            </a:r>
            <a:r>
              <a:rPr lang="ru-RU" sz="1400" dirty="0" smtClean="0"/>
              <a:t>, за </a:t>
            </a:r>
            <a:r>
              <a:rPr lang="ru-RU" sz="1400" dirty="0"/>
              <a:t>3 дня до окончания срока подачи заявок)</a:t>
            </a:r>
            <a:endParaRPr lang="ru-RU" sz="140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6430" y="3638621"/>
            <a:ext cx="2734826" cy="4944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Конкурс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3 ч. 1 ст. 52)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4970" y="4203718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Протокол подведения итогов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на ЭП (заказчик)</a:t>
            </a:r>
            <a:r>
              <a:rPr lang="en-US" sz="1400" dirty="0"/>
              <a:t>, </a:t>
            </a:r>
          </a:p>
          <a:p>
            <a:pPr algn="ctr"/>
            <a:r>
              <a:rPr lang="ru-RU" sz="1400" dirty="0"/>
              <a:t>в течение часа → в ЕИС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6430" y="1124744"/>
            <a:ext cx="272336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Продление срока подачи заявок не менее чем на 10 дней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291256" y="1404950"/>
            <a:ext cx="722297" cy="1518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85775" y="2863744"/>
            <a:ext cx="1016549" cy="12100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3" name="Стрелка вправо 22"/>
          <p:cNvSpPr/>
          <p:nvPr/>
        </p:nvSpPr>
        <p:spPr>
          <a:xfrm>
            <a:off x="7389817" y="1364634"/>
            <a:ext cx="657525" cy="1595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4" name="Стрелка вниз 23"/>
          <p:cNvSpPr/>
          <p:nvPr/>
        </p:nvSpPr>
        <p:spPr>
          <a:xfrm>
            <a:off x="6128199" y="1869232"/>
            <a:ext cx="145494" cy="73533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5" name="Стрелка вниз 24"/>
          <p:cNvSpPr/>
          <p:nvPr/>
        </p:nvSpPr>
        <p:spPr>
          <a:xfrm>
            <a:off x="6128199" y="4152728"/>
            <a:ext cx="145494" cy="103371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6" name="Стрелка вниз 25"/>
          <p:cNvSpPr/>
          <p:nvPr/>
        </p:nvSpPr>
        <p:spPr>
          <a:xfrm>
            <a:off x="6129677" y="3261792"/>
            <a:ext cx="144016" cy="3208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6253273" y="4601610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&gt;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6371" y="3258094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9946" y="3547299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30" name="Стрелка вниз 29"/>
          <p:cNvSpPr/>
          <p:nvPr/>
        </p:nvSpPr>
        <p:spPr>
          <a:xfrm rot="3261175">
            <a:off x="4570690" y="1521159"/>
            <a:ext cx="155241" cy="8630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1268398" y="3858589"/>
            <a:ext cx="275094" cy="743021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4293187" y="4494544"/>
            <a:ext cx="306403" cy="1504496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>
            <a:off x="10773454" y="3467712"/>
            <a:ext cx="289510" cy="1000434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10774932" y="4468146"/>
            <a:ext cx="288032" cy="847248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10773454" y="5336848"/>
            <a:ext cx="258340" cy="719824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0800000">
            <a:off x="1266972" y="1364634"/>
            <a:ext cx="271139" cy="84022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4303455" y="3827752"/>
            <a:ext cx="998131" cy="14400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2" name="Стрелка влево 41"/>
          <p:cNvSpPr/>
          <p:nvPr/>
        </p:nvSpPr>
        <p:spPr>
          <a:xfrm rot="8431473">
            <a:off x="6933898" y="2500433"/>
            <a:ext cx="1210402" cy="13011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3" name="Стрелка влево 42"/>
          <p:cNvSpPr/>
          <p:nvPr/>
        </p:nvSpPr>
        <p:spPr>
          <a:xfrm rot="7849316">
            <a:off x="6769934" y="3433752"/>
            <a:ext cx="1500893" cy="158959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9298" y="2604566"/>
            <a:ext cx="1872208" cy="6575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Подача заявок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2325" y="3577229"/>
            <a:ext cx="1872208" cy="6602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Наличие заявок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56430" y="4940164"/>
            <a:ext cx="2734826" cy="4964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провести </a:t>
            </a:r>
          </a:p>
          <a:p>
            <a:pPr algn="ctr"/>
            <a:r>
              <a:rPr lang="ru-RU" sz="1400" dirty="0" smtClean="0"/>
              <a:t>новую закупку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44970" y="555248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заключить 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45" name="Выгнутая влево стрелка 44"/>
          <p:cNvSpPr/>
          <p:nvPr/>
        </p:nvSpPr>
        <p:spPr>
          <a:xfrm>
            <a:off x="1274641" y="4628973"/>
            <a:ext cx="275094" cy="682085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052602" y="2610482"/>
            <a:ext cx="2734826" cy="4944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Конкурс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1 ч. 1 ст. 52)</a:t>
            </a:r>
          </a:p>
        </p:txBody>
      </p:sp>
      <p:sp>
        <p:nvSpPr>
          <p:cNvPr id="47" name="Выгнутая вправо стрелка 46"/>
          <p:cNvSpPr/>
          <p:nvPr/>
        </p:nvSpPr>
        <p:spPr>
          <a:xfrm>
            <a:off x="10805927" y="2802193"/>
            <a:ext cx="258340" cy="68338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17" name="TextBox 16"/>
          <p:cNvSpPr txBox="1"/>
          <p:nvPr/>
        </p:nvSpPr>
        <p:spPr>
          <a:xfrm>
            <a:off x="405780" y="1111539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9828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6430" y="374862"/>
            <a:ext cx="9143538" cy="623664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Электронный конкурс</a:t>
            </a:r>
            <a:endParaRPr lang="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6430" y="5559966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26755" y="1136550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Конкурс признается </a:t>
            </a:r>
            <a:r>
              <a:rPr lang="ru-RU" sz="1400" dirty="0" smtClean="0"/>
              <a:t>несостоявшимся (</a:t>
            </a:r>
            <a:r>
              <a:rPr lang="ru-RU" sz="1400" dirty="0"/>
              <a:t>п. </a:t>
            </a:r>
            <a:r>
              <a:rPr lang="ru-RU" sz="1400" dirty="0" smtClean="0"/>
              <a:t>4 </a:t>
            </a:r>
            <a:r>
              <a:rPr lang="ru-RU" sz="1400" dirty="0"/>
              <a:t>ч. 1 ст. 52)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4970" y="186923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/>
              <a:t>Рассмотрение </a:t>
            </a:r>
            <a:r>
              <a:rPr lang="ru-RU" sz="1400" dirty="0" smtClean="0"/>
              <a:t>2 </a:t>
            </a:r>
            <a:r>
              <a:rPr lang="ru-RU" sz="1400" dirty="0"/>
              <a:t>ЧЗ </a:t>
            </a:r>
            <a:r>
              <a:rPr lang="ru-RU" sz="1200" dirty="0" smtClean="0"/>
              <a:t>(</a:t>
            </a:r>
            <a:r>
              <a:rPr lang="ru-RU" sz="1200" dirty="0"/>
              <a:t>2 раб</a:t>
            </a:r>
            <a:r>
              <a:rPr lang="ru-RU" sz="1200" dirty="0" smtClean="0"/>
              <a:t>. дня</a:t>
            </a:r>
            <a:r>
              <a:rPr lang="ru-RU" sz="1200" dirty="0"/>
              <a:t>, </a:t>
            </a:r>
            <a:endParaRPr lang="ru-RU" sz="1200" dirty="0" smtClean="0"/>
          </a:p>
          <a:p>
            <a:pPr algn="ctr"/>
            <a:r>
              <a:rPr lang="ru-RU" sz="1200" dirty="0" smtClean="0"/>
              <a:t>но не позднее даты подведения итогов, </a:t>
            </a:r>
            <a:r>
              <a:rPr lang="ru-RU" sz="1200" dirty="0" err="1" smtClean="0"/>
              <a:t>установл</a:t>
            </a:r>
            <a:r>
              <a:rPr lang="ru-RU" sz="1200" dirty="0" smtClean="0"/>
              <a:t>. в извещении)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6430" y="2613720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/>
            <a:r>
              <a:rPr lang="ru-RU" sz="1400" dirty="0"/>
              <a:t>в течение часа → в ЕИС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5289" y="4080376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Конкурс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2 ч. 1 ст. 52)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65289" y="4817767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/>
            <a:r>
              <a:rPr lang="ru-RU" sz="1400" dirty="0"/>
              <a:t>в течение часа → в ЕИС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74715" y="2818006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заключить 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6430" y="1124744"/>
            <a:ext cx="272336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Конкурс признается </a:t>
            </a:r>
            <a:r>
              <a:rPr lang="ru-RU" sz="1400" dirty="0" smtClean="0"/>
              <a:t>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</a:t>
            </a:r>
            <a:r>
              <a:rPr lang="ru-RU" sz="1400" dirty="0"/>
              <a:t>п. </a:t>
            </a:r>
            <a:r>
              <a:rPr lang="ru-RU" sz="1400" dirty="0" smtClean="0"/>
              <a:t>2 </a:t>
            </a:r>
            <a:r>
              <a:rPr lang="ru-RU" sz="1400" dirty="0"/>
              <a:t>ч. 1 ст. 52)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6264757" y="1787569"/>
            <a:ext cx="145494" cy="3001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5" name="Стрелка вниз 24"/>
          <p:cNvSpPr/>
          <p:nvPr/>
        </p:nvSpPr>
        <p:spPr>
          <a:xfrm>
            <a:off x="6257229" y="5323859"/>
            <a:ext cx="144016" cy="2361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6" name="Стрелка вниз 25"/>
          <p:cNvSpPr/>
          <p:nvPr/>
        </p:nvSpPr>
        <p:spPr>
          <a:xfrm>
            <a:off x="6257229" y="4516339"/>
            <a:ext cx="144016" cy="3208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7598510" y="3652604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8375" y="1116519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69868" y="1092123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40" name="Стрелка влево 39"/>
          <p:cNvSpPr/>
          <p:nvPr/>
        </p:nvSpPr>
        <p:spPr>
          <a:xfrm>
            <a:off x="4300115" y="4325736"/>
            <a:ext cx="998131" cy="14400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300115" y="1415200"/>
            <a:ext cx="722297" cy="15184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3" name="Стрелка вправо 22"/>
          <p:cNvSpPr/>
          <p:nvPr/>
        </p:nvSpPr>
        <p:spPr>
          <a:xfrm>
            <a:off x="7669230" y="1376203"/>
            <a:ext cx="657525" cy="15956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56430" y="3351206"/>
            <a:ext cx="2734826" cy="6156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45144" y="4846931"/>
            <a:ext cx="2633443" cy="5579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/>
              <a:t>Заказчик получает  протокол ценовых предложений</a:t>
            </a:r>
            <a:endParaRPr lang="ru-RU" sz="14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45144" y="5575070"/>
            <a:ext cx="2633443" cy="6590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>
              <a:lnSpc>
                <a:spcPct val="90000"/>
              </a:lnSpc>
            </a:pPr>
            <a:r>
              <a:rPr lang="ru-RU" sz="1400" dirty="0"/>
              <a:t>в течение часа → в ЕИС</a:t>
            </a:r>
          </a:p>
        </p:txBody>
      </p:sp>
      <p:sp>
        <p:nvSpPr>
          <p:cNvPr id="48" name="Стрелка влево 47"/>
          <p:cNvSpPr/>
          <p:nvPr/>
        </p:nvSpPr>
        <p:spPr>
          <a:xfrm rot="6235635" flipV="1">
            <a:off x="6591600" y="2826104"/>
            <a:ext cx="2683926" cy="1629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45144" y="3984925"/>
            <a:ext cx="2633443" cy="6924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/>
              <a:t>Рассмотрение 2 ЧЗ</a:t>
            </a:r>
            <a:r>
              <a:rPr lang="ru-RU" sz="1200" dirty="0"/>
              <a:t> </a:t>
            </a:r>
            <a:endParaRPr lang="ru-RU" sz="1200" dirty="0" smtClean="0"/>
          </a:p>
          <a:p>
            <a:pPr algn="ctr"/>
            <a:r>
              <a:rPr lang="ru-RU" sz="1200" dirty="0" smtClean="0"/>
              <a:t>(2 </a:t>
            </a:r>
            <a:r>
              <a:rPr lang="ru-RU" sz="1200" dirty="0"/>
              <a:t>раб. дня, </a:t>
            </a:r>
            <a:r>
              <a:rPr lang="ru-RU" sz="1200" dirty="0" smtClean="0"/>
              <a:t>но </a:t>
            </a:r>
            <a:r>
              <a:rPr lang="ru-RU" sz="1200" dirty="0"/>
              <a:t>не позднее даты </a:t>
            </a:r>
            <a:r>
              <a:rPr lang="ru-RU" sz="1200" dirty="0" smtClean="0"/>
              <a:t>ОСР </a:t>
            </a:r>
            <a:br>
              <a:rPr lang="ru-RU" sz="1200" dirty="0" smtClean="0"/>
            </a:br>
            <a:r>
              <a:rPr lang="ru-RU" sz="1200" dirty="0" smtClean="0"/>
              <a:t>2 ЧЗ , </a:t>
            </a:r>
            <a:r>
              <a:rPr lang="ru-RU" sz="1200" dirty="0" err="1"/>
              <a:t>установл</a:t>
            </a:r>
            <a:r>
              <a:rPr lang="ru-RU" sz="1200" dirty="0"/>
              <a:t>. в извещении</a:t>
            </a:r>
            <a:r>
              <a:rPr lang="ru-RU" sz="1400" dirty="0"/>
              <a:t>)</a:t>
            </a:r>
          </a:p>
        </p:txBody>
      </p:sp>
      <p:sp>
        <p:nvSpPr>
          <p:cNvPr id="49" name="Выгнутая влево стрелка 48"/>
          <p:cNvSpPr/>
          <p:nvPr/>
        </p:nvSpPr>
        <p:spPr>
          <a:xfrm>
            <a:off x="1341884" y="1430677"/>
            <a:ext cx="203086" cy="79597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1" name="Выгнутая влево стрелка 50"/>
          <p:cNvSpPr/>
          <p:nvPr/>
        </p:nvSpPr>
        <p:spPr>
          <a:xfrm>
            <a:off x="1340172" y="2226651"/>
            <a:ext cx="193337" cy="755220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2" name="Выгнутая влево стрелка 51"/>
          <p:cNvSpPr/>
          <p:nvPr/>
        </p:nvSpPr>
        <p:spPr>
          <a:xfrm>
            <a:off x="1340172" y="2981871"/>
            <a:ext cx="204798" cy="79597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4" name="Выгнутая влево стрелка 53"/>
          <p:cNvSpPr/>
          <p:nvPr/>
        </p:nvSpPr>
        <p:spPr>
          <a:xfrm>
            <a:off x="1362203" y="5176557"/>
            <a:ext cx="203086" cy="79597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>
            <a:off x="1352473" y="4350273"/>
            <a:ext cx="212816" cy="776162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5789" y="1116519"/>
            <a:ext cx="2633441" cy="7472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/>
              <a:t>Рассмотрение 1 ЧЗ </a:t>
            </a:r>
            <a:br>
              <a:rPr lang="ru-RU" sz="1400" dirty="0" smtClean="0"/>
            </a:br>
            <a:r>
              <a:rPr lang="ru-RU" sz="1200" dirty="0" smtClean="0"/>
              <a:t>(2 раб. дня (5 раб. дней для отд. закупок), </a:t>
            </a:r>
            <a:r>
              <a:rPr lang="ru-RU" sz="1200" dirty="0"/>
              <a:t>но не позднее даты </a:t>
            </a:r>
            <a:r>
              <a:rPr lang="ru-RU" sz="1200" dirty="0" smtClean="0"/>
              <a:t>ОСР </a:t>
            </a:r>
            <a:br>
              <a:rPr lang="ru-RU" sz="1200" dirty="0" smtClean="0"/>
            </a:br>
            <a:r>
              <a:rPr lang="en-US" sz="1200" dirty="0" smtClean="0"/>
              <a:t>1 </a:t>
            </a:r>
            <a:r>
              <a:rPr lang="ru-RU" sz="1200" dirty="0" smtClean="0"/>
              <a:t>ЧЗ, </a:t>
            </a:r>
            <a:r>
              <a:rPr lang="ru-RU" sz="1200" dirty="0" err="1"/>
              <a:t>установл</a:t>
            </a:r>
            <a:r>
              <a:rPr lang="ru-RU" sz="1200" dirty="0"/>
              <a:t>. в </a:t>
            </a:r>
            <a:r>
              <a:rPr lang="ru-RU" sz="1200" dirty="0" smtClean="0"/>
              <a:t>извещении)</a:t>
            </a:r>
            <a:endParaRPr lang="ru-RU" sz="1200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6269433" y="2730541"/>
            <a:ext cx="121964" cy="27555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0784" y="2087685"/>
            <a:ext cx="2633441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/>
              <a:t>«Переторжка» </a:t>
            </a:r>
          </a:p>
          <a:p>
            <a:pPr algn="ctr"/>
            <a:r>
              <a:rPr lang="ru-RU" sz="1400" dirty="0" smtClean="0"/>
              <a:t>(раб. день, следующий за датой ОСР 1 ЧЗ, длится 1 час)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6268839" y="3710959"/>
            <a:ext cx="145494" cy="3001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3978" y="3017029"/>
            <a:ext cx="2633442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Оператор ЭП формирует протокол подачи ценовых предложений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84597" y="4011785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 1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57649" y="1955620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Заказчик вправе </a:t>
            </a:r>
          </a:p>
          <a:p>
            <a:pPr algn="ctr"/>
            <a:r>
              <a:rPr lang="ru-RU" sz="1400" dirty="0"/>
              <a:t>провести новую закупку</a:t>
            </a:r>
          </a:p>
        </p:txBody>
      </p:sp>
      <p:sp>
        <p:nvSpPr>
          <p:cNvPr id="42" name="Выгнутая вправо стрелка 41"/>
          <p:cNvSpPr/>
          <p:nvPr/>
        </p:nvSpPr>
        <p:spPr>
          <a:xfrm>
            <a:off x="11083614" y="1574457"/>
            <a:ext cx="272332" cy="793134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3" name="Выгнутая вправо стрелка 42"/>
          <p:cNvSpPr/>
          <p:nvPr/>
        </p:nvSpPr>
        <p:spPr>
          <a:xfrm>
            <a:off x="11078228" y="1363025"/>
            <a:ext cx="390438" cy="1834404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6277952" y="816403"/>
            <a:ext cx="145494" cy="3001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7" name="TextBox 46"/>
          <p:cNvSpPr txBox="1"/>
          <p:nvPr/>
        </p:nvSpPr>
        <p:spPr>
          <a:xfrm>
            <a:off x="405780" y="1111539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55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6430" y="374862"/>
            <a:ext cx="9143538" cy="623664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Электронный аукцион</a:t>
            </a:r>
            <a:endParaRPr lang="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3553" y="1124744"/>
            <a:ext cx="2376264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Извещение (</a:t>
            </a:r>
            <a:r>
              <a:rPr lang="en-US" sz="1400" dirty="0" smtClean="0"/>
              <a:t>min </a:t>
            </a:r>
            <a:r>
              <a:rPr lang="ru-RU" sz="1400" dirty="0" smtClean="0"/>
              <a:t>за 15/7 дней до даты окончания срока подачи заявок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38628" y="1124744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Отмена </a:t>
            </a:r>
          </a:p>
          <a:p>
            <a:pPr algn="ctr"/>
            <a:r>
              <a:rPr lang="ru-RU" sz="1400" dirty="0" smtClean="0"/>
              <a:t>(за 1 </a:t>
            </a:r>
            <a:r>
              <a:rPr lang="ru-RU" sz="1400" dirty="0" err="1" smtClean="0"/>
              <a:t>раб.день</a:t>
            </a:r>
            <a:r>
              <a:rPr lang="ru-RU" sz="1400" dirty="0" smtClean="0"/>
              <a:t> до окончания срока подачи заявок)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59501" y="2595455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Разъяснение </a:t>
            </a:r>
          </a:p>
          <a:p>
            <a:pPr algn="ctr"/>
            <a:r>
              <a:rPr lang="ru-RU" sz="1400" dirty="0" smtClean="0"/>
              <a:t>положений извещения </a:t>
            </a:r>
          </a:p>
          <a:p>
            <a:pPr algn="ctr"/>
            <a:r>
              <a:rPr lang="ru-RU" sz="1400" dirty="0" smtClean="0"/>
              <a:t>(не позднее 2 дней)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47342" y="4050656"/>
            <a:ext cx="2734826" cy="7721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 заявки</a:t>
            </a:r>
          </a:p>
          <a:p>
            <a:pPr algn="ctr"/>
            <a:r>
              <a:rPr lang="ru-RU" sz="1200" dirty="0" smtClean="0"/>
              <a:t>(не позднее 2 раб. дней, но не позднее даты подведения итогов, </a:t>
            </a:r>
            <a:r>
              <a:rPr lang="ru-RU" sz="1200" dirty="0" err="1" smtClean="0"/>
              <a:t>установл</a:t>
            </a:r>
            <a:r>
              <a:rPr lang="ru-RU" sz="1200" dirty="0" smtClean="0"/>
              <a:t>. в извещении)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7342" y="491630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 подведения итогов на ЭП (члены </a:t>
            </a:r>
            <a:r>
              <a:rPr lang="ru-RU" sz="1400" dirty="0" err="1" smtClean="0"/>
              <a:t>комиссии+заказчик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400" dirty="0" smtClean="0"/>
              <a:t>в течение часа → в ЕИС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7342" y="5657906"/>
            <a:ext cx="2734826" cy="5118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8628" y="1116519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Отмена </a:t>
            </a:r>
          </a:p>
          <a:p>
            <a:pPr algn="ctr"/>
            <a:r>
              <a:rPr lang="ru-RU" sz="1400" dirty="0" smtClean="0"/>
              <a:t>(за 1 раб. день до окончания срока подачи заявок)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4970" y="186923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Внесение изменений </a:t>
            </a:r>
          </a:p>
          <a:p>
            <a:pPr algn="ctr"/>
            <a:r>
              <a:rPr lang="ru-RU" sz="1400" dirty="0" smtClean="0"/>
              <a:t>(не мене чем за 1 раб. день до окончания срока подачи заявок)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9001" y="3465843"/>
            <a:ext cx="2734826" cy="49451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укцион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3 ч. 1 ст. 52)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9212" y="4860520"/>
            <a:ext cx="2734826" cy="5235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</a:t>
            </a:r>
          </a:p>
          <a:p>
            <a:pPr algn="ctr"/>
            <a:r>
              <a:rPr lang="ru-RU" sz="1400" dirty="0" smtClean="0"/>
              <a:t>провести новую закупку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7691" y="550959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заключить 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6430" y="1124744"/>
            <a:ext cx="272336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Продление срока подачи заявок не менее чем на 7 дней/ 3 дня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291256" y="1404950"/>
            <a:ext cx="722297" cy="1518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37706" y="2862346"/>
            <a:ext cx="1016549" cy="12100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3" name="Стрелка вправо 22"/>
          <p:cNvSpPr/>
          <p:nvPr/>
        </p:nvSpPr>
        <p:spPr>
          <a:xfrm>
            <a:off x="7389817" y="1364634"/>
            <a:ext cx="657525" cy="1595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4" name="Стрелка вниз 23"/>
          <p:cNvSpPr/>
          <p:nvPr/>
        </p:nvSpPr>
        <p:spPr>
          <a:xfrm>
            <a:off x="6129677" y="1869232"/>
            <a:ext cx="136474" cy="75767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5" name="Стрелка вниз 24"/>
          <p:cNvSpPr/>
          <p:nvPr/>
        </p:nvSpPr>
        <p:spPr>
          <a:xfrm>
            <a:off x="6128199" y="4021781"/>
            <a:ext cx="145494" cy="103371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6" name="Стрелка вниз 25"/>
          <p:cNvSpPr/>
          <p:nvPr/>
        </p:nvSpPr>
        <p:spPr>
          <a:xfrm>
            <a:off x="6128199" y="3121956"/>
            <a:ext cx="144016" cy="3208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6160558" y="4364737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&gt;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0430" y="3340272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645" y="3388086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30" name="Стрелка вниз 29"/>
          <p:cNvSpPr/>
          <p:nvPr/>
        </p:nvSpPr>
        <p:spPr>
          <a:xfrm rot="3261175">
            <a:off x="4570690" y="1521159"/>
            <a:ext cx="155241" cy="8630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1243471" y="3713102"/>
            <a:ext cx="275094" cy="79172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4262753" y="4370040"/>
            <a:ext cx="306403" cy="1504496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10782168" y="4367160"/>
            <a:ext cx="288032" cy="835162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10782168" y="5235336"/>
            <a:ext cx="289510" cy="72482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0800000">
            <a:off x="1266972" y="1364634"/>
            <a:ext cx="271139" cy="84022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4278347" y="3692167"/>
            <a:ext cx="998131" cy="14400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2" name="Стрелка влево 41"/>
          <p:cNvSpPr/>
          <p:nvPr/>
        </p:nvSpPr>
        <p:spPr>
          <a:xfrm rot="10800000">
            <a:off x="6849099" y="2874849"/>
            <a:ext cx="1210402" cy="13011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3" name="Стрелка влево 42"/>
          <p:cNvSpPr/>
          <p:nvPr/>
        </p:nvSpPr>
        <p:spPr>
          <a:xfrm rot="10800000">
            <a:off x="7157618" y="3664825"/>
            <a:ext cx="881010" cy="14886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79848" y="3465843"/>
            <a:ext cx="1872208" cy="5848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Наличие заявок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13939" y="4082033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 подведения итогов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на ЭП (заказчик)</a:t>
            </a:r>
            <a:r>
              <a:rPr lang="en-US" sz="1400" dirty="0" smtClean="0"/>
              <a:t>, </a:t>
            </a:r>
          </a:p>
          <a:p>
            <a:pPr algn="ctr"/>
            <a:r>
              <a:rPr lang="ru-RU" sz="1400" dirty="0" smtClean="0"/>
              <a:t>в течение часа → в ЕИС</a:t>
            </a: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1229606" y="4504826"/>
            <a:ext cx="275094" cy="678919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59501" y="3492918"/>
            <a:ext cx="2734826" cy="46744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укцион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</a:t>
            </a:r>
            <a:r>
              <a:rPr lang="en-US" sz="1400" dirty="0" smtClean="0"/>
              <a:t>1</a:t>
            </a:r>
            <a:r>
              <a:rPr lang="ru-RU" sz="1400" dirty="0" smtClean="0"/>
              <a:t> ч. 1 ст. 52)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9848" y="2646661"/>
            <a:ext cx="1872208" cy="5523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Подача заявок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6430" y="259969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Запросы о разъяснении извещения (</a:t>
            </a:r>
            <a:r>
              <a:rPr lang="en-US" sz="1400" dirty="0" smtClean="0"/>
              <a:t>max 3</a:t>
            </a:r>
            <a:r>
              <a:rPr lang="ru-RU" sz="1400" dirty="0" smtClean="0"/>
              <a:t>, за </a:t>
            </a:r>
            <a:r>
              <a:rPr lang="ru-RU" sz="1400" dirty="0"/>
              <a:t>3 дня до окончания срока подачи заявок)</a:t>
            </a:r>
            <a:endParaRPr lang="ru-RU" sz="1400" dirty="0" smtClean="0"/>
          </a:p>
        </p:txBody>
      </p:sp>
      <p:sp>
        <p:nvSpPr>
          <p:cNvPr id="44" name="Выгнутая вправо стрелка 43"/>
          <p:cNvSpPr/>
          <p:nvPr/>
        </p:nvSpPr>
        <p:spPr>
          <a:xfrm>
            <a:off x="10788476" y="3678826"/>
            <a:ext cx="289510" cy="685911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02880" y="4839810"/>
            <a:ext cx="2734826" cy="5235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</a:t>
            </a:r>
          </a:p>
          <a:p>
            <a:pPr algn="ctr"/>
            <a:r>
              <a:rPr lang="ru-RU" sz="1400" dirty="0" smtClean="0"/>
              <a:t>провести новую закупку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46" name="TextBox 45"/>
          <p:cNvSpPr txBox="1"/>
          <p:nvPr/>
        </p:nvSpPr>
        <p:spPr>
          <a:xfrm>
            <a:off x="405780" y="1111539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4482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2251" y="477604"/>
            <a:ext cx="9143538" cy="623664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Электронный аукцион</a:t>
            </a:r>
            <a:endParaRPr lang="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53737" y="3930412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Заказчик вправе </a:t>
            </a:r>
          </a:p>
          <a:p>
            <a:pPr algn="ctr"/>
            <a:r>
              <a:rPr lang="ru-RU" sz="1400" dirty="0"/>
              <a:t>провести новую закупку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53737" y="2348858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Аукцион признается несостоявшимся (</a:t>
            </a:r>
            <a:r>
              <a:rPr lang="ru-RU" sz="1400" dirty="0"/>
              <a:t>п. </a:t>
            </a:r>
            <a:r>
              <a:rPr lang="ru-RU" sz="1400" dirty="0" smtClean="0"/>
              <a:t>4 </a:t>
            </a:r>
            <a:r>
              <a:rPr lang="ru-RU" sz="1400" dirty="0"/>
              <a:t>ч. 1 ст. 52)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4298" y="242404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/>
              <a:t>Аукцион признается несостоявшимся (п. </a:t>
            </a: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ч. 1 ст. 52)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5555" y="323461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/>
            <a:r>
              <a:rPr lang="ru-RU" sz="1400" dirty="0"/>
              <a:t>в течение часа → в ЕИС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53737" y="4743373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заключить 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6206744" y="2046731"/>
            <a:ext cx="145494" cy="3001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7607129" y="2355973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3155" y="2329740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7854" y="3273383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&gt; 1</a:t>
            </a:r>
            <a:endParaRPr lang="ru-RU" sz="1600" dirty="0" smtClean="0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189471" y="2671426"/>
            <a:ext cx="773496" cy="15400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3" name="Стрелка вправо 22"/>
          <p:cNvSpPr/>
          <p:nvPr/>
        </p:nvSpPr>
        <p:spPr>
          <a:xfrm>
            <a:off x="7586586" y="2627012"/>
            <a:ext cx="657525" cy="1595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45555" y="4041605"/>
            <a:ext cx="2734826" cy="6156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01247" y="3627719"/>
            <a:ext cx="2633443" cy="6590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>
              <a:lnSpc>
                <a:spcPct val="90000"/>
              </a:lnSpc>
            </a:pPr>
            <a:r>
              <a:rPr lang="ru-RU" sz="1400" dirty="0"/>
              <a:t>в течение часа → в ЕИС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79587" y="1340768"/>
            <a:ext cx="2633443" cy="6924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/>
              <a:t>Подача ценовых предложений (через 2 ч с момента окончания срока подачи заявок)</a:t>
            </a:r>
            <a:endParaRPr lang="ru-RU" sz="1200" dirty="0" smtClean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10997548" y="2617512"/>
            <a:ext cx="269005" cy="909998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2" name="Выгнутая влево стрелка 51"/>
          <p:cNvSpPr/>
          <p:nvPr/>
        </p:nvSpPr>
        <p:spPr>
          <a:xfrm>
            <a:off x="1196220" y="3542772"/>
            <a:ext cx="237440" cy="889017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3314" y="2355973"/>
            <a:ext cx="2614189" cy="8786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/>
              <a:t>Рассмотрение заявок </a:t>
            </a:r>
          </a:p>
          <a:p>
            <a:pPr algn="ctr"/>
            <a:r>
              <a:rPr lang="ru-RU" sz="1400" dirty="0" smtClean="0"/>
              <a:t>(2 раб. дня, </a:t>
            </a:r>
            <a:r>
              <a:rPr lang="ru-RU" sz="1400" dirty="0"/>
              <a:t>но не позднее даты </a:t>
            </a:r>
            <a:r>
              <a:rPr lang="ru-RU" sz="1400" dirty="0" smtClean="0"/>
              <a:t>подведения итогов, </a:t>
            </a:r>
            <a:r>
              <a:rPr lang="ru-RU" sz="1400" dirty="0" err="1" smtClean="0"/>
              <a:t>установл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/>
              <a:t>в извещении)</a:t>
            </a:r>
            <a:endParaRPr lang="ru-RU" sz="1400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6235325" y="3251957"/>
            <a:ext cx="124953" cy="3757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56" name="Стрелка вниз 55"/>
          <p:cNvSpPr/>
          <p:nvPr/>
        </p:nvSpPr>
        <p:spPr>
          <a:xfrm>
            <a:off x="6214785" y="1015559"/>
            <a:ext cx="145494" cy="3001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7909347" y="3405922"/>
            <a:ext cx="354712" cy="175836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2" name="Выгнутая влево стрелка 41"/>
          <p:cNvSpPr/>
          <p:nvPr/>
        </p:nvSpPr>
        <p:spPr>
          <a:xfrm>
            <a:off x="1196220" y="2748077"/>
            <a:ext cx="237440" cy="751833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64059" y="3143224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Протокол подведения итогов на ЭП (члены </a:t>
            </a:r>
            <a:r>
              <a:rPr lang="ru-RU" sz="1400" dirty="0" err="1"/>
              <a:t>комиссии+заказчик</a:t>
            </a:r>
            <a:r>
              <a:rPr lang="ru-RU" sz="1400" dirty="0"/>
              <a:t>)</a:t>
            </a:r>
          </a:p>
          <a:p>
            <a:pPr algn="ctr"/>
            <a:r>
              <a:rPr lang="ru-RU" sz="1400" dirty="0"/>
              <a:t>в течение часа → в ЕИС</a:t>
            </a:r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10997547" y="3521791"/>
            <a:ext cx="269005" cy="795217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30" name="TextBox 29"/>
          <p:cNvSpPr txBox="1"/>
          <p:nvPr/>
        </p:nvSpPr>
        <p:spPr>
          <a:xfrm>
            <a:off x="580464" y="1237232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9895" y="5331993"/>
            <a:ext cx="583264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в случае, если участником закупки не подано ценовое предложение, минимальным ценовым предложением такого участника закупки признается </a:t>
            </a:r>
            <a:r>
              <a:rPr lang="ru-RU" sz="1500" dirty="0" smtClean="0"/>
              <a:t>НМЦК либо НСЦЕ товара</a:t>
            </a:r>
            <a:r>
              <a:rPr lang="ru-RU" sz="1500" dirty="0"/>
              <a:t>, работы, услуги</a:t>
            </a:r>
            <a:endParaRPr lang="ru-RU" sz="15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300545" y="5344122"/>
            <a:ext cx="3593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3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773931" y="2091593"/>
            <a:ext cx="22322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b="1" dirty="0" smtClean="0"/>
              <a:t>ЗАКАЗЧИК</a:t>
            </a:r>
          </a:p>
          <a:p>
            <a:pPr algn="ctr"/>
            <a:r>
              <a:rPr lang="ru-RU" sz="1500" dirty="0"/>
              <a:t>ф</a:t>
            </a:r>
            <a:r>
              <a:rPr lang="ru-RU" sz="1500" dirty="0" smtClean="0"/>
              <a:t>ормирует и размещает проект контракта без подписи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68535" y="3797798"/>
            <a:ext cx="2401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 позднее 2 раб. дней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38228" y="3797797"/>
            <a:ext cx="2401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 позднее 5 раб. дней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56135" y="3789040"/>
            <a:ext cx="2401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 позднее 2 раб. дней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868" y="908720"/>
            <a:ext cx="9143538" cy="623664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Заключение контракта по результатам проведения электронной процедуры (конкурса и аукциона) </a:t>
            </a:r>
            <a:endParaRPr lang="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29916" y="3789040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29916" y="342900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7788" y="2784558"/>
            <a:ext cx="12241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dirty="0" smtClean="0"/>
              <a:t>Протокол подведения итогов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78188" y="364502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5400000">
            <a:off x="2570003" y="2272097"/>
            <a:ext cx="568099" cy="2448272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вая фигурная скобка 45"/>
          <p:cNvSpPr/>
          <p:nvPr/>
        </p:nvSpPr>
        <p:spPr>
          <a:xfrm rot="5400000">
            <a:off x="8449437" y="2289745"/>
            <a:ext cx="568099" cy="2448272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5400000">
            <a:off x="5509719" y="1778428"/>
            <a:ext cx="568099" cy="3431162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46" idx="2"/>
          </p:cNvCxnSpPr>
          <p:nvPr/>
        </p:nvCxnSpPr>
        <p:spPr>
          <a:xfrm flipH="1">
            <a:off x="7509350" y="3797931"/>
            <a:ext cx="1" cy="63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6" idx="0"/>
          </p:cNvCxnSpPr>
          <p:nvPr/>
        </p:nvCxnSpPr>
        <p:spPr>
          <a:xfrm>
            <a:off x="9957623" y="3797931"/>
            <a:ext cx="0" cy="63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2204" y="1852530"/>
            <a:ext cx="3215136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b="1" dirty="0" smtClean="0"/>
              <a:t>ПОБЕДИТЕЛЬ</a:t>
            </a:r>
          </a:p>
          <a:p>
            <a:pPr algn="ctr">
              <a:lnSpc>
                <a:spcPct val="70000"/>
              </a:lnSpc>
            </a:pPr>
            <a:endParaRPr lang="ru-RU" sz="500" b="1" dirty="0" smtClean="0"/>
          </a:p>
          <a:p>
            <a:pPr algn="ctr">
              <a:lnSpc>
                <a:spcPct val="70000"/>
              </a:lnSpc>
            </a:pPr>
            <a:r>
              <a:rPr lang="ru-RU" sz="1500" dirty="0"/>
              <a:t>п</a:t>
            </a:r>
            <a:r>
              <a:rPr lang="ru-RU" sz="1500" dirty="0" smtClean="0"/>
              <a:t>одписывает контракт + ОИК</a:t>
            </a:r>
          </a:p>
          <a:p>
            <a:pPr>
              <a:lnSpc>
                <a:spcPct val="70000"/>
              </a:lnSpc>
            </a:pPr>
            <a:r>
              <a:rPr lang="ru-RU" sz="1500" b="1" i="1" dirty="0" smtClean="0"/>
              <a:t>или</a:t>
            </a:r>
          </a:p>
          <a:p>
            <a:pPr algn="ctr">
              <a:lnSpc>
                <a:spcPct val="70000"/>
              </a:lnSpc>
            </a:pPr>
            <a:r>
              <a:rPr lang="ru-RU" sz="1500" dirty="0" smtClean="0"/>
              <a:t>направляет протокол разногласий</a:t>
            </a:r>
          </a:p>
          <a:p>
            <a:pPr>
              <a:lnSpc>
                <a:spcPct val="70000"/>
              </a:lnSpc>
            </a:pPr>
            <a:r>
              <a:rPr lang="ru-RU" sz="1500" b="1" i="1" dirty="0" smtClean="0"/>
              <a:t>или</a:t>
            </a:r>
          </a:p>
          <a:p>
            <a:pPr algn="ctr">
              <a:lnSpc>
                <a:spcPct val="70000"/>
              </a:lnSpc>
            </a:pPr>
            <a:r>
              <a:rPr lang="ru-RU" sz="1500" dirty="0" smtClean="0"/>
              <a:t>отказывается от заключения контракта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53365" y="1903313"/>
            <a:ext cx="2473495" cy="11757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b="1" dirty="0" smtClean="0"/>
              <a:t>ЗАКАЗЧИК</a:t>
            </a:r>
          </a:p>
          <a:p>
            <a:pPr algn="ctr"/>
            <a:endParaRPr lang="ru-RU" sz="500" b="1" dirty="0" smtClean="0"/>
          </a:p>
          <a:p>
            <a:pPr algn="ctr">
              <a:lnSpc>
                <a:spcPct val="70000"/>
              </a:lnSpc>
            </a:pPr>
            <a:r>
              <a:rPr lang="ru-RU" sz="1500" dirty="0" smtClean="0"/>
              <a:t>подписывает контракт</a:t>
            </a:r>
          </a:p>
          <a:p>
            <a:pPr>
              <a:lnSpc>
                <a:spcPct val="70000"/>
              </a:lnSpc>
            </a:pPr>
            <a:r>
              <a:rPr lang="ru-RU" sz="1500" b="1" i="1" dirty="0" smtClean="0"/>
              <a:t>или</a:t>
            </a:r>
          </a:p>
          <a:p>
            <a:pPr algn="ctr">
              <a:lnSpc>
                <a:spcPct val="70000"/>
              </a:lnSpc>
            </a:pPr>
            <a:r>
              <a:rPr lang="ru-RU" sz="1400" dirty="0"/>
              <a:t>ф</a:t>
            </a:r>
            <a:r>
              <a:rPr lang="ru-RU" sz="1400" dirty="0" smtClean="0"/>
              <a:t>ормирует проект контракта с учетом либо без учета протокола разногласий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97484" y="4606803"/>
            <a:ext cx="878535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Контракт заключается не ранее чем через 10 дней с даты размещения в ЕИС протокола </a:t>
            </a:r>
            <a:r>
              <a:rPr lang="ru-RU" dirty="0"/>
              <a:t>подведения итогов </a:t>
            </a:r>
            <a:r>
              <a:rPr lang="ru-RU" dirty="0" smtClean="0"/>
              <a:t>(ч</a:t>
            </a:r>
            <a:r>
              <a:rPr lang="ru-RU" dirty="0"/>
              <a:t>. </a:t>
            </a:r>
            <a:r>
              <a:rPr lang="ru-RU" dirty="0" smtClean="0"/>
              <a:t>1 </a:t>
            </a:r>
            <a:r>
              <a:rPr lang="ru-RU" dirty="0"/>
              <a:t>ст. 51</a:t>
            </a:r>
            <a:r>
              <a:rPr lang="ru-RU" dirty="0" smtClean="0"/>
              <a:t>).</a:t>
            </a:r>
          </a:p>
          <a:p>
            <a:endParaRPr lang="ru-RU" sz="1000" dirty="0"/>
          </a:p>
          <a:p>
            <a:r>
              <a:rPr lang="ru-RU" dirty="0" smtClean="0"/>
              <a:t>При формировании проекта контракта заказчик вправе увеличить количество поставляемого товара (п. 2 ч. 2 ст. 51)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7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8789" y="433450"/>
            <a:ext cx="9143538" cy="623664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Запрос котировок в электронной форме</a:t>
            </a:r>
            <a:endParaRPr lang="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47023" y="3350609"/>
            <a:ext cx="2734826" cy="7721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 заявок</a:t>
            </a:r>
          </a:p>
          <a:p>
            <a:pPr algn="ctr"/>
            <a:r>
              <a:rPr lang="ru-RU" sz="1200" dirty="0" smtClean="0"/>
              <a:t>(не позднее 2 раб. дней, но не позднее даты подведения итогов, </a:t>
            </a:r>
            <a:r>
              <a:rPr lang="ru-RU" sz="1200" dirty="0" err="1" smtClean="0"/>
              <a:t>установл</a:t>
            </a:r>
            <a:r>
              <a:rPr lang="ru-RU" sz="1200" dirty="0" smtClean="0"/>
              <a:t>. в извещении)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68305" y="4191738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 подведения итогов на ЭП (члены </a:t>
            </a:r>
            <a:r>
              <a:rPr lang="ru-RU" sz="1400" dirty="0" err="1" smtClean="0"/>
              <a:t>комиссии+заказчик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400" dirty="0" smtClean="0"/>
              <a:t>в течение часа → в ЕИС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8305" y="5710634"/>
            <a:ext cx="2734826" cy="5118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20957" y="1253728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Отмена </a:t>
            </a:r>
          </a:p>
          <a:p>
            <a:pPr algn="ctr"/>
            <a:r>
              <a:rPr lang="ru-RU" sz="1400" dirty="0" smtClean="0"/>
              <a:t>(за 1 раб. день до окончания срока подачи заявок)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7299" y="200644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Внесение изменений </a:t>
            </a:r>
          </a:p>
          <a:p>
            <a:pPr algn="ctr"/>
            <a:r>
              <a:rPr lang="ru-RU" sz="1400" dirty="0" smtClean="0"/>
              <a:t>(не мене чем за 1 раб. день до окончания срока подачи заявок)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9001" y="3465843"/>
            <a:ext cx="2734826" cy="49451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 котировок признается несостоявшимся</a:t>
            </a:r>
            <a:r>
              <a:rPr lang="en-US" sz="1400" dirty="0" smtClean="0"/>
              <a:t> </a:t>
            </a:r>
            <a:r>
              <a:rPr lang="ru-RU" sz="1400" dirty="0" smtClean="0"/>
              <a:t>(п. 3 ч. 1 ст. 52)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9212" y="4860520"/>
            <a:ext cx="2734826" cy="5235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</a:t>
            </a:r>
          </a:p>
          <a:p>
            <a:pPr algn="ctr"/>
            <a:r>
              <a:rPr lang="ru-RU" sz="1400" dirty="0" smtClean="0"/>
              <a:t>провести новую закупку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7691" y="5509591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заключить контракт с ед. поставщиком</a:t>
            </a:r>
          </a:p>
          <a:p>
            <a:pPr algn="ctr"/>
            <a:r>
              <a:rPr lang="ru-RU" sz="1400" dirty="0" smtClean="0"/>
              <a:t>по п. 25 ч. 1 ст. 93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38759" y="1261953"/>
            <a:ext cx="272336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Продление срока подачи заявок не менее чем на 3 дня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273585" y="1542159"/>
            <a:ext cx="722297" cy="1518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3" name="Стрелка вправо 22"/>
          <p:cNvSpPr/>
          <p:nvPr/>
        </p:nvSpPr>
        <p:spPr>
          <a:xfrm>
            <a:off x="7372146" y="1501843"/>
            <a:ext cx="657525" cy="1595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4" name="Стрелка вниз 23"/>
          <p:cNvSpPr/>
          <p:nvPr/>
        </p:nvSpPr>
        <p:spPr>
          <a:xfrm>
            <a:off x="6128199" y="1869232"/>
            <a:ext cx="137952" cy="59176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6" name="Стрелка вниз 25"/>
          <p:cNvSpPr/>
          <p:nvPr/>
        </p:nvSpPr>
        <p:spPr>
          <a:xfrm>
            <a:off x="6128199" y="3037784"/>
            <a:ext cx="137952" cy="4049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8" name="TextBox 27"/>
          <p:cNvSpPr txBox="1"/>
          <p:nvPr/>
        </p:nvSpPr>
        <p:spPr>
          <a:xfrm>
            <a:off x="7270430" y="3340272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≥1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645" y="3388086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/>
              <a:t>0</a:t>
            </a:r>
          </a:p>
        </p:txBody>
      </p:sp>
      <p:sp>
        <p:nvSpPr>
          <p:cNvPr id="30" name="Стрелка вниз 29"/>
          <p:cNvSpPr/>
          <p:nvPr/>
        </p:nvSpPr>
        <p:spPr>
          <a:xfrm rot="3261175">
            <a:off x="4553019" y="1658368"/>
            <a:ext cx="155241" cy="86308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1243471" y="3713102"/>
            <a:ext cx="275094" cy="791724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4262753" y="4370040"/>
            <a:ext cx="306403" cy="1504496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10790245" y="3736665"/>
            <a:ext cx="288032" cy="835162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10803131" y="5293343"/>
            <a:ext cx="289510" cy="72482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0800000">
            <a:off x="1249301" y="1501843"/>
            <a:ext cx="271139" cy="84022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4278347" y="3692167"/>
            <a:ext cx="998131" cy="14400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3" name="Стрелка влево 42"/>
          <p:cNvSpPr/>
          <p:nvPr/>
        </p:nvSpPr>
        <p:spPr>
          <a:xfrm rot="10800000">
            <a:off x="7157618" y="3664825"/>
            <a:ext cx="881010" cy="14886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79848" y="3465843"/>
            <a:ext cx="1872208" cy="5848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Наличие заявок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13939" y="4082033"/>
            <a:ext cx="273482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Протокол подведения итогов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на ЭП (заказчик)</a:t>
            </a:r>
            <a:r>
              <a:rPr lang="en-US" sz="1400" dirty="0" smtClean="0"/>
              <a:t>, </a:t>
            </a:r>
          </a:p>
          <a:p>
            <a:pPr algn="ctr"/>
            <a:r>
              <a:rPr lang="ru-RU" sz="1400" dirty="0" smtClean="0"/>
              <a:t>в течение часа → в ЕИС</a:t>
            </a: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1229606" y="4504826"/>
            <a:ext cx="275094" cy="678919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73077" y="4991812"/>
            <a:ext cx="2734826" cy="6649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Если запрос котировок признается </a:t>
            </a:r>
            <a:r>
              <a:rPr lang="ru-RU" sz="1300" dirty="0" smtClean="0"/>
              <a:t>несостоявшимся</a:t>
            </a:r>
            <a:r>
              <a:rPr lang="en-US" sz="1300" dirty="0" smtClean="0"/>
              <a:t> </a:t>
            </a:r>
            <a:endParaRPr lang="ru-RU" sz="1300" dirty="0" smtClean="0"/>
          </a:p>
          <a:p>
            <a:pPr algn="ctr"/>
            <a:r>
              <a:rPr lang="ru-RU" sz="1300" dirty="0" smtClean="0"/>
              <a:t>(п. </a:t>
            </a:r>
            <a:r>
              <a:rPr lang="en-US" sz="1300" dirty="0" smtClean="0"/>
              <a:t>1</a:t>
            </a:r>
            <a:r>
              <a:rPr lang="ru-RU" sz="1300" dirty="0" smtClean="0"/>
              <a:t> и 2 ч. 1 ст. 52)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9848" y="2485409"/>
            <a:ext cx="1872208" cy="5523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Подача заявок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02880" y="4839810"/>
            <a:ext cx="2734826" cy="5235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Заказчик вправе </a:t>
            </a:r>
          </a:p>
          <a:p>
            <a:pPr algn="ctr"/>
            <a:r>
              <a:rPr lang="ru-RU" sz="1400" dirty="0" smtClean="0"/>
              <a:t>провести новую закупку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5882" y="1261953"/>
            <a:ext cx="2376264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smtClean="0"/>
              <a:t>Извещение </a:t>
            </a:r>
          </a:p>
          <a:p>
            <a:pPr algn="ctr"/>
            <a:r>
              <a:rPr lang="ru-RU" sz="1300" dirty="0" smtClean="0"/>
              <a:t>(</a:t>
            </a:r>
            <a:r>
              <a:rPr lang="en-US" sz="1300" dirty="0" smtClean="0"/>
              <a:t>min</a:t>
            </a:r>
            <a:r>
              <a:rPr lang="ru-RU" sz="1300" dirty="0" smtClean="0"/>
              <a:t> за 4 </a:t>
            </a:r>
            <a:r>
              <a:rPr lang="ru-RU" sz="1300" dirty="0" err="1" smtClean="0"/>
              <a:t>раб.дня</a:t>
            </a:r>
            <a:r>
              <a:rPr lang="ru-RU" sz="1300" dirty="0" smtClean="0"/>
              <a:t> до даты окончания срока подачи заявок)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47726" y="6078471"/>
            <a:ext cx="936319" cy="228600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6" name="TextBox 5"/>
          <p:cNvSpPr txBox="1"/>
          <p:nvPr/>
        </p:nvSpPr>
        <p:spPr>
          <a:xfrm>
            <a:off x="11042947" y="5140050"/>
            <a:ext cx="1145878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100" dirty="0"/>
              <a:t>п</a:t>
            </a:r>
            <a:r>
              <a:rPr lang="ru-RU" sz="1100" dirty="0" smtClean="0"/>
              <a:t>одана только 1 заявка или </a:t>
            </a:r>
            <a:br>
              <a:rPr lang="ru-RU" sz="1100" dirty="0" smtClean="0"/>
            </a:br>
            <a:r>
              <a:rPr lang="ru-RU" sz="1100" dirty="0" smtClean="0"/>
              <a:t>по результатам рассмотрения </a:t>
            </a:r>
          </a:p>
          <a:p>
            <a:r>
              <a:rPr lang="ru-RU" sz="1100" dirty="0" smtClean="0"/>
              <a:t>1 осталась</a:t>
            </a:r>
          </a:p>
        </p:txBody>
      </p:sp>
    </p:spTree>
    <p:extLst>
      <p:ext uri="{BB962C8B-B14F-4D97-AF65-F5344CB8AC3E}">
        <p14:creationId xmlns:p14="http://schemas.microsoft.com/office/powerpoint/2010/main" val="20647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773931" y="2091593"/>
            <a:ext cx="22322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b="1" dirty="0" smtClean="0"/>
              <a:t>ЗАКАЗЧИК</a:t>
            </a:r>
          </a:p>
          <a:p>
            <a:pPr algn="ctr"/>
            <a:r>
              <a:rPr lang="ru-RU" sz="1500" dirty="0"/>
              <a:t>ф</a:t>
            </a:r>
            <a:r>
              <a:rPr lang="ru-RU" sz="1500" dirty="0" smtClean="0"/>
              <a:t>ормирует и размещает проект контракта без подписи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68535" y="3797798"/>
            <a:ext cx="2401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 позднее 3 часов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38228" y="3797797"/>
            <a:ext cx="2401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 позднее 1 раб. дня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09350" y="3913213"/>
            <a:ext cx="29775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dirty="0"/>
              <a:t>н</a:t>
            </a:r>
            <a:r>
              <a:rPr lang="ru-RU" sz="1500" dirty="0" smtClean="0"/>
              <a:t>е позднее 1 раб. дня, </a:t>
            </a:r>
          </a:p>
          <a:p>
            <a:pPr algn="ctr"/>
            <a:r>
              <a:rPr lang="ru-RU" sz="1500" dirty="0" smtClean="0"/>
              <a:t>но не ранее чем через 2 раб. </a:t>
            </a:r>
            <a:r>
              <a:rPr lang="ru-RU" sz="1500" dirty="0"/>
              <a:t>д</a:t>
            </a:r>
            <a:r>
              <a:rPr lang="ru-RU" sz="1500" dirty="0" smtClean="0"/>
              <a:t>ня, следующих за днем размещения протокола подведения итогов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003" y="896561"/>
            <a:ext cx="9143538" cy="623664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Упрощенная процедура заключения контракта </a:t>
            </a:r>
            <a:br>
              <a:rPr lang="ru-RU" dirty="0" smtClean="0"/>
            </a:br>
            <a:r>
              <a:rPr lang="ru-RU" dirty="0" smtClean="0"/>
              <a:t>по результатам проведения запроса котировок</a:t>
            </a:r>
            <a:endParaRPr lang="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29916" y="3778059"/>
            <a:ext cx="8856984" cy="109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29916" y="342900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7788" y="2784558"/>
            <a:ext cx="12241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dirty="0" smtClean="0"/>
              <a:t>Протокол подведения итогов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78188" y="364502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5400000">
            <a:off x="2570003" y="2272097"/>
            <a:ext cx="568099" cy="2448272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вая фигурная скобка 45"/>
          <p:cNvSpPr/>
          <p:nvPr/>
        </p:nvSpPr>
        <p:spPr>
          <a:xfrm rot="5400000">
            <a:off x="8719903" y="1999855"/>
            <a:ext cx="594944" cy="2977549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5400000">
            <a:off x="5509719" y="1778428"/>
            <a:ext cx="568099" cy="3431162"/>
          </a:xfrm>
          <a:prstGeom prst="leftBrace">
            <a:avLst>
              <a:gd name="adj1" fmla="val 9881"/>
              <a:gd name="adj2" fmla="val 4961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46" idx="2"/>
          </p:cNvCxnSpPr>
          <p:nvPr/>
        </p:nvCxnSpPr>
        <p:spPr>
          <a:xfrm>
            <a:off x="7528601" y="3786102"/>
            <a:ext cx="0" cy="36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2204" y="2354642"/>
            <a:ext cx="3215136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b="1" dirty="0" smtClean="0"/>
              <a:t>ПОБЕДИТЕЛЬ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500" dirty="0"/>
              <a:t>п</a:t>
            </a:r>
            <a:r>
              <a:rPr lang="ru-RU" sz="1500" dirty="0" smtClean="0"/>
              <a:t>одписывает контракт + ОИК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61377" y="2320017"/>
            <a:ext cx="247349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500" b="1" dirty="0" smtClean="0"/>
              <a:t>ЗАКАЗЧИК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500" dirty="0" smtClean="0"/>
              <a:t>подписывает контракт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58003" y="5061606"/>
            <a:ext cx="10225136" cy="923330"/>
          </a:xfrm>
          <a:prstGeom prst="rect">
            <a:avLst/>
          </a:prstGeom>
          <a:noFill/>
          <a:ln>
            <a:noFill/>
          </a:ln>
        </p:spPr>
        <p:txBody>
          <a:bodyPr wrap="square" lIns="36000" rtlCol="0" anchor="t" anchorCtr="0">
            <a:spAutoFit/>
          </a:bodyPr>
          <a:lstStyle/>
          <a:p>
            <a:r>
              <a:rPr lang="ru-RU" dirty="0" smtClean="0"/>
              <a:t>Не допускается:</a:t>
            </a:r>
          </a:p>
          <a:p>
            <a:r>
              <a:rPr lang="ru-RU" dirty="0" smtClean="0"/>
              <a:t>увеличение заказчиком количества поставляемого товара при формировании проекта контракта;</a:t>
            </a:r>
          </a:p>
          <a:p>
            <a:r>
              <a:rPr lang="ru-RU" dirty="0" smtClean="0"/>
              <a:t>направление победителем протокола разногласий.</a:t>
            </a:r>
          </a:p>
        </p:txBody>
      </p:sp>
      <p:cxnSp>
        <p:nvCxnSpPr>
          <p:cNvPr id="17" name="Прямая соединительная линия 16"/>
          <p:cNvCxnSpPr>
            <a:stCxn id="46" idx="0"/>
          </p:cNvCxnSpPr>
          <p:nvPr/>
        </p:nvCxnSpPr>
        <p:spPr>
          <a:xfrm>
            <a:off x="10506150" y="3786102"/>
            <a:ext cx="0" cy="74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63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4269" y="692696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sz="2800" b="1" dirty="0" smtClean="0"/>
              <a:t>Обязательное общественное обсуждение закупок</a:t>
            </a:r>
            <a:endParaRPr lang="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24269" y="1953535"/>
            <a:ext cx="941647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Обязательно</a:t>
            </a:r>
            <a:r>
              <a:rPr lang="ru-RU" sz="2000" dirty="0" smtClean="0"/>
              <a:t> при проведении </a:t>
            </a:r>
            <a:r>
              <a:rPr lang="ru-RU" sz="2000" dirty="0"/>
              <a:t>конкурсов и аукционов при </a:t>
            </a:r>
            <a:r>
              <a:rPr lang="ru-RU" sz="2000" dirty="0" smtClean="0"/>
              <a:t>НМЦК</a:t>
            </a:r>
            <a:r>
              <a:rPr lang="ru-RU" sz="2000" dirty="0"/>
              <a:t> </a:t>
            </a:r>
            <a:r>
              <a:rPr lang="ru-RU" sz="2000" dirty="0" smtClean="0"/>
              <a:t>≥ 2 млрд. рублей.</a:t>
            </a:r>
          </a:p>
          <a:p>
            <a:pPr algn="just">
              <a:spcBef>
                <a:spcPts val="600"/>
              </a:spcBef>
            </a:pPr>
            <a:endParaRPr lang="ru-RU" sz="2000" dirty="0" smtClean="0"/>
          </a:p>
          <a:p>
            <a:pPr algn="just">
              <a:spcBef>
                <a:spcPts val="600"/>
              </a:spcBef>
            </a:pPr>
            <a:r>
              <a:rPr lang="ru-RU" sz="2000" dirty="0"/>
              <a:t>Порядок проведения обязательного общественного обсуждения закупок установлен Законом о контрактной системе.</a:t>
            </a:r>
          </a:p>
          <a:p>
            <a:pPr algn="just">
              <a:spcBef>
                <a:spcPts val="600"/>
              </a:spcBef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19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3356992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940" y="1268760"/>
            <a:ext cx="8820473" cy="369746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" dirty="0" smtClean="0"/>
              <a:t>	</a:t>
            </a:r>
            <a:r>
              <a:rPr lang="ru" sz="2200" dirty="0" smtClean="0"/>
              <a:t>Изменения </a:t>
            </a:r>
            <a:r>
              <a:rPr lang="ru" sz="2200" dirty="0"/>
              <a:t>в </a:t>
            </a:r>
            <a:r>
              <a:rPr lang="ru-RU" sz="2200" dirty="0"/>
              <a:t>Федеральный </a:t>
            </a:r>
            <a:r>
              <a:rPr lang="ru-RU" sz="2200" dirty="0" smtClean="0"/>
              <a:t>закон от 5 апреля </a:t>
            </a:r>
            <a:r>
              <a:rPr lang="ru-RU" sz="2200" dirty="0"/>
              <a:t>2013 г. N 44-ФЗ</a:t>
            </a:r>
            <a:br>
              <a:rPr lang="ru-RU" sz="2200" dirty="0"/>
            </a:br>
            <a:r>
              <a:rPr lang="ru-RU" sz="2200" dirty="0" smtClean="0"/>
              <a:t>«О </a:t>
            </a:r>
            <a:r>
              <a:rPr lang="ru-RU" sz="2200" dirty="0"/>
              <a:t>контрактной системе в сфере закупок товаров, работ, услуг для обеспечения государственных </a:t>
            </a:r>
            <a:r>
              <a:rPr lang="ru-RU" sz="2200" dirty="0" smtClean="0"/>
              <a:t>и </a:t>
            </a:r>
            <a:r>
              <a:rPr lang="ru-RU" sz="2200" dirty="0"/>
              <a:t>муниципальных </a:t>
            </a:r>
            <a:r>
              <a:rPr lang="ru-RU" sz="2200" dirty="0" smtClean="0"/>
              <a:t>нужд», вступающие в силу </a:t>
            </a:r>
            <a:br>
              <a:rPr lang="ru-RU" sz="2200" dirty="0" smtClean="0"/>
            </a:br>
            <a:r>
              <a:rPr lang="ru-RU" sz="2200" dirty="0" smtClean="0"/>
              <a:t>с </a:t>
            </a:r>
            <a:r>
              <a:rPr lang="ru" sz="2200" dirty="0" smtClean="0"/>
              <a:t> </a:t>
            </a:r>
            <a:r>
              <a:rPr lang="ru" sz="2200" dirty="0"/>
              <a:t>1 января 2022 г</a:t>
            </a:r>
            <a:r>
              <a:rPr lang="ru" sz="2200" dirty="0" smtClean="0"/>
              <a:t>., внесены :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2200" dirty="0" smtClean="0"/>
              <a:t>Федеральным законом </a:t>
            </a:r>
            <a:r>
              <a:rPr lang="ru-RU" sz="2200" dirty="0"/>
              <a:t>от 1 июля 2021 г. N </a:t>
            </a:r>
            <a:r>
              <a:rPr lang="ru-RU" sz="2200" dirty="0" smtClean="0"/>
              <a:t>277-ФЗ «О </a:t>
            </a:r>
            <a:r>
              <a:rPr lang="ru-RU" sz="2200" dirty="0"/>
              <a:t>внесении изменений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статью 3.4 Федерального закона </a:t>
            </a:r>
            <a:r>
              <a:rPr lang="ru-RU" sz="2200" dirty="0" smtClean="0"/>
              <a:t>«О </a:t>
            </a:r>
            <a:r>
              <a:rPr lang="ru-RU" sz="2200" dirty="0"/>
              <a:t>закупках товаров, работ, услуг отдельными видами юридических </a:t>
            </a:r>
            <a:r>
              <a:rPr lang="ru-RU" sz="2200" dirty="0" smtClean="0"/>
              <a:t>лиц» </a:t>
            </a:r>
            <a:r>
              <a:rPr lang="ru-RU" sz="2200" dirty="0"/>
              <a:t>и Федеральный закон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«О </a:t>
            </a:r>
            <a:r>
              <a:rPr lang="ru-RU" sz="2200" dirty="0"/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2200" dirty="0" smtClean="0"/>
              <a:t>нужд»;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2200" dirty="0" smtClean="0"/>
              <a:t>Федеральным законом </a:t>
            </a:r>
            <a:r>
              <a:rPr lang="ru-RU" sz="2200" dirty="0"/>
              <a:t>от 2 июля 2021 г. N </a:t>
            </a:r>
            <a:r>
              <a:rPr lang="ru-RU" sz="2200" dirty="0" smtClean="0"/>
              <a:t>360-ФЗ «О </a:t>
            </a:r>
            <a:r>
              <a:rPr lang="ru-RU" sz="2200" dirty="0"/>
              <a:t>внесении изменений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отдельные законодательные акты Российской </a:t>
            </a:r>
            <a:r>
              <a:rPr lang="ru-RU" sz="2200" dirty="0" smtClean="0"/>
              <a:t>Федерации»</a:t>
            </a:r>
            <a:endParaRPr lang="ru-RU" sz="2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z="1400" noProof="0" smtClean="0">
                <a:solidFill>
                  <a:schemeClr val="tx1"/>
                </a:solidFill>
              </a:rPr>
              <a:pPr rtl="0"/>
              <a:t>2</a:t>
            </a:fld>
            <a:endParaRPr lang="ru-RU" sz="1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40603" y="1990911"/>
            <a:ext cx="3369992" cy="10275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53" name="TextBox 52"/>
          <p:cNvSpPr txBox="1"/>
          <p:nvPr/>
        </p:nvSpPr>
        <p:spPr>
          <a:xfrm>
            <a:off x="7029959" y="2150764"/>
            <a:ext cx="27799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субъекты малого предпринимательства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7948" y="633892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b="1" dirty="0" smtClean="0"/>
              <a:t>Осуществление закупок у СМП и СОНКО</a:t>
            </a:r>
            <a:endParaRPr lang="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4930" y="3299072"/>
            <a:ext cx="3369992" cy="11136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 ориентированные некоммерческие организации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45940" y="1990911"/>
            <a:ext cx="1955030" cy="24218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менее 25</a:t>
            </a:r>
            <a:r>
              <a:rPr lang="ru-RU" sz="2000" b="1" dirty="0"/>
              <a:t>% совокупного годового объема закупок</a:t>
            </a:r>
            <a:endParaRPr lang="ru-RU" sz="2000" b="1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3894716" y="2441988"/>
            <a:ext cx="2865106" cy="14304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НМЦК ≤ 20 млн. </a:t>
            </a:r>
            <a:r>
              <a:rPr lang="ru-RU" dirty="0">
                <a:solidFill>
                  <a:schemeClr val="tx1"/>
                </a:solidFill>
              </a:rPr>
              <a:t>рублей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8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52" y="1490414"/>
            <a:ext cx="10009112" cy="40780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 smtClean="0"/>
              <a:t> закреплено право заказчика не </a:t>
            </a:r>
            <a:r>
              <a:rPr lang="ru-RU" dirty="0"/>
              <a:t>устанавливать </a:t>
            </a:r>
            <a:r>
              <a:rPr lang="ru-RU" dirty="0" smtClean="0"/>
              <a:t>требование ОЗ </a:t>
            </a:r>
            <a:r>
              <a:rPr lang="ru-RU" dirty="0"/>
              <a:t>в случае, если </a:t>
            </a:r>
            <a:r>
              <a:rPr lang="ru-RU" dirty="0" smtClean="0"/>
              <a:t>НМЦК 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превышает </a:t>
            </a:r>
            <a:r>
              <a:rPr lang="ru-RU" dirty="0" smtClean="0"/>
              <a:t>1 млн. рублей;</a:t>
            </a:r>
          </a:p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/>
              <a:t>о</a:t>
            </a:r>
            <a:r>
              <a:rPr lang="ru-RU" dirty="0" smtClean="0"/>
              <a:t>бязанность требовать ОЗ при НМЦК свыше 1 млн. рублей распространяется на все конкурентные способы закупок, т.е. и на запрос котировок в электронной форме;</a:t>
            </a:r>
          </a:p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 smtClean="0"/>
              <a:t>предприятия УИС, </a:t>
            </a:r>
            <a:r>
              <a:rPr lang="ru-RU" dirty="0"/>
              <a:t>организации </a:t>
            </a:r>
            <a:r>
              <a:rPr lang="ru-RU" dirty="0" smtClean="0"/>
              <a:t>инвалидов </a:t>
            </a:r>
            <a:r>
              <a:rPr lang="ru-RU" dirty="0"/>
              <a:t>предоставляют </a:t>
            </a:r>
            <a:r>
              <a:rPr lang="ru-RU" dirty="0" smtClean="0"/>
              <a:t>ОЗ в размере 0,5 % НМЦК;</a:t>
            </a:r>
          </a:p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/>
              <a:t>с</a:t>
            </a:r>
            <a:r>
              <a:rPr lang="ru-RU" dirty="0" smtClean="0"/>
              <a:t>рок </a:t>
            </a:r>
            <a:r>
              <a:rPr lang="ru-RU" dirty="0"/>
              <a:t>действия независимой </a:t>
            </a:r>
            <a:r>
              <a:rPr lang="ru-RU" dirty="0" smtClean="0"/>
              <a:t>гарантии, предоставляемой в качестве ОЗ, сокращается с двух месяцев до одного;</a:t>
            </a:r>
          </a:p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/>
              <a:t>участник закупки для подачи заявки </a:t>
            </a:r>
            <a:r>
              <a:rPr lang="ru-RU" dirty="0" smtClean="0"/>
              <a:t>выбирает </a:t>
            </a:r>
            <a:r>
              <a:rPr lang="ru-RU" dirty="0"/>
              <a:t>с использованием </a:t>
            </a:r>
            <a:r>
              <a:rPr lang="ru-RU" dirty="0" smtClean="0"/>
              <a:t>ЭП способ ОЗ путем </a:t>
            </a:r>
            <a:r>
              <a:rPr lang="ru-RU" dirty="0"/>
              <a:t>указания реквизитов специального счета или указания номера реестровой записи из реестра независимых гарантий, размещенного в </a:t>
            </a:r>
            <a:r>
              <a:rPr lang="ru-RU" dirty="0" smtClean="0"/>
              <a:t>ЕИС;</a:t>
            </a:r>
          </a:p>
          <a:p>
            <a:pPr indent="1778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dirty="0"/>
              <a:t>оператор </a:t>
            </a:r>
            <a:r>
              <a:rPr lang="ru-RU" dirty="0" smtClean="0"/>
              <a:t>ЭП проверяет </a:t>
            </a:r>
            <a:r>
              <a:rPr lang="ru-RU" dirty="0"/>
              <a:t>наличие номера реестровой записи </a:t>
            </a:r>
            <a:r>
              <a:rPr lang="ru-RU" dirty="0" smtClean="0"/>
              <a:t>в реестре независимых гарантий, </a:t>
            </a:r>
            <a:r>
              <a:rPr lang="ru-RU" dirty="0"/>
              <a:t>сумму независимой гарантии, а также соответствие </a:t>
            </a:r>
            <a:r>
              <a:rPr lang="ru-RU" dirty="0" smtClean="0"/>
              <a:t>ИКЗ, </a:t>
            </a:r>
            <a:r>
              <a:rPr lang="ru-RU" dirty="0"/>
              <a:t>указанного в независимой гарантии, </a:t>
            </a:r>
            <a:r>
              <a:rPr lang="ru-RU" dirty="0" smtClean="0"/>
              <a:t>ИКЗ, </a:t>
            </a:r>
            <a:r>
              <a:rPr lang="ru-RU" dirty="0"/>
              <a:t>указанному в извещении об осуществлении закупки. 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981" y="620688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b="1" dirty="0" smtClean="0"/>
              <a:t>И</a:t>
            </a:r>
            <a:r>
              <a:rPr lang="ru" b="1" dirty="0" smtClean="0"/>
              <a:t>зменения в порядке обеспечения заявки</a:t>
            </a:r>
            <a:endParaRPr lang="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55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52" y="1677645"/>
            <a:ext cx="10297144" cy="41036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 smtClean="0"/>
              <a:t>независимые гарантии выдаются:</a:t>
            </a:r>
            <a:endParaRPr lang="ru-RU" b="1" dirty="0"/>
          </a:p>
          <a:p>
            <a:pPr>
              <a:spcBef>
                <a:spcPts val="800"/>
              </a:spcBef>
            </a:pPr>
            <a:r>
              <a:rPr lang="ru-RU" dirty="0"/>
              <a:t>1) банками, соответствующими требованиям, установленным Правительством Российской Федерации, и включенными в перечень, предусмотренный </a:t>
            </a:r>
            <a:r>
              <a:rPr lang="ru-RU" dirty="0" smtClean="0"/>
              <a:t>частью 1.2</a:t>
            </a:r>
            <a:r>
              <a:rPr lang="ru-RU" dirty="0"/>
              <a:t> </a:t>
            </a:r>
            <a:r>
              <a:rPr lang="ru-RU" dirty="0" smtClean="0"/>
              <a:t>статьи 45 Закона о контрактной системе;</a:t>
            </a:r>
            <a:endParaRPr lang="ru-RU" dirty="0"/>
          </a:p>
          <a:p>
            <a:pPr>
              <a:spcBef>
                <a:spcPts val="800"/>
              </a:spcBef>
            </a:pPr>
            <a:r>
              <a:rPr lang="ru-RU" dirty="0"/>
              <a:t>2) государственной корпорацией развития </a:t>
            </a:r>
            <a:r>
              <a:rPr lang="ru-RU" dirty="0" smtClean="0"/>
              <a:t>«ВЭБ.РФ»;</a:t>
            </a:r>
            <a:endParaRPr lang="ru-RU" dirty="0"/>
          </a:p>
          <a:p>
            <a:pPr algn="just">
              <a:spcBef>
                <a:spcPts val="800"/>
              </a:spcBef>
            </a:pPr>
            <a:r>
              <a:rPr lang="ru-RU" dirty="0"/>
              <a:t>3) фондами содействия кредитованию (гарантийными фондами, фондами поручительств), являющимися участниками национальной гарантийной системы поддержки малого и среднего </a:t>
            </a:r>
            <a:r>
              <a:rPr lang="ru-RU" dirty="0" smtClean="0"/>
              <a:t>предпринимательства </a:t>
            </a:r>
            <a:r>
              <a:rPr lang="ru-RU" dirty="0"/>
              <a:t>и включенными в перечень, предусмотренный </a:t>
            </a:r>
            <a:r>
              <a:rPr lang="ru-RU" dirty="0" smtClean="0"/>
              <a:t>частью 1.7 статьи 45 Закона </a:t>
            </a:r>
            <a:br>
              <a:rPr lang="ru-RU" dirty="0" smtClean="0"/>
            </a:br>
            <a:r>
              <a:rPr lang="ru-RU" dirty="0" smtClean="0"/>
              <a:t>о контрактной системе (при </a:t>
            </a:r>
            <a:r>
              <a:rPr lang="ru-RU" dirty="0"/>
              <a:t>осуществлении </a:t>
            </a:r>
            <a:r>
              <a:rPr lang="ru-RU" dirty="0" smtClean="0"/>
              <a:t>закупок в </a:t>
            </a:r>
            <a:r>
              <a:rPr lang="ru-RU" dirty="0"/>
              <a:t>соответствии с </a:t>
            </a:r>
            <a:r>
              <a:rPr lang="ru-RU" dirty="0" smtClean="0"/>
              <a:t>пунктом 1 части 1 статьи 30 </a:t>
            </a:r>
            <a:r>
              <a:rPr lang="ru-RU" dirty="0"/>
              <a:t>Закона о контрактной системе </a:t>
            </a:r>
            <a:r>
              <a:rPr lang="ru-RU" dirty="0" smtClean="0"/>
              <a:t>);</a:t>
            </a:r>
            <a:endParaRPr lang="ru-RU" dirty="0"/>
          </a:p>
          <a:p>
            <a:pPr>
              <a:spcBef>
                <a:spcPts val="800"/>
              </a:spcBef>
            </a:pPr>
            <a:r>
              <a:rPr lang="ru-RU" dirty="0"/>
              <a:t>4) Евразийским банком развития (если участник закупки является юридическим лицом, зарегистрированным на территории государства - члена </a:t>
            </a:r>
            <a:r>
              <a:rPr lang="ru-RU" dirty="0" smtClean="0"/>
              <a:t>ЕАЭС, </a:t>
            </a:r>
            <a:r>
              <a:rPr lang="ru-RU" dirty="0"/>
              <a:t>за исключением Российской Федерации, или физическим лицом, являющимся гражданином государства - члена ЕАЭС</a:t>
            </a:r>
            <a:r>
              <a:rPr lang="ru-RU" dirty="0" smtClean="0"/>
              <a:t>, </a:t>
            </a:r>
            <a:r>
              <a:rPr lang="ru-RU" dirty="0"/>
              <a:t>за исключением Российской Федерации).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284" y="620688"/>
            <a:ext cx="8604638" cy="623664"/>
          </a:xfrm>
          <a:ln w="15875">
            <a:noFill/>
          </a:ln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Переход от банковских гарантий к независимым </a:t>
            </a:r>
            <a:endParaRPr lang="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21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258" y="5231915"/>
            <a:ext cx="101588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dirty="0"/>
              <a:t>В случае включения </a:t>
            </a:r>
            <a:r>
              <a:rPr lang="ru-RU" dirty="0" smtClean="0"/>
              <a:t>в </a:t>
            </a:r>
            <a:r>
              <a:rPr lang="ru-RU" dirty="0"/>
              <a:t>описание объекта закупки типовой проектной документации предметом контракта могут быть одновременно подготовка проектной документации и (или) выполнение инженерных изысканий и выполнение работ по строительству объекта капитального строительства.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8138" y="1212379"/>
            <a:ext cx="1015312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должно</a:t>
            </a:r>
            <a:r>
              <a:rPr lang="ru-RU" b="1" dirty="0"/>
              <a:t> </a:t>
            </a:r>
            <a:r>
              <a:rPr lang="ru-RU" b="1" dirty="0" smtClean="0"/>
              <a:t>содержать:</a:t>
            </a:r>
          </a:p>
          <a:p>
            <a:pPr marL="449263" algn="just">
              <a:spcBef>
                <a:spcPts val="400"/>
              </a:spcBef>
            </a:pPr>
            <a:r>
              <a:rPr lang="ru-RU" dirty="0" smtClean="0"/>
              <a:t>проектную </a:t>
            </a:r>
            <a:r>
              <a:rPr lang="ru-RU" dirty="0"/>
              <a:t>документацию, утвержденную в порядке, установленном </a:t>
            </a:r>
            <a:r>
              <a:rPr lang="ru-RU" dirty="0" smtClean="0"/>
              <a:t>законодательством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градостроительной деятельности, </a:t>
            </a:r>
            <a:endParaRPr lang="ru-RU" dirty="0" smtClean="0"/>
          </a:p>
          <a:p>
            <a:pPr>
              <a:spcBef>
                <a:spcPts val="400"/>
              </a:spcBef>
            </a:pPr>
            <a:r>
              <a:rPr lang="ru-RU" dirty="0" smtClean="0"/>
              <a:t>или </a:t>
            </a:r>
          </a:p>
          <a:p>
            <a:pPr marL="449263">
              <a:spcBef>
                <a:spcPts val="400"/>
              </a:spcBef>
            </a:pPr>
            <a:r>
              <a:rPr lang="ru-RU" dirty="0" smtClean="0"/>
              <a:t>типовую </a:t>
            </a:r>
            <a:r>
              <a:rPr lang="ru-RU" dirty="0"/>
              <a:t>проектную </a:t>
            </a:r>
            <a:r>
              <a:rPr lang="ru-RU" dirty="0" smtClean="0"/>
              <a:t>документацию</a:t>
            </a:r>
          </a:p>
          <a:p>
            <a:pPr>
              <a:spcBef>
                <a:spcPts val="400"/>
              </a:spcBef>
            </a:pPr>
            <a:r>
              <a:rPr lang="ru-RU" dirty="0" smtClean="0"/>
              <a:t>или </a:t>
            </a:r>
          </a:p>
          <a:p>
            <a:pPr marL="449263">
              <a:spcBef>
                <a:spcPts val="400"/>
              </a:spcBef>
            </a:pPr>
            <a:r>
              <a:rPr lang="ru-RU" dirty="0" smtClean="0"/>
              <a:t>смету </a:t>
            </a:r>
            <a:r>
              <a:rPr lang="ru-RU" dirty="0"/>
              <a:t>на капитальный ремонт объекта капитального </a:t>
            </a:r>
            <a:r>
              <a:rPr lang="ru-RU" dirty="0" smtClean="0"/>
              <a:t>строительства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Исключение: 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/>
              <a:t>- </a:t>
            </a:r>
            <a:r>
              <a:rPr lang="ru-RU" dirty="0" smtClean="0"/>
              <a:t>если в соответствии </a:t>
            </a:r>
            <a:r>
              <a:rPr lang="ru-RU" dirty="0"/>
              <a:t>с  законодательством о градостроительной </a:t>
            </a:r>
            <a:r>
              <a:rPr lang="ru-RU" dirty="0" smtClean="0"/>
              <a:t>деятельности проектные документации, </a:t>
            </a:r>
            <a:r>
              <a:rPr lang="ru-RU" dirty="0"/>
              <a:t>сметы </a:t>
            </a:r>
            <a:r>
              <a:rPr lang="ru-RU" dirty="0" smtClean="0"/>
              <a:t>не требуется;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- закупки </a:t>
            </a:r>
            <a:r>
              <a:rPr lang="ru-RU" dirty="0"/>
              <a:t>в соответствии с </a:t>
            </a:r>
            <a:r>
              <a:rPr lang="ru-RU" dirty="0" smtClean="0"/>
              <a:t>частями 16 и 16.1 статьи 34 Закона о контрактной системе, </a:t>
            </a:r>
            <a:r>
              <a:rPr lang="ru-RU" dirty="0"/>
              <a:t>при которых предметом контракта является в том числе проектирование объекта капитального строительства.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8138" y="721444"/>
            <a:ext cx="10403555" cy="623664"/>
          </a:xfrm>
          <a:ln w="15875">
            <a:noFill/>
          </a:ln>
        </p:spPr>
        <p:txBody>
          <a:bodyPr rtlCol="0">
            <a:noAutofit/>
          </a:bodyPr>
          <a:lstStyle/>
          <a:p>
            <a:r>
              <a:rPr lang="ru-RU" sz="2700" b="1" dirty="0" smtClean="0"/>
              <a:t>Описание </a:t>
            </a:r>
            <a:r>
              <a:rPr lang="ru-RU" sz="2700" b="1" dirty="0"/>
              <a:t>объекта </a:t>
            </a:r>
            <a:r>
              <a:rPr lang="ru-RU" sz="2700" b="1" dirty="0" smtClean="0"/>
              <a:t>закупки работ </a:t>
            </a:r>
            <a:r>
              <a:rPr lang="ru-RU" sz="2700" b="1" dirty="0"/>
              <a:t>по строительству, реконструкции, капитальному ремонту, сносу объекта капитального </a:t>
            </a:r>
            <a:r>
              <a:rPr lang="ru-RU" sz="2700" b="1" dirty="0" smtClean="0"/>
              <a:t>строительства</a:t>
            </a:r>
            <a:endParaRPr lang="ru" sz="2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6880" y="5159431"/>
            <a:ext cx="3513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222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377" y="3980894"/>
            <a:ext cx="9416474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Заказчик </a:t>
            </a:r>
            <a:r>
              <a:rPr lang="ru-RU" dirty="0"/>
              <a:t>устанавливает </a:t>
            </a:r>
            <a:r>
              <a:rPr lang="ru-RU" dirty="0" smtClean="0"/>
              <a:t>требование </a:t>
            </a:r>
            <a:r>
              <a:rPr lang="ru-RU" dirty="0"/>
              <a:t>обеспечения исполнения контракта </a:t>
            </a:r>
            <a:r>
              <a:rPr lang="ru-RU" dirty="0" smtClean="0"/>
              <a:t>также раздельно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части: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поставки </a:t>
            </a:r>
            <a:r>
              <a:rPr lang="ru-RU" dirty="0"/>
              <a:t>товара или выполнения </a:t>
            </a:r>
            <a:r>
              <a:rPr lang="ru-RU" dirty="0" smtClean="0"/>
              <a:t>работы;</a:t>
            </a:r>
          </a:p>
          <a:p>
            <a:pPr marL="342900" indent="-3429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последующего </a:t>
            </a:r>
            <a:r>
              <a:rPr lang="ru-RU" dirty="0"/>
              <a:t>обслуживания, при необходимости эксплуатации в течение срока службы, ремонта и (или) утилизации поставленного товара или созданного в результате выполнения работы объекта капитального строительства или товара.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6377" y="662155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sz="2800" b="1" dirty="0" smtClean="0"/>
              <a:t>Изменения по контрактам жизненного цикла </a:t>
            </a:r>
            <a:endParaRPr lang="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66377" y="1477502"/>
            <a:ext cx="9416474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В контракте жизненного цикла должна содержаться стоимость жизненного цикла товара или созданного в результате выполнения работы объекта, включающая:</a:t>
            </a:r>
          </a:p>
          <a:p>
            <a:pPr marL="342900" indent="-3429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стоимость </a:t>
            </a:r>
            <a:r>
              <a:rPr lang="ru-RU" dirty="0"/>
              <a:t>товара или работы (в том числе при необходимости стоимость работ по подготовке проектной документации, стоимость работ по созданию товара);</a:t>
            </a:r>
          </a:p>
          <a:p>
            <a:pPr marL="342900" indent="-3429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стоимость </a:t>
            </a:r>
            <a:r>
              <a:rPr lang="ru-RU" dirty="0"/>
              <a:t>последующих обслуживания, при необходимости эксплуатации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течение срока службы, ремонта и (или) утилизации поставленного товара или созданного в результате выполнения работы объекта капитального строительства или товара.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64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884" y="5205397"/>
            <a:ext cx="992348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>
              <a:spcBef>
                <a:spcPts val="800"/>
              </a:spcBef>
            </a:pPr>
            <a:r>
              <a:rPr lang="ru-RU" b="1" dirty="0"/>
              <a:t>Исключение: </a:t>
            </a:r>
            <a:r>
              <a:rPr lang="ru-RU" dirty="0"/>
              <a:t>осуществление закупок отдельных видов товаров, работ, услуг, в отношении участников которых Правительством Российской Федерации установлены дополнительные требования </a:t>
            </a:r>
            <a:r>
              <a:rPr lang="ru-RU" dirty="0" smtClean="0"/>
              <a:t>в </a:t>
            </a:r>
            <a:r>
              <a:rPr lang="ru-RU" dirty="0"/>
              <a:t>соответствии с частью 2 статьи 31 Закона о контрактной системе.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3927" y="1133560"/>
            <a:ext cx="8492094" cy="39754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конкурентный способ закупки</a:t>
            </a:r>
          </a:p>
          <a:p>
            <a:pPr algn="ctr">
              <a:spcBef>
                <a:spcPts val="800"/>
              </a:spcBef>
            </a:pPr>
            <a:r>
              <a:rPr lang="ru-RU" dirty="0" smtClean="0"/>
              <a:t>НМЦК, </a:t>
            </a:r>
            <a:r>
              <a:rPr lang="ru-RU" dirty="0"/>
              <a:t>сумма </a:t>
            </a:r>
            <a:r>
              <a:rPr lang="ru-RU" dirty="0" smtClean="0"/>
              <a:t>НМЦК (в </a:t>
            </a:r>
            <a:r>
              <a:rPr lang="ru-RU" dirty="0"/>
              <a:t>случае проведения совместного конкурса или аукциона)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≥ 20 млн. рублей</a:t>
            </a:r>
          </a:p>
          <a:p>
            <a:pPr algn="ctr">
              <a:spcBef>
                <a:spcPts val="800"/>
              </a:spcBef>
            </a:pPr>
            <a:endParaRPr lang="ru-RU" dirty="0" smtClean="0"/>
          </a:p>
          <a:p>
            <a:pPr algn="ctr">
              <a:spcBef>
                <a:spcPts val="600"/>
              </a:spcBef>
            </a:pPr>
            <a:r>
              <a:rPr lang="ru-RU" dirty="0" smtClean="0"/>
              <a:t>дополнительное требование об </a:t>
            </a:r>
            <a:r>
              <a:rPr lang="ru-RU" dirty="0"/>
              <a:t>исполнении участником закупки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 учетом правопреемства) в течение трех лет до даты подачи заявки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участие в закупке </a:t>
            </a:r>
            <a:r>
              <a:rPr lang="ru-RU" dirty="0" smtClean="0"/>
              <a:t>контракта </a:t>
            </a:r>
            <a:r>
              <a:rPr lang="en-US" dirty="0" smtClean="0"/>
              <a:t>(</a:t>
            </a:r>
            <a:r>
              <a:rPr lang="ru-RU" dirty="0" smtClean="0"/>
              <a:t>договора), заключенного в соответствии с Законом </a:t>
            </a:r>
            <a:br>
              <a:rPr lang="ru-RU" dirty="0" smtClean="0"/>
            </a:br>
            <a:r>
              <a:rPr lang="ru-RU" dirty="0" smtClean="0"/>
              <a:t>о контрактной системе или с Федеральным законом от 18 июля 2011 г. № 223-ФЗ, </a:t>
            </a:r>
            <a:r>
              <a:rPr lang="ru-RU" dirty="0"/>
              <a:t>при условии исполнения таким участником закупки требований об уплате неустоек (штрафов, пеней), предъявленных при исполнении таких контракта, договора. </a:t>
            </a:r>
            <a:endParaRPr lang="ru-RU" dirty="0" smtClean="0"/>
          </a:p>
          <a:p>
            <a:pPr algn="ctr">
              <a:spcBef>
                <a:spcPts val="600"/>
              </a:spcBef>
            </a:pPr>
            <a:endParaRPr lang="ru-RU" sz="800" dirty="0" smtClean="0"/>
          </a:p>
          <a:p>
            <a:pPr algn="ctr">
              <a:spcBef>
                <a:spcPts val="600"/>
              </a:spcBef>
            </a:pPr>
            <a:r>
              <a:rPr lang="ru-RU" dirty="0" smtClean="0"/>
              <a:t>стоимость </a:t>
            </a:r>
            <a:r>
              <a:rPr lang="ru-RU" dirty="0"/>
              <a:t>исполненных обязательств по таким контракту,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договору </a:t>
            </a:r>
            <a:r>
              <a:rPr lang="ru-RU" dirty="0"/>
              <a:t>должна </a:t>
            </a:r>
            <a:r>
              <a:rPr lang="ru-RU" dirty="0" smtClean="0"/>
              <a:t>составлять не </a:t>
            </a:r>
            <a:r>
              <a:rPr lang="ru-RU" dirty="0"/>
              <a:t>менее </a:t>
            </a:r>
            <a:r>
              <a:rPr lang="ru-RU" dirty="0" smtClean="0"/>
              <a:t>20% НМЦК.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2013" y="372146"/>
            <a:ext cx="10908894" cy="623664"/>
          </a:xfrm>
          <a:ln w="15875">
            <a:noFill/>
          </a:ln>
        </p:spPr>
        <p:txBody>
          <a:bodyPr rtlCol="0">
            <a:noAutofit/>
          </a:bodyPr>
          <a:lstStyle/>
          <a:p>
            <a:r>
              <a:rPr lang="ru-RU" sz="2800" b="1" dirty="0" smtClean="0"/>
              <a:t>Универсальная стоимостная </a:t>
            </a:r>
            <a:r>
              <a:rPr lang="ru-RU" sz="2800" b="1" dirty="0" err="1" smtClean="0"/>
              <a:t>предквалификация</a:t>
            </a:r>
            <a:r>
              <a:rPr lang="ru-RU" sz="2800" b="1" dirty="0" smtClean="0"/>
              <a:t> </a:t>
            </a:r>
            <a:r>
              <a:rPr lang="ru-RU" sz="2400" dirty="0" smtClean="0"/>
              <a:t>(часть 2.1 статьи 31)</a:t>
            </a:r>
            <a:endParaRPr lang="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9" t="9351" r="5099" b="-346"/>
          <a:stretch/>
        </p:blipFill>
        <p:spPr>
          <a:xfrm>
            <a:off x="-8724" y="1554613"/>
            <a:ext cx="2862776" cy="2182982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6940777" y="2158523"/>
            <a:ext cx="551936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11" name="Плюс 10"/>
          <p:cNvSpPr/>
          <p:nvPr/>
        </p:nvSpPr>
        <p:spPr>
          <a:xfrm>
            <a:off x="7083698" y="4242731"/>
            <a:ext cx="266094" cy="288032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4186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189305" y="3140968"/>
            <a:ext cx="97210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sz="2000" dirty="0" smtClean="0"/>
              <a:t>Условия </a:t>
            </a:r>
            <a:r>
              <a:rPr lang="ru-RU" sz="2000" dirty="0"/>
              <a:t>типовых контрактов и типовые условия контрактов, утвержденные до </a:t>
            </a:r>
            <a:r>
              <a:rPr lang="ru-RU" sz="2000" dirty="0" smtClean="0"/>
              <a:t>1 января 2022 г., </a:t>
            </a:r>
            <a:r>
              <a:rPr lang="ru-RU" sz="2000" dirty="0"/>
              <a:t>применяются </a:t>
            </a:r>
            <a:r>
              <a:rPr lang="ru-RU" sz="2000" dirty="0" smtClean="0"/>
              <a:t>в </a:t>
            </a:r>
            <a:r>
              <a:rPr lang="ru-RU" sz="2000" dirty="0"/>
              <a:t>части, не противоречащей </a:t>
            </a:r>
            <a:r>
              <a:rPr lang="ru-RU" sz="2000" dirty="0" smtClean="0"/>
              <a:t>Закону о контрактной системе, </a:t>
            </a:r>
            <a:br>
              <a:rPr lang="ru-RU" sz="2000" dirty="0" smtClean="0"/>
            </a:br>
            <a:r>
              <a:rPr lang="ru-RU" sz="2000" dirty="0" smtClean="0"/>
              <a:t>до </a:t>
            </a:r>
            <a:r>
              <a:rPr lang="ru-RU" sz="2000" dirty="0"/>
              <a:t>утверждения Правительством Российской Федерации </a:t>
            </a:r>
            <a:r>
              <a:rPr lang="ru-RU" sz="2000" dirty="0" smtClean="0"/>
              <a:t>новых </a:t>
            </a:r>
            <a:r>
              <a:rPr lang="ru-RU" sz="2000" dirty="0"/>
              <a:t>типовых условий </a:t>
            </a:r>
            <a:r>
              <a:rPr lang="ru-RU" sz="2000" dirty="0" smtClean="0"/>
              <a:t>контрактов.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876" y="1044246"/>
            <a:ext cx="8604638" cy="623664"/>
          </a:xfrm>
          <a:ln w="15875">
            <a:noFill/>
          </a:ln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Изменение порядка разработки типовых условий контрактов</a:t>
            </a:r>
            <a:endParaRPr lang="ru" dirty="0"/>
          </a:p>
        </p:txBody>
      </p:sp>
      <p:sp>
        <p:nvSpPr>
          <p:cNvPr id="2" name="TextBox 1"/>
          <p:cNvSpPr txBox="1"/>
          <p:nvPr/>
        </p:nvSpPr>
        <p:spPr>
          <a:xfrm>
            <a:off x="1197868" y="2121532"/>
            <a:ext cx="97210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41338" algn="l"/>
              </a:tabLst>
            </a:pPr>
            <a:r>
              <a:rPr lang="ru-RU" sz="2000" dirty="0"/>
              <a:t>типовые условия </a:t>
            </a:r>
            <a:r>
              <a:rPr lang="ru-RU" sz="2000" dirty="0" smtClean="0"/>
              <a:t>контрактов </a:t>
            </a:r>
            <a:r>
              <a:rPr lang="ru-RU" sz="2000" dirty="0"/>
              <a:t>вправе </a:t>
            </a:r>
            <a:r>
              <a:rPr lang="ru-RU" sz="2000" dirty="0" smtClean="0"/>
              <a:t>устанавливать только Правительство </a:t>
            </a:r>
            <a:r>
              <a:rPr lang="ru-RU" sz="2000" dirty="0"/>
              <a:t>Российской </a:t>
            </a:r>
            <a:r>
              <a:rPr lang="ru-RU" sz="2000" dirty="0" smtClean="0"/>
              <a:t>Федерации.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31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-7715" r="-1216" b="14134"/>
          <a:stretch/>
        </p:blipFill>
        <p:spPr>
          <a:xfrm>
            <a:off x="7687989" y="3563301"/>
            <a:ext cx="3324064" cy="27467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804" y="1772816"/>
            <a:ext cx="900100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Создается </a:t>
            </a:r>
            <a:r>
              <a:rPr lang="ru-RU" sz="2000" b="1" dirty="0" smtClean="0"/>
              <a:t>только</a:t>
            </a:r>
            <a:r>
              <a:rPr lang="ru-RU" sz="2000" dirty="0" smtClean="0"/>
              <a:t> комиссия по осуществлению закупок.</a:t>
            </a:r>
          </a:p>
          <a:p>
            <a:pPr marL="342900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Число членов комиссии </a:t>
            </a:r>
            <a:r>
              <a:rPr lang="ru-RU" sz="2000" dirty="0" smtClean="0"/>
              <a:t>- </a:t>
            </a:r>
            <a:r>
              <a:rPr lang="ru-RU" sz="2000" b="1" dirty="0"/>
              <a:t>не менее чем три </a:t>
            </a:r>
            <a:r>
              <a:rPr lang="ru-RU" sz="2000" b="1" dirty="0" smtClean="0"/>
              <a:t>человека.</a:t>
            </a:r>
          </a:p>
          <a:p>
            <a:pPr marL="342900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Члены комиссии могут участвовать в таком заседании с использованием систем </a:t>
            </a:r>
            <a:r>
              <a:rPr lang="ru-RU" sz="2000" dirty="0" smtClean="0"/>
              <a:t>видео-конференц-связи.</a:t>
            </a:r>
            <a:r>
              <a:rPr lang="ru-RU" sz="2000" dirty="0"/>
              <a:t> </a:t>
            </a:r>
            <a:endParaRPr lang="ru-RU" sz="2000" dirty="0" smtClean="0"/>
          </a:p>
          <a:p>
            <a:pPr marL="342900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Члены </a:t>
            </a:r>
            <a:r>
              <a:rPr lang="ru-RU" sz="2000" dirty="0"/>
              <a:t>комиссии по осуществлению закупок </a:t>
            </a:r>
            <a:r>
              <a:rPr lang="ru-RU" sz="2000" dirty="0" smtClean="0"/>
              <a:t>подписывают протоколы усиленными электронными подписями.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6706" y="836712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b="1" dirty="0"/>
              <a:t>Комиссия по осуществлению закупок</a:t>
            </a:r>
            <a:endParaRPr lang="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1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876" y="1392779"/>
            <a:ext cx="9505056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</a:t>
            </a:r>
            <a:r>
              <a:rPr lang="ru-RU" dirty="0"/>
              <a:t>окончании срока подачи заявок на участие в закупке подана только одна заявка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участие в закупке;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</a:t>
            </a:r>
            <a:r>
              <a:rPr lang="ru-RU" dirty="0"/>
              <a:t>результатам рассмотрения заявок на участие в закупке только одна заявка на участие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закупке соответствует требованиям, установленным в извещении об осуществлении закупки;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</a:t>
            </a:r>
            <a:r>
              <a:rPr lang="ru-RU" dirty="0"/>
              <a:t>окончании срока подачи заявок на участие в закупке не подано ни одной заявки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участие в закупке;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по </a:t>
            </a:r>
            <a:r>
              <a:rPr lang="ru-RU" dirty="0"/>
              <a:t>результатам рассмотрения заявок на участие в закупке комиссия по осуществлению закупок отклонила все такие заявки;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все </a:t>
            </a:r>
            <a:r>
              <a:rPr lang="ru-RU" dirty="0"/>
              <a:t>участники </a:t>
            </a:r>
            <a:r>
              <a:rPr lang="ru-RU" dirty="0" smtClean="0"/>
              <a:t>закупки </a:t>
            </a:r>
            <a:r>
              <a:rPr lang="ru-RU" dirty="0"/>
              <a:t>признаны уклонившимися от заключения контракта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Законом о контрактной системе 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заказчик </a:t>
            </a:r>
            <a:r>
              <a:rPr lang="ru-RU" dirty="0"/>
              <a:t>в соответствии с </a:t>
            </a:r>
            <a:r>
              <a:rPr lang="ru-RU" dirty="0" smtClean="0"/>
              <a:t>частями 9 и 10 статьи 31 Закона </a:t>
            </a:r>
            <a:r>
              <a:rPr lang="ru-RU" dirty="0"/>
              <a:t>о контрактной системе </a:t>
            </a:r>
            <a:r>
              <a:rPr lang="ru-RU" dirty="0" smtClean="0"/>
              <a:t>отказался </a:t>
            </a:r>
            <a:r>
              <a:rPr lang="ru-RU" dirty="0"/>
              <a:t>от заключения контракта с участником закупки, подавшим заявку на участие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закупке, которая является единственной, либо с участником закупки, подавшим заявку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участие в закупке, признанную в соответствии с Законом о контрактной системе </a:t>
            </a:r>
            <a:r>
              <a:rPr lang="ru-RU" dirty="0" smtClean="0"/>
              <a:t>единственной </a:t>
            </a:r>
            <a:r>
              <a:rPr lang="ru-RU" dirty="0"/>
              <a:t>соответствующей требованиям, установленным в извещении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/>
              <a:t>осуществлении закупки.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876" y="652981"/>
            <a:ext cx="8693220" cy="623664"/>
          </a:xfrm>
          <a:ln w="15875">
            <a:noFill/>
          </a:ln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Случаи признания открытого конкурентного способа закупки несостоявшимся</a:t>
            </a:r>
            <a:endParaRPr lang="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74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876" y="1018683"/>
            <a:ext cx="9721080" cy="623664"/>
          </a:xfrm>
          <a:ln w="15875">
            <a:noFill/>
          </a:ln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Новые основания для отклонения заявки </a:t>
            </a:r>
            <a:r>
              <a:rPr lang="ru-RU" b="1" dirty="0"/>
              <a:t>при </a:t>
            </a:r>
            <a:r>
              <a:rPr lang="ru-RU" b="1" dirty="0" smtClean="0"/>
              <a:t>рассмотрении заявок </a:t>
            </a:r>
            <a:r>
              <a:rPr lang="ru-RU" b="1" dirty="0"/>
              <a:t>на </a:t>
            </a:r>
            <a:r>
              <a:rPr lang="ru-RU" b="1" dirty="0" smtClean="0"/>
              <a:t>участие в </a:t>
            </a:r>
            <a:r>
              <a:rPr lang="ru-RU" b="1" dirty="0"/>
              <a:t>закупке</a:t>
            </a:r>
            <a:endParaRPr lang="ru" dirty="0"/>
          </a:p>
        </p:txBody>
      </p:sp>
      <p:sp>
        <p:nvSpPr>
          <p:cNvPr id="2" name="TextBox 1"/>
          <p:cNvSpPr txBox="1"/>
          <p:nvPr/>
        </p:nvSpPr>
        <p:spPr>
          <a:xfrm>
            <a:off x="981844" y="2214736"/>
            <a:ext cx="9793088" cy="263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выявление </a:t>
            </a:r>
            <a:r>
              <a:rPr lang="ru-RU" sz="2000" dirty="0"/>
              <a:t>отнесения участника закупки к организациям, предусмотренным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пунктом 4 статьи 2 Федерального </a:t>
            </a:r>
            <a:r>
              <a:rPr lang="ru-RU" sz="2000" dirty="0"/>
              <a:t>закона от 4 июня 2018 года N 127-ФЗ </a:t>
            </a:r>
            <a:r>
              <a:rPr lang="ru-RU" sz="2000" dirty="0" smtClean="0"/>
              <a:t>«О </a:t>
            </a:r>
            <a:r>
              <a:rPr lang="ru-RU" sz="2000" dirty="0"/>
              <a:t>мерах воздействия (противодействия) на недружественные действия Соединенных Штатов Америки и иных иностранных </a:t>
            </a:r>
            <a:r>
              <a:rPr lang="ru-RU" sz="2000" dirty="0" smtClean="0"/>
              <a:t>государств», </a:t>
            </a:r>
            <a:r>
              <a:rPr lang="ru-RU" sz="2000" dirty="0"/>
              <a:t>в случае осуществления закупки работ, услуг, включенных в перечень, определенный Правительством Российской </a:t>
            </a:r>
            <a:r>
              <a:rPr lang="ru-RU" sz="2000" dirty="0" smtClean="0"/>
              <a:t>Федерации;</a:t>
            </a:r>
            <a:endParaRPr lang="ru-RU" sz="2000" dirty="0"/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по основаниям </a:t>
            </a:r>
            <a:r>
              <a:rPr lang="ru-RU" sz="2000" dirty="0"/>
              <a:t>для отказа </a:t>
            </a:r>
            <a:r>
              <a:rPr lang="ru-RU" sz="2000" dirty="0" smtClean="0"/>
              <a:t>в </a:t>
            </a:r>
            <a:r>
              <a:rPr lang="ru-RU" sz="2000" dirty="0"/>
              <a:t>принятии заказчиком </a:t>
            </a:r>
            <a:r>
              <a:rPr lang="ru-RU" sz="2000" dirty="0" smtClean="0"/>
              <a:t>независимой гарантии, предусмотренным частью 6 статьи 45 Закона о контрактной системе.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83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03" y="476672"/>
            <a:ext cx="9143538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Новые понятия Закона о контрактной системе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402" y="1772816"/>
            <a:ext cx="9326521" cy="36974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/>
              <a:t>контракт на поставку товаров, необходимых для нормального жизнеобеспечения граждан,</a:t>
            </a:r>
            <a:r>
              <a:rPr lang="ru-RU" dirty="0" smtClean="0"/>
              <a:t> - контракт, предусматривающий поставку продовольствия, средств, необходимых для оказания скорой, в том числе скорой специализированной, медицинской помощи в экстренной или неотложной форме, лекарственных средств, топлива, отсутствие которых приведет к нарушению нормального жизнеобеспечения граждан;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/>
              <a:t>отдельный этап исполнения контракта</a:t>
            </a:r>
            <a:r>
              <a:rPr lang="ru-RU" dirty="0" smtClean="0"/>
              <a:t> - часть обязательства поставщика (подрядчика, исполнителя), в отношении которого контрактом установлена обязанность заказчика обеспечить приемку (с оформлением в соответствии с Законом о контрактной системе документа о приемке) и оплату поставленного товара, выполненной работы, оказанной услуги.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54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52" y="1772816"/>
            <a:ext cx="10225136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Правила предоставления преимуществ при участии в закупках учреждений и предприятий УИС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организаций </a:t>
            </a:r>
            <a:r>
              <a:rPr lang="ru-RU" dirty="0" smtClean="0"/>
              <a:t>инвалидов установлены</a:t>
            </a:r>
            <a:r>
              <a:rPr lang="ru-RU" dirty="0"/>
              <a:t> </a:t>
            </a:r>
            <a:r>
              <a:rPr lang="ru-RU" dirty="0" smtClean="0"/>
              <a:t>Законом о контрактной системе.</a:t>
            </a:r>
          </a:p>
          <a:p>
            <a:pPr marL="285750" indent="-28575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Правительство Российской Федерации определяет перечни </a:t>
            </a:r>
            <a:r>
              <a:rPr lang="ru-RU" dirty="0"/>
              <a:t>товаров, работ, услуг, при закупках которых предоставляются преимущества </a:t>
            </a:r>
            <a:r>
              <a:rPr lang="ru-RU" dirty="0" smtClean="0"/>
              <a:t>таким организациям.</a:t>
            </a:r>
            <a:endParaRPr lang="ru-RU" dirty="0"/>
          </a:p>
          <a:p>
            <a:pPr marL="285750" indent="-28575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случае заключения по результатам конкурентной закупки контракта с участником, являющимся учреждением или предприятием УИС или организацией инвалидов, цена контракта, цена каждой единицы товара, работы, услуги (если количество товаров, объем работ, услуг невозможно определить) увеличивается </a:t>
            </a:r>
            <a:r>
              <a:rPr lang="ru-RU" b="1" dirty="0"/>
              <a:t>на 15% </a:t>
            </a:r>
            <a:r>
              <a:rPr lang="ru-RU" dirty="0"/>
              <a:t>соответственно от цены контракта, предложенной таким участником, от цены единицы товара, работы, услуги, определенной в соответствии с </a:t>
            </a:r>
            <a:r>
              <a:rPr lang="ru-RU" dirty="0" smtClean="0"/>
              <a:t>Законом </a:t>
            </a:r>
            <a:br>
              <a:rPr lang="ru-RU" dirty="0" smtClean="0"/>
            </a:br>
            <a:r>
              <a:rPr lang="ru-RU" dirty="0" smtClean="0"/>
              <a:t>о контрактной системе на </a:t>
            </a:r>
            <a:r>
              <a:rPr lang="ru-RU" dirty="0"/>
              <a:t>основании предложения такого участника о сумме цен единиц товара, работы, услуги. </a:t>
            </a:r>
            <a:endParaRPr lang="ru-RU" dirty="0" smtClean="0"/>
          </a:p>
          <a:p>
            <a:pPr marL="285750" indent="-28575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Указанное увеличение </a:t>
            </a:r>
            <a:r>
              <a:rPr lang="ru-RU" dirty="0"/>
              <a:t>не может превышать НМЦК, НЦЕ товара, работы, услуги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1884" y="912536"/>
            <a:ext cx="10009112" cy="623664"/>
          </a:xfrm>
          <a:ln w="15875">
            <a:noFill/>
          </a:ln>
        </p:spPr>
        <p:txBody>
          <a:bodyPr rtlCol="0">
            <a:normAutofit fontScale="90000"/>
          </a:bodyPr>
          <a:lstStyle/>
          <a:p>
            <a:r>
              <a:rPr lang="ru-RU" sz="2800" b="1" dirty="0" smtClean="0"/>
              <a:t>Предоставление </a:t>
            </a:r>
            <a:r>
              <a:rPr lang="ru-RU" sz="2800" b="1" dirty="0"/>
              <a:t>преимущества в соответствии со </a:t>
            </a:r>
            <a:r>
              <a:rPr lang="ru-RU" sz="2800" b="1" dirty="0" smtClean="0"/>
              <a:t>статьями 28 и 29 Закона о контрактной системе</a:t>
            </a:r>
            <a:endParaRPr lang="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93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9876" y="838650"/>
            <a:ext cx="10657184" cy="623664"/>
          </a:xfrm>
          <a:ln w="15875">
            <a:noFill/>
          </a:ln>
        </p:spPr>
        <p:txBody>
          <a:bodyPr rtlCol="0">
            <a:noAutofit/>
          </a:bodyPr>
          <a:lstStyle/>
          <a:p>
            <a:r>
              <a:rPr lang="ru-RU" sz="2800" b="1" dirty="0" smtClean="0"/>
              <a:t>Порядок одностороннего расторжения контрактов </a:t>
            </a:r>
            <a:br>
              <a:rPr lang="ru-RU" sz="2800" b="1" dirty="0" smtClean="0"/>
            </a:br>
            <a:r>
              <a:rPr lang="ru-RU" sz="2800" b="1" dirty="0" smtClean="0"/>
              <a:t>с </a:t>
            </a:r>
            <a:r>
              <a:rPr lang="ru-RU" sz="2800" b="1" dirty="0"/>
              <a:t>1 января </a:t>
            </a:r>
            <a:r>
              <a:rPr lang="ru-RU" sz="2800" b="1" dirty="0" smtClean="0"/>
              <a:t>по </a:t>
            </a:r>
            <a:r>
              <a:rPr lang="ru-RU" sz="2800" b="1" dirty="0"/>
              <a:t>1 июля </a:t>
            </a:r>
            <a:r>
              <a:rPr lang="ru-RU" sz="2800" b="1" dirty="0" smtClean="0"/>
              <a:t>2022 </a:t>
            </a:r>
            <a:r>
              <a:rPr lang="ru-RU" sz="2800" b="1" dirty="0"/>
              <a:t>г</a:t>
            </a:r>
            <a:r>
              <a:rPr lang="ru-RU" sz="2800" b="1" dirty="0" smtClean="0"/>
              <a:t>.</a:t>
            </a:r>
            <a:endParaRPr lang="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5820" y="1598021"/>
            <a:ext cx="10513168" cy="41703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indent="3556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tabLst>
                <a:tab pos="541338" algn="l"/>
              </a:tabLst>
            </a:pPr>
            <a:r>
              <a:rPr lang="ru-RU" sz="1600" dirty="0" smtClean="0"/>
              <a:t>В </a:t>
            </a:r>
            <a:r>
              <a:rPr lang="ru-RU" sz="1600" dirty="0"/>
              <a:t>случае принятия заказчиком </a:t>
            </a:r>
            <a:r>
              <a:rPr lang="ru-RU" sz="1600" dirty="0" smtClean="0"/>
              <a:t>решения </a:t>
            </a:r>
            <a:r>
              <a:rPr lang="ru-RU" sz="1600" dirty="0"/>
              <a:t>об одностороннем отказе от исполнения </a:t>
            </a:r>
            <a:r>
              <a:rPr lang="ru-RU" sz="1600" dirty="0" smtClean="0"/>
              <a:t>контракта такое решение передается лицу</a:t>
            </a:r>
            <a:r>
              <a:rPr lang="ru-RU" sz="1600" dirty="0"/>
              <a:t>, имеющему право </a:t>
            </a:r>
            <a:r>
              <a:rPr lang="ru-RU" sz="1600" dirty="0" smtClean="0"/>
              <a:t>действовать от </a:t>
            </a:r>
            <a:r>
              <a:rPr lang="ru-RU" sz="1600" dirty="0"/>
              <a:t>имени поставщика, лично под расписку или </a:t>
            </a:r>
            <a:r>
              <a:rPr lang="ru-RU" sz="1600" dirty="0" smtClean="0"/>
              <a:t>направляется поставщику по </a:t>
            </a:r>
            <a:r>
              <a:rPr lang="ru-RU" sz="1600" dirty="0"/>
              <a:t>адресу поставщика, </a:t>
            </a:r>
            <a:r>
              <a:rPr lang="ru-RU" sz="1600" dirty="0" smtClean="0"/>
              <a:t>указанному в контракте</a:t>
            </a:r>
            <a:r>
              <a:rPr lang="ru-RU" sz="1600" dirty="0"/>
              <a:t>. </a:t>
            </a:r>
            <a:r>
              <a:rPr lang="ru-RU" sz="1600" dirty="0" smtClean="0"/>
              <a:t>Такое </a:t>
            </a:r>
            <a:r>
              <a:rPr lang="ru-RU" sz="1600" dirty="0"/>
              <a:t>решение размещается заказчиком в </a:t>
            </a:r>
            <a:r>
              <a:rPr lang="ru-RU" sz="1600" dirty="0" smtClean="0"/>
              <a:t>ЕИС </a:t>
            </a:r>
            <a:br>
              <a:rPr lang="ru-RU" sz="1600" dirty="0" smtClean="0"/>
            </a:br>
            <a:r>
              <a:rPr lang="ru-RU" sz="1600" dirty="0" smtClean="0"/>
              <a:t>не </a:t>
            </a:r>
            <a:r>
              <a:rPr lang="ru-RU" sz="1600" dirty="0"/>
              <a:t>позднее дня направления решения </a:t>
            </a:r>
            <a:r>
              <a:rPr lang="ru-RU" sz="1600" dirty="0" smtClean="0"/>
              <a:t>поставщику.</a:t>
            </a:r>
            <a:endParaRPr lang="ru-RU" sz="1600" dirty="0"/>
          </a:p>
          <a:p>
            <a:pPr marL="354013" algn="just">
              <a:spcBef>
                <a:spcPts val="600"/>
              </a:spcBef>
            </a:pPr>
            <a:r>
              <a:rPr lang="ru-RU" sz="1600" b="1" dirty="0" smtClean="0"/>
              <a:t>Датой надлежащего </a:t>
            </a:r>
            <a:r>
              <a:rPr lang="ru-RU" sz="1600" b="1" dirty="0"/>
              <a:t>уведомления считается:</a:t>
            </a:r>
          </a:p>
          <a:p>
            <a:pPr marL="354013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- дата</a:t>
            </a:r>
            <a:r>
              <a:rPr lang="ru-RU" sz="1600" dirty="0"/>
              <a:t>, указанная лицом, имеющим право действовать от имени поставщика, в расписке о получении </a:t>
            </a:r>
            <a:r>
              <a:rPr lang="ru-RU" sz="1600" dirty="0" smtClean="0"/>
              <a:t>решения;</a:t>
            </a:r>
            <a:endParaRPr lang="ru-RU" sz="1600" dirty="0"/>
          </a:p>
          <a:p>
            <a:pPr marL="355600" indent="93663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Tx/>
              <a:buChar char="-"/>
            </a:pPr>
            <a:r>
              <a:rPr lang="ru-RU" sz="1600" dirty="0" smtClean="0"/>
              <a:t>дата </a:t>
            </a:r>
            <a:r>
              <a:rPr lang="ru-RU" sz="1600" dirty="0"/>
              <a:t>получения заказчиком подтверждения о вручении поставщику заказного </a:t>
            </a:r>
            <a:r>
              <a:rPr lang="ru-RU" sz="1600" dirty="0" smtClean="0"/>
              <a:t>письма либо </a:t>
            </a:r>
            <a:r>
              <a:rPr lang="ru-RU" sz="1600" dirty="0"/>
              <a:t>дата получения заказчиком информации об отсутствии поставщика по адресу, указанному в контракте, информации о возврате такого письма </a:t>
            </a:r>
            <a:r>
              <a:rPr lang="ru-RU" sz="1600" dirty="0" smtClean="0"/>
              <a:t>по </a:t>
            </a:r>
            <a:r>
              <a:rPr lang="ru-RU" sz="1600" dirty="0"/>
              <a:t>истечении срока </a:t>
            </a:r>
            <a:r>
              <a:rPr lang="ru-RU" sz="1600" dirty="0" smtClean="0"/>
              <a:t>хранения.</a:t>
            </a:r>
          </a:p>
          <a:p>
            <a:pPr indent="3556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В случае </a:t>
            </a:r>
            <a:r>
              <a:rPr lang="ru-RU" sz="1600" dirty="0"/>
              <a:t>неполучения подтверждения о вручении поставщику заказного письма либо информации </a:t>
            </a:r>
            <a:br>
              <a:rPr lang="ru-RU" sz="1600" dirty="0"/>
            </a:br>
            <a:r>
              <a:rPr lang="ru-RU" sz="1600" dirty="0"/>
              <a:t>об отсутствии поставщика по адресу, указанному в контракте, датой надлежащего уведомления поставщика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об </a:t>
            </a:r>
            <a:r>
              <a:rPr lang="ru-RU" sz="1600" dirty="0"/>
              <a:t>одностороннем отказе от исполнения контракта считается день по истечении пятнадцати дней, считая </a:t>
            </a:r>
            <a:br>
              <a:rPr lang="ru-RU" sz="1600" dirty="0"/>
            </a:br>
            <a:r>
              <a:rPr lang="ru-RU" sz="1600" dirty="0"/>
              <a:t>с даты размещения в ЕИС решения</a:t>
            </a:r>
            <a:r>
              <a:rPr lang="ru-RU" sz="1600" dirty="0" smtClean="0"/>
              <a:t>.</a:t>
            </a:r>
          </a:p>
          <a:p>
            <a:pPr indent="35560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Решение </a:t>
            </a:r>
            <a:r>
              <a:rPr lang="ru-RU" sz="1600" dirty="0"/>
              <a:t>заказчика об одностороннем отказе от исполнения контракта вступает в силу и контракт считается расторгнутым через десять дней с даты надлежащего уведомления заказчиком </a:t>
            </a:r>
            <a:r>
              <a:rPr lang="ru-RU" sz="1600" dirty="0" smtClean="0"/>
              <a:t>поставщика.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35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32" r="63490" b="-630"/>
          <a:stretch/>
        </p:blipFill>
        <p:spPr>
          <a:xfrm>
            <a:off x="4305793" y="430703"/>
            <a:ext cx="3672408" cy="18188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02515" y="3545947"/>
            <a:ext cx="2303665" cy="5340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53" name="TextBox 52"/>
          <p:cNvSpPr txBox="1"/>
          <p:nvPr/>
        </p:nvSpPr>
        <p:spPr>
          <a:xfrm>
            <a:off x="1809131" y="3552176"/>
            <a:ext cx="2087345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15 рабочих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1699429" y="4317393"/>
            <a:ext cx="8604639" cy="564217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Возврат обеспечения исполнения контракта</a:t>
            </a:r>
            <a:endParaRPr lang="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29917" y="1713624"/>
            <a:ext cx="2615450" cy="8045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Электронные процедуры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390" y="1844824"/>
            <a:ext cx="2652715" cy="6448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Электронные </a:t>
            </a:r>
            <a:r>
              <a:rPr lang="ru-RU" b="1" dirty="0" smtClean="0"/>
              <a:t>процедуры  для СМП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50349" y="3541296"/>
            <a:ext cx="2653146" cy="5340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4825661" y="3540555"/>
            <a:ext cx="2496191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10 рабочих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63920" y="5145499"/>
            <a:ext cx="2242260" cy="5340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91245" y="5145499"/>
            <a:ext cx="2593646" cy="5340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1442700" y="5191486"/>
            <a:ext cx="2884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30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1406" y="5227859"/>
            <a:ext cx="2884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15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701924" y="2747364"/>
            <a:ext cx="8604638" cy="536289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Оплата по контрактам</a:t>
            </a:r>
            <a:endParaRPr lang="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80350" y="1700807"/>
            <a:ext cx="2778558" cy="803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Закупка</a:t>
            </a:r>
            <a:r>
              <a:rPr lang="ru-RU" b="1" dirty="0" smtClean="0"/>
              <a:t> </a:t>
            </a:r>
            <a:r>
              <a:rPr lang="ru-RU" sz="1600" b="1" dirty="0" smtClean="0"/>
              <a:t>у единственного поставщика</a:t>
            </a:r>
          </a:p>
          <a:p>
            <a:pPr algn="ctr"/>
            <a:r>
              <a:rPr lang="en-US" sz="1600" b="1" dirty="0" smtClean="0"/>
              <a:t>(</a:t>
            </a:r>
            <a:r>
              <a:rPr lang="ru-RU" sz="1600" b="1" dirty="0" smtClean="0"/>
              <a:t>за </a:t>
            </a:r>
            <a:r>
              <a:rPr lang="ru-RU" sz="1600" b="1" dirty="0" err="1" smtClean="0"/>
              <a:t>искл</a:t>
            </a:r>
            <a:r>
              <a:rPr lang="ru-RU" sz="1600" b="1" dirty="0" smtClean="0"/>
              <a:t>. ч.12 ст.93)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41333" y="3518858"/>
            <a:ext cx="2162735" cy="5340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8013491" y="3651355"/>
            <a:ext cx="2496191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30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1570" y="5145500"/>
            <a:ext cx="2242260" cy="5375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9" name="TextBox 28"/>
          <p:cNvSpPr txBox="1"/>
          <p:nvPr/>
        </p:nvSpPr>
        <p:spPr>
          <a:xfrm>
            <a:off x="7780350" y="5234802"/>
            <a:ext cx="2884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 более 30 дней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52506" y="6055417"/>
            <a:ext cx="936319" cy="228600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32</a:t>
            </a:fld>
            <a:endParaRPr lang="ru-RU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41784" y="5758774"/>
            <a:ext cx="116033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 smtClean="0"/>
              <a:t>Для электронных процедур, извещения о проведении которых размещены в ЕИС с 1 января по 31 декабря 2022 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35" y="5533837"/>
            <a:ext cx="2160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72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8640" y="1166460"/>
            <a:ext cx="9937104" cy="4583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поставщик </a:t>
            </a:r>
            <a:r>
              <a:rPr lang="ru-RU" dirty="0">
                <a:solidFill>
                  <a:schemeClr val="bg1"/>
                </a:solidFill>
              </a:rPr>
              <a:t>в установленный в контракте срок размещает в ЕИС подписанный документ о приемке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2513" y="393405"/>
            <a:ext cx="8604638" cy="623664"/>
          </a:xfrm>
          <a:ln w="15875">
            <a:noFill/>
          </a:ln>
        </p:spPr>
        <p:txBody>
          <a:bodyPr rtlCol="0">
            <a:normAutofit/>
          </a:bodyPr>
          <a:lstStyle/>
          <a:p>
            <a:r>
              <a:rPr lang="ru-RU" b="1" dirty="0" smtClean="0"/>
              <a:t>Электронное актирование </a:t>
            </a:r>
            <a:r>
              <a:rPr lang="ru-RU" dirty="0" smtClean="0"/>
              <a:t>(часть 13 </a:t>
            </a:r>
            <a:r>
              <a:rPr lang="ru-RU" dirty="0"/>
              <a:t>статьи </a:t>
            </a:r>
            <a:r>
              <a:rPr lang="ru-RU" dirty="0" smtClean="0"/>
              <a:t>94)</a:t>
            </a:r>
            <a:endParaRPr lang="ru" dirty="0"/>
          </a:p>
        </p:txBody>
      </p:sp>
      <p:sp>
        <p:nvSpPr>
          <p:cNvPr id="28" name="TextBox 27"/>
          <p:cNvSpPr txBox="1"/>
          <p:nvPr/>
        </p:nvSpPr>
        <p:spPr>
          <a:xfrm>
            <a:off x="7078396" y="5269827"/>
            <a:ext cx="2884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е более 15 дней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780" y="5708664"/>
            <a:ext cx="11348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b="1" dirty="0" smtClean="0"/>
              <a:t>Датой </a:t>
            </a:r>
            <a:r>
              <a:rPr lang="ru-RU" sz="1600" b="1" dirty="0"/>
              <a:t>приемки считается дата размещения в ЕИС документа о приемке, подписанного заказчиком.</a:t>
            </a:r>
          </a:p>
          <a:p>
            <a:r>
              <a:rPr lang="ru-RU" sz="1600" dirty="0"/>
              <a:t>Внесение исправлений в документ о приемке осуществляется путем размещения в ЕИС исправленного документа о </a:t>
            </a:r>
            <a:r>
              <a:rPr lang="ru-RU" sz="1600" dirty="0" smtClean="0"/>
              <a:t>приемке.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1924" y="2510868"/>
            <a:ext cx="8856984" cy="6164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 в </a:t>
            </a:r>
            <a:r>
              <a:rPr lang="ru-RU" dirty="0"/>
              <a:t>срок, установленный контрактом, но не позднее 20 рабочих дней, следующих за днем поступления документа о приемке</a:t>
            </a:r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6896" y="4147814"/>
            <a:ext cx="8856984" cy="6164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 о приемке или мотивированный отказ направляются автоматически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использованием ЕИС </a:t>
            </a:r>
            <a:r>
              <a:rPr lang="ru-RU" dirty="0" smtClean="0"/>
              <a:t>поставщику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6728" y="5040378"/>
            <a:ext cx="8856984" cy="6164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случае </a:t>
            </a:r>
            <a:r>
              <a:rPr lang="ru-RU" dirty="0" smtClean="0"/>
              <a:t>получения </a:t>
            </a:r>
            <a:r>
              <a:rPr lang="ru-RU" dirty="0"/>
              <a:t>отказа </a:t>
            </a:r>
            <a:r>
              <a:rPr lang="ru-RU" dirty="0" smtClean="0"/>
              <a:t>поставщик вправе </a:t>
            </a:r>
            <a:r>
              <a:rPr lang="ru-RU" dirty="0"/>
              <a:t>устранить причины, указанные в таком отказе, и после этого опять направить заказчику подписанный документ о приемке</a:t>
            </a:r>
            <a:endParaRPr lang="ru-RU" dirty="0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6019513" y="1624775"/>
            <a:ext cx="289620" cy="29205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4" name="Стрелка вниз 13"/>
          <p:cNvSpPr/>
          <p:nvPr/>
        </p:nvSpPr>
        <p:spPr>
          <a:xfrm>
            <a:off x="6016336" y="2271082"/>
            <a:ext cx="289620" cy="2397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1924" y="1916832"/>
            <a:ext cx="885698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 о приемке автоматически с использованием ЕИС направляется заказчику</a:t>
            </a:r>
            <a:endParaRPr lang="ru-RU" dirty="0" smtClean="0"/>
          </a:p>
        </p:txBody>
      </p:sp>
      <p:sp>
        <p:nvSpPr>
          <p:cNvPr id="15" name="Стрелка вниз 14"/>
          <p:cNvSpPr/>
          <p:nvPr/>
        </p:nvSpPr>
        <p:spPr>
          <a:xfrm>
            <a:off x="3358108" y="3127361"/>
            <a:ext cx="216024" cy="20661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8392031" y="3131627"/>
            <a:ext cx="194880" cy="1925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8392031" y="3935504"/>
            <a:ext cx="194880" cy="1925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8" name="Стрелка вниз 17"/>
          <p:cNvSpPr/>
          <p:nvPr/>
        </p:nvSpPr>
        <p:spPr>
          <a:xfrm>
            <a:off x="3379121" y="3947945"/>
            <a:ext cx="194880" cy="1925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0036" y="3333975"/>
            <a:ext cx="4138871" cy="6164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размещает в ЕИС мотивированный отказ от его </a:t>
            </a:r>
            <a:r>
              <a:rPr lang="ru-RU" dirty="0" smtClean="0"/>
              <a:t>подписания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1924" y="3333975"/>
            <a:ext cx="4070040" cy="6164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подписывает и размещает в ЕИС документ о приемке</a:t>
            </a:r>
            <a:endParaRPr lang="ru-RU" dirty="0" smtClean="0"/>
          </a:p>
        </p:txBody>
      </p:sp>
      <p:sp>
        <p:nvSpPr>
          <p:cNvPr id="19" name="Стрелка вниз 18"/>
          <p:cNvSpPr/>
          <p:nvPr/>
        </p:nvSpPr>
        <p:spPr>
          <a:xfrm>
            <a:off x="6016336" y="4800592"/>
            <a:ext cx="289620" cy="2397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071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068" y="511449"/>
            <a:ext cx="9143538" cy="56274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/>
              <a:t>Новое в условиях контракта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868" y="1196752"/>
            <a:ext cx="9900128" cy="4260304"/>
          </a:xfrm>
        </p:spPr>
        <p:txBody>
          <a:bodyPr>
            <a:noAutofit/>
          </a:bodyPr>
          <a:lstStyle/>
          <a:p>
            <a:pPr marL="271463" indent="-271463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1700" dirty="0" smtClean="0"/>
              <a:t>В </a:t>
            </a:r>
            <a:r>
              <a:rPr lang="ru-RU" sz="1700" dirty="0"/>
              <a:t>контракт может быть включено условие об удержании суммы неисполненных поставщиком требований об уплате неустоек (штрафов, пеней), предъявленных заказчиком, из суммы, подлежащей оплате поставщику.</a:t>
            </a:r>
          </a:p>
          <a:p>
            <a:pPr marL="271463" indent="-271463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1700" dirty="0" smtClean="0"/>
              <a:t>Заказчик не обязан предусматривать  в документации о закупке и контракте изменения  условий контракта, которые может применить:</a:t>
            </a:r>
          </a:p>
          <a:p>
            <a:pPr marL="0" indent="271463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ru-RU" sz="1700" dirty="0" smtClean="0"/>
              <a:t>- при снижении цены контракта без изменения предусмотренных контрактом количества товара, объема работы или услуги, качества поставляемого товара, выполняемой работы, оказываемой услуги </a:t>
            </a:r>
            <a:br>
              <a:rPr lang="ru-RU" sz="1700" dirty="0" smtClean="0"/>
            </a:br>
            <a:r>
              <a:rPr lang="ru-RU" sz="1700" dirty="0" smtClean="0"/>
              <a:t>и иных условий контракта;</a:t>
            </a:r>
          </a:p>
          <a:p>
            <a:pPr marL="0" indent="271463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ru-RU" sz="1700" dirty="0" smtClean="0"/>
              <a:t>- если </a:t>
            </a:r>
            <a:r>
              <a:rPr lang="ru-RU" sz="1700" dirty="0"/>
              <a:t>по предложению заказчика увеличиваются предусмотренные контрактом </a:t>
            </a:r>
            <a:r>
              <a:rPr lang="ru-RU" sz="1700" dirty="0" smtClean="0"/>
              <a:t>(…)</a:t>
            </a:r>
            <a:r>
              <a:rPr lang="ru-RU" sz="1700" dirty="0"/>
              <a:t> количество товара, объем работы или услуги не более чем на </a:t>
            </a:r>
            <a:r>
              <a:rPr lang="ru-RU" sz="1700" dirty="0" smtClean="0"/>
              <a:t>10% </a:t>
            </a:r>
            <a:r>
              <a:rPr lang="ru-RU" sz="1700" dirty="0"/>
              <a:t>или уменьшаются предусмотренные контрактом количество поставляемого товара, объем выполняемой работы или оказываемой услуги не более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чем 10%;</a:t>
            </a:r>
          </a:p>
          <a:p>
            <a:pPr marL="0" indent="271463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ru-RU" sz="1700" dirty="0" smtClean="0"/>
              <a:t>- при </a:t>
            </a:r>
            <a:r>
              <a:rPr lang="ru-RU" sz="1700" dirty="0"/>
              <a:t>изменении объема и (или) видов выполняемых работ по контракту, предметом которого является выполнение работ по строительству, реконструкции, капитальному ремонту, сносу объекта капитального строительства, проведению работ по сохранению объектов культурного наследия (памятников </a:t>
            </a:r>
            <a:r>
              <a:rPr lang="ru-RU" sz="1700" dirty="0" smtClean="0"/>
              <a:t>истории и </a:t>
            </a:r>
            <a:r>
              <a:rPr lang="ru-RU" sz="1700" dirty="0"/>
              <a:t>культуры) народов Российской Федерации, а также </a:t>
            </a:r>
            <a:r>
              <a:rPr lang="ru-RU" sz="1700" dirty="0" smtClean="0"/>
              <a:t>по </a:t>
            </a:r>
            <a:r>
              <a:rPr lang="ru-RU" sz="1700" dirty="0"/>
              <a:t>контрактам, предусмотренным </a:t>
            </a:r>
            <a:r>
              <a:rPr lang="ru-RU" sz="1700" dirty="0" smtClean="0"/>
              <a:t>частями 16 и 16.1 статьи 34 Закона о контрактной системе.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3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9143538" cy="1066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/>
              <a:t>Новые случаи для изменения условий контракта </a:t>
            </a:r>
            <a:br>
              <a:rPr lang="ru-RU" sz="2800" b="1" dirty="0" smtClean="0"/>
            </a:br>
            <a:r>
              <a:rPr lang="ru-RU" sz="2800" b="1" dirty="0" smtClean="0"/>
              <a:t>при его исполнении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589" y="1550816"/>
            <a:ext cx="9900128" cy="48378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1800" dirty="0" smtClean="0"/>
              <a:t>если </a:t>
            </a:r>
            <a:r>
              <a:rPr lang="ru-RU" sz="1800" dirty="0"/>
              <a:t>при исполнении контракта изменяется срок исполнения отдельного этапа (отдельных этапов) исполнения контракта в рамках срока исполнения контракта, предусмотренного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его заключении</a:t>
            </a:r>
            <a:r>
              <a:rPr lang="ru-RU" sz="18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ru-RU" sz="800" dirty="0"/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ru-RU" sz="1800" dirty="0" smtClean="0"/>
              <a:t>если </a:t>
            </a:r>
            <a:r>
              <a:rPr lang="ru-RU" sz="1800" dirty="0"/>
              <a:t>при исполнении заключенного на срок не менее </a:t>
            </a:r>
            <a:r>
              <a:rPr lang="en-US" sz="1800" dirty="0" smtClean="0"/>
              <a:t>1</a:t>
            </a:r>
            <a:r>
              <a:rPr lang="ru-RU" sz="1800" dirty="0" smtClean="0"/>
              <a:t> </a:t>
            </a:r>
            <a:r>
              <a:rPr lang="ru-RU" sz="1800" dirty="0"/>
              <a:t>года контракта, предметом которого является выполнение научно-исследовательских, опытно-конструкторских или технологических работ, цена которого составляет или превышает предельный размер (предельные размеры) цены, установленный Правительством Российской Федерации, возникли независящие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 </a:t>
            </a:r>
            <a:r>
              <a:rPr lang="ru-RU" sz="1800" dirty="0"/>
              <a:t>сторон контракта обстоятельства, влекущие невозможность его исполнения</a:t>
            </a:r>
            <a:r>
              <a:rPr lang="ru-RU" sz="1800" dirty="0" smtClean="0"/>
              <a:t>. </a:t>
            </a:r>
            <a:r>
              <a:rPr lang="ru-RU" sz="1800" dirty="0"/>
              <a:t>При условии, что такое изменение не приведет к увеличению срока исполнения </a:t>
            </a:r>
            <a:r>
              <a:rPr lang="ru-RU" sz="1800" dirty="0" smtClean="0"/>
              <a:t>контракта и </a:t>
            </a:r>
            <a:r>
              <a:rPr lang="ru-RU" sz="1800" dirty="0"/>
              <a:t>(или) цены контракта более чем на 30%</a:t>
            </a:r>
            <a:r>
              <a:rPr lang="en-US" sz="1800" dirty="0"/>
              <a:t>.</a:t>
            </a:r>
            <a:endParaRPr lang="ru-RU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endParaRPr lang="ru-RU" sz="100" dirty="0" smtClean="0"/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</a:pPr>
            <a:endParaRPr lang="ru-RU" sz="200" dirty="0" smtClean="0"/>
          </a:p>
          <a:p>
            <a:pPr marL="0" indent="271463" algn="just">
              <a:lnSpc>
                <a:spcPct val="100000"/>
              </a:lnSpc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ru-RU" sz="1700" b="1" i="1" dirty="0" smtClean="0"/>
              <a:t>Основания: </a:t>
            </a:r>
            <a:r>
              <a:rPr lang="ru-RU" sz="1700" dirty="0" smtClean="0"/>
              <a:t>1) наличие </a:t>
            </a:r>
            <a:r>
              <a:rPr lang="ru-RU" sz="1700" dirty="0"/>
              <a:t>в письменной форме обоснования такого </a:t>
            </a:r>
            <a:r>
              <a:rPr lang="ru-RU" sz="1700" dirty="0" smtClean="0"/>
              <a:t>изменения</a:t>
            </a:r>
            <a:r>
              <a:rPr lang="ru-RU" sz="1700" dirty="0"/>
              <a:t>;</a:t>
            </a:r>
            <a:endParaRPr lang="ru-RU" sz="1700" dirty="0" smtClean="0"/>
          </a:p>
          <a:p>
            <a:pPr marL="271463" indent="0" algn="just">
              <a:lnSpc>
                <a:spcPct val="100000"/>
              </a:lnSpc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ru-RU" sz="1700" dirty="0" smtClean="0"/>
              <a:t>2) решение </a:t>
            </a:r>
            <a:r>
              <a:rPr lang="ru-RU" sz="1700" dirty="0"/>
              <a:t>Правительства Российской Федерации, высшего исполнительного органа государственной власти субъекта Российской Федерации, местной </a:t>
            </a:r>
            <a:r>
              <a:rPr lang="ru-RU" sz="1700" dirty="0" smtClean="0"/>
              <a:t>администрации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50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36</a:t>
            </a:fld>
            <a:endParaRPr lang="ru-RU" noProof="0"/>
          </a:p>
        </p:txBody>
      </p:sp>
      <p:sp>
        <p:nvSpPr>
          <p:cNvPr id="7" name="TextBox 6"/>
          <p:cNvSpPr txBox="1"/>
          <p:nvPr/>
        </p:nvSpPr>
        <p:spPr>
          <a:xfrm>
            <a:off x="909836" y="2492896"/>
            <a:ext cx="4824536" cy="1569660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сметная стоимость строительства, реконструкции, капитального ремонта, определенная по результатам проверки на предмет достоверности ее определения в ходе проведения государственной экспертизы проектной документации, превышает цену такого контракта</a:t>
            </a:r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85491" y="2493755"/>
            <a:ext cx="4896544" cy="1569660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цена </a:t>
            </a:r>
            <a:r>
              <a:rPr lang="ru-RU" sz="1600" dirty="0" smtClean="0"/>
              <a:t>контракта </a:t>
            </a:r>
            <a:r>
              <a:rPr lang="ru-RU" sz="1600" dirty="0"/>
              <a:t>превышает сметную стоимость строительства, реконструкции, капитального ремонта объекта капитального строительства, определенную по результатам проверки на предмет достоверности ее определения в ходе проведения государственной экспертизы проектной документации</a:t>
            </a: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09836" y="4308259"/>
            <a:ext cx="4824536" cy="1569660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ru-RU" sz="1600" b="1" i="1" dirty="0"/>
              <a:t>Основание:</a:t>
            </a:r>
            <a:r>
              <a:rPr lang="ru-RU" sz="1600" dirty="0"/>
              <a:t> решение Правительства </a:t>
            </a:r>
            <a:r>
              <a:rPr lang="ru-RU" sz="1600" dirty="0" smtClean="0"/>
              <a:t>РФ, </a:t>
            </a:r>
            <a:r>
              <a:rPr lang="ru-RU" sz="1600" dirty="0"/>
              <a:t>высшего исполнительного органа государственной власти субъекта </a:t>
            </a:r>
            <a:r>
              <a:rPr lang="ru-RU" sz="1600" dirty="0" smtClean="0"/>
              <a:t>РФ, </a:t>
            </a:r>
            <a:r>
              <a:rPr lang="ru-RU" sz="1600" dirty="0"/>
              <a:t>местной </a:t>
            </a:r>
            <a:r>
              <a:rPr lang="ru-RU" sz="1600" dirty="0" smtClean="0"/>
              <a:t>администрации.</a:t>
            </a:r>
          </a:p>
          <a:p>
            <a:pPr algn="ctr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ru-RU" sz="1600" b="1" dirty="0" smtClean="0"/>
              <a:t>Условие:</a:t>
            </a:r>
            <a:r>
              <a:rPr lang="ru-RU" sz="1600" dirty="0" smtClean="0"/>
              <a:t> изменение </a:t>
            </a:r>
            <a:r>
              <a:rPr lang="ru-RU" sz="1600" dirty="0"/>
              <a:t>существенных условий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</a:t>
            </a:r>
            <a:r>
              <a:rPr lang="ru-RU" sz="1600" dirty="0"/>
              <a:t>приведет к увеличению цены контракта </a:t>
            </a:r>
            <a:r>
              <a:rPr lang="ru-RU" sz="1600" dirty="0" smtClean="0"/>
              <a:t>более </a:t>
            </a:r>
            <a:r>
              <a:rPr lang="ru-RU" sz="1600" dirty="0"/>
              <a:t>чем на 30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02424" y="4368110"/>
            <a:ext cx="4896544" cy="1354217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цена такого контракта должна быть уменьшена с учетом указанной сметной стоимости строительства, реконструкции, капитального ремонта объекта капитального </a:t>
            </a:r>
            <a:r>
              <a:rPr lang="ru-RU" sz="1600" dirty="0" smtClean="0"/>
              <a:t>строительства</a:t>
            </a:r>
            <a:endParaRPr lang="ru-RU" sz="1600" dirty="0"/>
          </a:p>
          <a:p>
            <a:endParaRPr lang="ru-RU" dirty="0" smtClean="0"/>
          </a:p>
        </p:txBody>
      </p:sp>
      <p:cxnSp>
        <p:nvCxnSpPr>
          <p:cNvPr id="22" name="Прямая со стрелкой 21"/>
          <p:cNvCxnSpPr>
            <a:stCxn id="7" idx="2"/>
            <a:endCxn id="9" idx="0"/>
          </p:cNvCxnSpPr>
          <p:nvPr/>
        </p:nvCxnSpPr>
        <p:spPr>
          <a:xfrm>
            <a:off x="3322104" y="4062556"/>
            <a:ext cx="0" cy="2457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644467" y="4064776"/>
            <a:ext cx="5881" cy="303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99391" y="1073537"/>
            <a:ext cx="10172199" cy="10854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Новые случаи для изменения условий контракта жизненного </a:t>
            </a:r>
            <a:br>
              <a:rPr lang="ru-RU" sz="2800" b="1" dirty="0" smtClean="0"/>
            </a:br>
            <a:r>
              <a:rPr lang="ru-RU" sz="2800" b="1" dirty="0" smtClean="0"/>
              <a:t>цикла и контракта</a:t>
            </a:r>
            <a:r>
              <a:rPr lang="ru-RU" sz="2800" b="1" dirty="0"/>
              <a:t>, предметом которого может быть одновременно выполнение работ по проектированию, строительству и вводу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эксплуатацию объектов капитального </a:t>
            </a:r>
            <a:r>
              <a:rPr lang="ru-RU" sz="2800" b="1" dirty="0" smtClean="0"/>
              <a:t>строительства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602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7787102" y="2041390"/>
            <a:ext cx="189328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Закрытый конкурс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93780" y="1243043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ткрытый конкурс 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786390" y="1937976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 smtClean="0"/>
              <a:t>закрытый конкурс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805190" y="2692220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 smtClean="0"/>
              <a:t>закрытый конкурс 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786390" y="3544401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/>
              <a:t>э</a:t>
            </a:r>
            <a:r>
              <a:rPr lang="ru-RU" sz="1400" dirty="0" smtClean="0"/>
              <a:t>лектронный аукцион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786390" y="4238433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/>
              <a:t>закрытый аукцион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805999" y="4904146"/>
            <a:ext cx="187046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 smtClean="0"/>
              <a:t>закрытый аукцион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01" y="171308"/>
            <a:ext cx="9143538" cy="1066800"/>
          </a:xfrm>
        </p:spPr>
        <p:txBody>
          <a:bodyPr rtlCol="0"/>
          <a:lstStyle/>
          <a:p>
            <a:pPr rtl="0"/>
            <a:r>
              <a:rPr lang="ru-RU" b="1" dirty="0" smtClean="0"/>
              <a:t>Н</a:t>
            </a:r>
            <a:r>
              <a:rPr lang="ru" b="1" dirty="0" smtClean="0"/>
              <a:t>овая система способов закупок</a:t>
            </a:r>
            <a:endParaRPr lang="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2928767"/>
            <a:ext cx="1872208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/>
              <a:t>конкурентные способы закупок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01924" y="4702527"/>
            <a:ext cx="187220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 smtClean="0"/>
              <a:t>закупка у единственного поставщика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99211" y="2205211"/>
            <a:ext cx="1392619" cy="30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95520" y="1505209"/>
            <a:ext cx="0" cy="14487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5520" y="2953987"/>
            <a:ext cx="69630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095520" y="1505209"/>
            <a:ext cx="69631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99211" y="4505492"/>
            <a:ext cx="1392618" cy="3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095520" y="3792863"/>
            <a:ext cx="0" cy="1371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95520" y="3792863"/>
            <a:ext cx="70141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092968" y="5164192"/>
            <a:ext cx="69886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006180" y="2205210"/>
            <a:ext cx="0" cy="3557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6180" y="2235797"/>
            <a:ext cx="50920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06180" y="5762284"/>
            <a:ext cx="50920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5" idx="3"/>
          </p:cNvCxnSpPr>
          <p:nvPr/>
        </p:nvCxnSpPr>
        <p:spPr>
          <a:xfrm flipV="1">
            <a:off x="3574132" y="3355350"/>
            <a:ext cx="432048" cy="5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006180" y="4505491"/>
            <a:ext cx="50920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879927" y="4293861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аукционы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5927" y="5468604"/>
            <a:ext cx="189328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Запрос котировок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электрнной</a:t>
            </a:r>
            <a:r>
              <a:rPr lang="ru-RU" sz="1500" dirty="0" smtClean="0">
                <a:solidFill>
                  <a:schemeClr val="bg1"/>
                </a:solidFill>
              </a:rPr>
              <a:t> форме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4273" y="3244645"/>
            <a:ext cx="461665" cy="21777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ru-RU" b="1" i="1" dirty="0" smtClean="0"/>
              <a:t>Способы закупок</a:t>
            </a:r>
            <a:endParaRPr lang="ru-RU" b="1" i="1" dirty="0"/>
          </a:p>
        </p:txBody>
      </p:sp>
      <p:cxnSp>
        <p:nvCxnSpPr>
          <p:cNvPr id="66" name="Прямая соединительная линия 65"/>
          <p:cNvCxnSpPr>
            <a:stCxn id="63" idx="3"/>
          </p:cNvCxnSpPr>
          <p:nvPr/>
        </p:nvCxnSpPr>
        <p:spPr>
          <a:xfrm>
            <a:off x="1105939" y="4333498"/>
            <a:ext cx="319326" cy="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414561" y="3364828"/>
            <a:ext cx="8189" cy="1822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5" idx="1"/>
          </p:cNvCxnSpPr>
          <p:nvPr/>
        </p:nvCxnSpPr>
        <p:spPr>
          <a:xfrm flipV="1">
            <a:off x="1393769" y="3360815"/>
            <a:ext cx="308155" cy="4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20" idx="1"/>
          </p:cNvCxnSpPr>
          <p:nvPr/>
        </p:nvCxnSpPr>
        <p:spPr>
          <a:xfrm>
            <a:off x="1406611" y="5164192"/>
            <a:ext cx="2953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49" name="Прямоугольник 48"/>
          <p:cNvSpPr/>
          <p:nvPr/>
        </p:nvSpPr>
        <p:spPr>
          <a:xfrm>
            <a:off x="4531731" y="1992894"/>
            <a:ext cx="1872208" cy="4734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/>
              <a:t>конкурсы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531731" y="4288402"/>
            <a:ext cx="1872208" cy="4734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/>
              <a:t>аукционы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15384" y="5509595"/>
            <a:ext cx="1872208" cy="505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500" dirty="0" smtClean="0"/>
              <a:t>запрос котировок в электронной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975" y="110495"/>
            <a:ext cx="9143538" cy="1066800"/>
          </a:xfrm>
        </p:spPr>
        <p:txBody>
          <a:bodyPr rtlCol="0"/>
          <a:lstStyle/>
          <a:p>
            <a:pPr algn="ctr" rtl="0"/>
            <a:r>
              <a:rPr lang="ru-RU" b="1" dirty="0" smtClean="0"/>
              <a:t>Классификация электронных процедур</a:t>
            </a:r>
            <a:endParaRPr lang="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318" y="2449251"/>
            <a:ext cx="1872208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/>
              <a:t>Электронные процедуры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76266" y="4663193"/>
            <a:ext cx="187220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 smtClean="0"/>
              <a:t>Закрытые электронные процедуры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383670" y="2526813"/>
            <a:ext cx="677062" cy="5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74255" y="1748150"/>
            <a:ext cx="9415" cy="2132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53" idx="1"/>
          </p:cNvCxnSpPr>
          <p:nvPr/>
        </p:nvCxnSpPr>
        <p:spPr>
          <a:xfrm flipV="1">
            <a:off x="5374255" y="3195336"/>
            <a:ext cx="722489" cy="1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74255" y="1748150"/>
            <a:ext cx="69631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01349" y="4803904"/>
            <a:ext cx="2552" cy="6550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375977" y="4813957"/>
            <a:ext cx="70141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01349" y="5458976"/>
            <a:ext cx="69886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5" idx="3"/>
          </p:cNvCxnSpPr>
          <p:nvPr/>
        </p:nvCxnSpPr>
        <p:spPr>
          <a:xfrm flipV="1">
            <a:off x="4931526" y="2875834"/>
            <a:ext cx="432048" cy="54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947413" y="5127116"/>
            <a:ext cx="43625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53" name="Прямоугольник 52"/>
          <p:cNvSpPr/>
          <p:nvPr/>
        </p:nvSpPr>
        <p:spPr>
          <a:xfrm>
            <a:off x="6096744" y="2942647"/>
            <a:ext cx="2258760" cy="505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500" dirty="0" smtClean="0"/>
              <a:t>запрос котировок в электронной форме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072515" y="1485984"/>
            <a:ext cx="2282989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ткрытый конкурс 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069759" y="4544801"/>
            <a:ext cx="2285745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 smtClean="0"/>
              <a:t>закрытый конкурс 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047744" y="2244917"/>
            <a:ext cx="2307760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/>
              <a:t>э</a:t>
            </a:r>
            <a:r>
              <a:rPr lang="ru-RU" sz="1400" dirty="0" smtClean="0"/>
              <a:t>лектронный аукцион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064827" y="5188876"/>
            <a:ext cx="2290677" cy="518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 smtClean="0"/>
              <a:t>закрытый аукцион</a:t>
            </a:r>
          </a:p>
          <a:p>
            <a:pPr algn="ctr"/>
            <a:r>
              <a:rPr lang="ru-RU" sz="1400" dirty="0" smtClean="0"/>
              <a:t>в электронной форме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96744" y="3627549"/>
            <a:ext cx="2258760" cy="5053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500" dirty="0"/>
              <a:t>з</a:t>
            </a:r>
            <a:r>
              <a:rPr lang="ru-RU" sz="1500" dirty="0" smtClean="0"/>
              <a:t>акупка у ед. поставщика по ч.12 ст. 93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379244" y="3871514"/>
            <a:ext cx="69630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7948" y="17503"/>
            <a:ext cx="9143538" cy="1066800"/>
          </a:xfrm>
        </p:spPr>
        <p:txBody>
          <a:bodyPr rtlCol="0">
            <a:normAutofit/>
          </a:bodyPr>
          <a:lstStyle/>
          <a:p>
            <a:pPr rtl="0"/>
            <a:r>
              <a:rPr lang="ru" sz="2800" b="1" dirty="0" smtClean="0"/>
              <a:t>Правила выбора способа конкурентной закупки</a:t>
            </a:r>
            <a:endParaRPr lang="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4823" y="2186195"/>
            <a:ext cx="9361040" cy="2287954"/>
          </a:xfrm>
        </p:spPr>
        <p:txBody>
          <a:bodyPr rtlCol="0">
            <a:noAutofit/>
          </a:bodyPr>
          <a:lstStyle/>
          <a:p>
            <a:pPr algn="just"/>
            <a:r>
              <a:rPr lang="ru-RU" sz="1800" b="1" dirty="0"/>
              <a:t>з</a:t>
            </a:r>
            <a:r>
              <a:rPr lang="ru-RU" sz="1800" b="1" dirty="0" smtClean="0"/>
              <a:t>аказчик</a:t>
            </a:r>
            <a:r>
              <a:rPr lang="ru-RU" sz="1800" dirty="0"/>
              <a:t>, за исключением случаев осуществления закупки товаров, работ, услуг путем проведения электронного запроса котировок либо закупки у единственного </a:t>
            </a:r>
            <a:r>
              <a:rPr lang="ru-RU" sz="1800" dirty="0" smtClean="0"/>
              <a:t>поставщика,</a:t>
            </a:r>
            <a:r>
              <a:rPr lang="ru-RU" sz="1800" dirty="0"/>
              <a:t> </a:t>
            </a:r>
            <a:r>
              <a:rPr lang="ru-RU" sz="1800" b="1" dirty="0" smtClean="0"/>
              <a:t>обязан</a:t>
            </a:r>
            <a:r>
              <a:rPr lang="ru-RU" sz="1800" dirty="0"/>
              <a:t> </a:t>
            </a:r>
            <a:r>
              <a:rPr lang="ru-RU" sz="1800" dirty="0" smtClean="0"/>
              <a:t>осуществлять закупки товаров, работ, услуг, включенных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перечень </a:t>
            </a:r>
            <a:r>
              <a:rPr lang="ru-RU" sz="1800" dirty="0" smtClean="0"/>
              <a:t>товаров</a:t>
            </a:r>
            <a:r>
              <a:rPr lang="ru-RU" sz="1800" dirty="0"/>
              <a:t>, работ, услуг, в случае осуществления закупок которых заказчик обязан проводить аукцион в электронной форме (электронный аукцион</a:t>
            </a:r>
            <a:r>
              <a:rPr lang="ru-RU" sz="1800" dirty="0" smtClean="0"/>
              <a:t>), утвержденный </a:t>
            </a:r>
            <a:r>
              <a:rPr lang="ru-RU" sz="1800" dirty="0"/>
              <a:t>распоряжением Правительства Российской </a:t>
            </a:r>
            <a:r>
              <a:rPr lang="ru-RU" sz="1800" dirty="0" smtClean="0"/>
              <a:t>Федерации от </a:t>
            </a:r>
            <a:r>
              <a:rPr lang="ru-RU" sz="1800" dirty="0"/>
              <a:t>21 марта 2016 г. </a:t>
            </a:r>
            <a:r>
              <a:rPr lang="ru-RU" sz="1800" dirty="0" smtClean="0"/>
              <a:t>№ 471-р </a:t>
            </a:r>
          </a:p>
          <a:p>
            <a:pPr algn="just"/>
            <a:r>
              <a:rPr lang="ru-RU" sz="1800" dirty="0" smtClean="0"/>
              <a:t>в остальных случаях - </a:t>
            </a:r>
            <a:r>
              <a:rPr lang="ru-RU" sz="1800" b="1" dirty="0" smtClean="0"/>
              <a:t>право</a:t>
            </a:r>
            <a:endParaRPr lang="ru-RU" sz="1800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1701924" y="4474149"/>
            <a:ext cx="9126838" cy="5334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Закупки услуг по организации отдыха детей и их оздоровления </a:t>
            </a:r>
            <a:r>
              <a:rPr lang="ru-RU" b="1" dirty="0"/>
              <a:t>не осуществляются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путем </a:t>
            </a:r>
            <a:r>
              <a:rPr lang="ru-RU" dirty="0"/>
              <a:t>проведения аукционов.</a:t>
            </a: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3214092" y="1385632"/>
            <a:ext cx="5328592" cy="538790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Электронный аукцион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59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5940" y="-71924"/>
            <a:ext cx="9143538" cy="1066800"/>
          </a:xfrm>
        </p:spPr>
        <p:txBody>
          <a:bodyPr rtlCol="0">
            <a:normAutofit/>
          </a:bodyPr>
          <a:lstStyle/>
          <a:p>
            <a:pPr rtl="0"/>
            <a:r>
              <a:rPr lang="ru" sz="2800" b="1" dirty="0" smtClean="0"/>
              <a:t>Правила выбора способа конкурентной закупки</a:t>
            </a:r>
            <a:endParaRPr lang="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808" y="2040233"/>
            <a:ext cx="5112568" cy="3697465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/>
              <a:t>НМЦК </a:t>
            </a:r>
            <a:r>
              <a:rPr lang="ru-RU" sz="1800" dirty="0"/>
              <a:t>не превышает </a:t>
            </a:r>
            <a:r>
              <a:rPr lang="ru-RU" sz="1800" dirty="0" smtClean="0"/>
              <a:t>3 млн. рублей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годовой </a:t>
            </a:r>
            <a:r>
              <a:rPr lang="ru-RU" sz="1600" dirty="0"/>
              <a:t>объем закупок, осуществляемых путем проведения электронного запроса котировок,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</a:t>
            </a:r>
            <a:r>
              <a:rPr lang="ru-RU" sz="1600" dirty="0"/>
              <a:t>должен превышать </a:t>
            </a:r>
            <a:r>
              <a:rPr lang="ru-RU" sz="1600" dirty="0" smtClean="0"/>
              <a:t>20% </a:t>
            </a:r>
            <a:r>
              <a:rPr lang="ru-RU" sz="1600" dirty="0"/>
              <a:t>совокупного годового объема закупок заказчика или </a:t>
            </a:r>
            <a:r>
              <a:rPr lang="ru-RU" sz="1600" dirty="0" smtClean="0"/>
              <a:t>100 млн. </a:t>
            </a:r>
            <a:r>
              <a:rPr lang="ru-RU" sz="1600" dirty="0"/>
              <a:t>рублей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отношении заказчика, совокупный годовой объем закупок которого в прошедшем календарном году составил менее </a:t>
            </a:r>
            <a:r>
              <a:rPr lang="ru-RU" sz="1600" dirty="0" smtClean="0"/>
              <a:t>500 млн. рублей</a:t>
            </a:r>
            <a:endParaRPr lang="ru-RU" sz="1600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3106080" y="1116555"/>
            <a:ext cx="5328592" cy="680320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510236" y="1184184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Запрос котировок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986400" y="2029244"/>
            <a:ext cx="5714755" cy="3697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независимо от </a:t>
            </a:r>
            <a:r>
              <a:rPr lang="ru-RU" sz="1800" dirty="0" smtClean="0"/>
              <a:t>НМЦК и </a:t>
            </a:r>
            <a:r>
              <a:rPr lang="ru-RU" sz="1800" dirty="0"/>
              <a:t>годового объема </a:t>
            </a:r>
            <a:r>
              <a:rPr lang="ru-RU" sz="1800" dirty="0" smtClean="0"/>
              <a:t>закупок: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товары, необходимые </a:t>
            </a:r>
            <a:r>
              <a:rPr lang="ru-RU" sz="1550" dirty="0"/>
              <a:t>для нормального жизнеобеспечения </a:t>
            </a:r>
            <a:r>
              <a:rPr lang="ru-RU" sz="1550" dirty="0" smtClean="0"/>
              <a:t>граждан;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товары, работы </a:t>
            </a:r>
            <a:r>
              <a:rPr lang="ru-RU" sz="1550" dirty="0"/>
              <a:t>или </a:t>
            </a:r>
            <a:r>
              <a:rPr lang="ru-RU" sz="1550" dirty="0" smtClean="0"/>
              <a:t>услуги, </a:t>
            </a:r>
            <a:r>
              <a:rPr lang="ru-RU" sz="1550" dirty="0"/>
              <a:t>являющихся предметом контракта, </a:t>
            </a:r>
            <a:r>
              <a:rPr lang="ru-RU" sz="1550" dirty="0" smtClean="0"/>
              <a:t>расторгнутого на </a:t>
            </a:r>
            <a:r>
              <a:rPr lang="ru-RU" sz="1550" dirty="0"/>
              <a:t>основании </a:t>
            </a:r>
            <a:r>
              <a:rPr lang="ru-RU" sz="1550" dirty="0" smtClean="0"/>
              <a:t>части 9 или части 15 статьи 95 Закона </a:t>
            </a:r>
            <a:br>
              <a:rPr lang="ru-RU" sz="1550" dirty="0" smtClean="0"/>
            </a:br>
            <a:r>
              <a:rPr lang="ru-RU" sz="1550" dirty="0" smtClean="0"/>
              <a:t>о контрактной системе;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лекарственные препараты, </a:t>
            </a:r>
            <a:r>
              <a:rPr lang="ru-RU" sz="1550" dirty="0"/>
              <a:t>необходимых для назначения пациенту по медицинским показаниям </a:t>
            </a:r>
            <a:r>
              <a:rPr lang="ru-RU" sz="1550" dirty="0" smtClean="0"/>
              <a:t>по </a:t>
            </a:r>
            <a:r>
              <a:rPr lang="ru-RU" sz="1550" dirty="0"/>
              <a:t>решению врачебной </a:t>
            </a:r>
            <a:r>
              <a:rPr lang="ru-RU" sz="1550" dirty="0" smtClean="0"/>
              <a:t>комиссии;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спортивный инвентарь, оборудование, спортивная экипировка;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изделия </a:t>
            </a:r>
            <a:r>
              <a:rPr lang="ru-RU" sz="1550" dirty="0"/>
              <a:t>народных художественных промыслов признанного художественного достоинства, образцы которых </a:t>
            </a:r>
            <a:r>
              <a:rPr lang="ru-RU" sz="1550" dirty="0" smtClean="0"/>
              <a:t>зарегистрированы;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550" dirty="0" smtClean="0"/>
              <a:t>жилые помещения </a:t>
            </a:r>
            <a:r>
              <a:rPr lang="ru-RU" sz="1550" dirty="0"/>
              <a:t>для детей-сирот и детей, оставшихся без попечения родителей, лиц из числа детей-сирот и детей, оставшихся без попечения родителей. </a:t>
            </a:r>
            <a:endParaRPr lang="ru-RU" sz="155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6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5940" y="260648"/>
            <a:ext cx="9143538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И</a:t>
            </a:r>
            <a:r>
              <a:rPr lang="ru" sz="2800" b="1" dirty="0" smtClean="0"/>
              <a:t>звещение об осуществлении закупки</a:t>
            </a:r>
            <a:br>
              <a:rPr lang="ru" sz="2800" b="1" dirty="0" smtClean="0"/>
            </a:br>
            <a:r>
              <a:rPr lang="ru" sz="2800" b="1" dirty="0" smtClean="0"/>
              <a:t>должно содержать следующую информацию:</a:t>
            </a:r>
            <a:endParaRPr lang="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3073" y="1412776"/>
            <a:ext cx="11017224" cy="4536504"/>
          </a:xfrm>
        </p:spPr>
        <p:txBody>
          <a:bodyPr numCol="2"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и</a:t>
            </a:r>
            <a:r>
              <a:rPr lang="ru" sz="1600" dirty="0" smtClean="0"/>
              <a:t>нформация о заказчике;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" sz="1600" dirty="0" smtClean="0"/>
              <a:t>ИКЗ;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" sz="1600" dirty="0" smtClean="0"/>
              <a:t>способ закупки;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" sz="1600" dirty="0" smtClean="0"/>
              <a:t>адрес электронной площадки;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н</a:t>
            </a:r>
            <a:r>
              <a:rPr lang="ru" sz="1600" dirty="0" smtClean="0"/>
              <a:t>аименование объекта закупки;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к</a:t>
            </a:r>
            <a:r>
              <a:rPr lang="ru-RU" sz="1600" dirty="0" smtClean="0"/>
              <a:t>оличество, единица </a:t>
            </a:r>
            <a:r>
              <a:rPr lang="ru-RU" sz="1600" dirty="0"/>
              <a:t>измерения и </a:t>
            </a:r>
            <a:r>
              <a:rPr lang="ru-RU" sz="1600" dirty="0" smtClean="0"/>
              <a:t>место </a:t>
            </a:r>
            <a:r>
              <a:rPr lang="ru-RU" sz="1600" dirty="0"/>
              <a:t>поставки </a:t>
            </a:r>
            <a:r>
              <a:rPr lang="ru-RU" sz="1600" dirty="0" smtClean="0"/>
              <a:t>товара;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о</a:t>
            </a:r>
            <a:r>
              <a:rPr lang="ru-RU" sz="1600" dirty="0" smtClean="0"/>
              <a:t>бъем, единица измерения </a:t>
            </a:r>
            <a:r>
              <a:rPr lang="ru-RU" sz="1600" dirty="0"/>
              <a:t>и </a:t>
            </a:r>
            <a:r>
              <a:rPr lang="ru-RU" sz="1600" dirty="0" smtClean="0"/>
              <a:t>место </a:t>
            </a:r>
            <a:r>
              <a:rPr lang="ru-RU" sz="1600" dirty="0"/>
              <a:t>выполнения работы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или </a:t>
            </a:r>
            <a:r>
              <a:rPr lang="ru-RU" sz="1600" dirty="0"/>
              <a:t>оказания </a:t>
            </a:r>
            <a:r>
              <a:rPr lang="ru-RU" sz="1600" dirty="0" smtClean="0"/>
              <a:t>услуги;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срок исполнения </a:t>
            </a:r>
            <a:r>
              <a:rPr lang="ru-RU" sz="1600" dirty="0" smtClean="0"/>
              <a:t>контракта;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НМЦК (начальная </a:t>
            </a:r>
            <a:r>
              <a:rPr lang="ru-RU" sz="1600" dirty="0"/>
              <a:t>цена единицы товара, работы, услуги, </a:t>
            </a:r>
            <a:r>
              <a:rPr lang="ru-RU" sz="1600" dirty="0" smtClean="0"/>
              <a:t>начальная </a:t>
            </a:r>
            <a:r>
              <a:rPr lang="ru-RU" sz="1600" dirty="0"/>
              <a:t>сумма цен указанных единиц и максимальное значение цены </a:t>
            </a:r>
            <a:r>
              <a:rPr lang="ru-RU" sz="1600" dirty="0" smtClean="0"/>
              <a:t>контракта), </a:t>
            </a:r>
            <a:r>
              <a:rPr lang="ru-RU" sz="1600" dirty="0"/>
              <a:t>источник </a:t>
            </a:r>
            <a:r>
              <a:rPr lang="ru-RU" sz="1600" dirty="0" smtClean="0"/>
              <a:t>финансирования;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размер </a:t>
            </a:r>
            <a:r>
              <a:rPr lang="ru-RU" sz="1600" dirty="0" smtClean="0"/>
              <a:t>аванса </a:t>
            </a:r>
            <a:r>
              <a:rPr lang="ru-RU" sz="1600" dirty="0"/>
              <a:t>(если </a:t>
            </a:r>
            <a:r>
              <a:rPr lang="ru-RU" sz="1600" dirty="0" smtClean="0"/>
              <a:t>предусмотрен);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критерии оценки заявок на участие в конкурсах;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т</a:t>
            </a:r>
            <a:r>
              <a:rPr lang="ru-RU" sz="1600" dirty="0" smtClean="0"/>
              <a:t>ребования к участникам закупки;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преимущества, предоставляемые в </a:t>
            </a:r>
            <a:r>
              <a:rPr lang="ru-RU" sz="1600" dirty="0"/>
              <a:t>соответствии </a:t>
            </a:r>
            <a:r>
              <a:rPr lang="ru-RU" sz="1600" dirty="0" smtClean="0"/>
              <a:t>со</a:t>
            </a:r>
            <a:r>
              <a:rPr lang="ru-RU" sz="1600" dirty="0"/>
              <a:t> </a:t>
            </a:r>
            <a:r>
              <a:rPr lang="ru-RU" sz="1600" dirty="0" smtClean="0"/>
              <a:t>статьями 28-30 Закона о контрактной системе;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информация об </a:t>
            </a:r>
            <a:r>
              <a:rPr lang="ru-RU" sz="1600" dirty="0"/>
              <a:t>условиях, о запретах и об ограничениях допуска </a:t>
            </a:r>
            <a:r>
              <a:rPr lang="ru-RU" sz="1600" dirty="0" smtClean="0"/>
              <a:t>товаров;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р</a:t>
            </a:r>
            <a:r>
              <a:rPr lang="ru-RU" sz="1600" dirty="0" smtClean="0"/>
              <a:t>азмер и порядок ОЗ, ОИК, ОГО;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информация о </a:t>
            </a:r>
            <a:r>
              <a:rPr lang="ru-RU" sz="1600" dirty="0"/>
              <a:t>банковском сопровождении </a:t>
            </a:r>
            <a:r>
              <a:rPr lang="ru-RU" sz="1600" dirty="0" smtClean="0"/>
              <a:t>контракта;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 smtClean="0"/>
              <a:t>информация о </a:t>
            </a:r>
            <a:r>
              <a:rPr lang="ru-RU" sz="1600" dirty="0"/>
              <a:t>возможности заказчика заключить </a:t>
            </a:r>
            <a:r>
              <a:rPr lang="ru-RU" sz="1600" dirty="0" smtClean="0"/>
              <a:t>контракты с </a:t>
            </a:r>
            <a:r>
              <a:rPr lang="ru-RU" sz="1600" dirty="0"/>
              <a:t>несколькими участниками </a:t>
            </a:r>
            <a:r>
              <a:rPr lang="ru-RU" sz="1600" dirty="0" smtClean="0"/>
              <a:t>закупки;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информация о возможности одностороннего отказа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исполнения </a:t>
            </a:r>
            <a:r>
              <a:rPr lang="ru-RU" sz="1600" dirty="0" smtClean="0"/>
              <a:t>контракта;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дата и время окончания срока подачи </a:t>
            </a:r>
            <a:r>
              <a:rPr lang="ru-RU" sz="1600" dirty="0" smtClean="0"/>
              <a:t>заявок;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дата окончания срока рассмотрения и оценки </a:t>
            </a:r>
            <a:r>
              <a:rPr lang="ru-RU" sz="1600" dirty="0" smtClean="0"/>
              <a:t>1-х и 2-х частей заявок на ЭК, </a:t>
            </a:r>
            <a:r>
              <a:rPr lang="ru-RU" sz="1600" dirty="0"/>
              <a:t>дата подведения итогов определения </a:t>
            </a:r>
            <a:r>
              <a:rPr lang="ru-RU" sz="1600" dirty="0" smtClean="0"/>
              <a:t>поставщика;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dirty="0"/>
              <a:t>дата проведения процедуры подачи предложений о цене </a:t>
            </a:r>
            <a:r>
              <a:rPr lang="ru-RU" sz="1600" dirty="0" smtClean="0"/>
              <a:t>контракта на ЭК и ЭА.</a:t>
            </a:r>
            <a:endParaRPr lang="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И</a:t>
            </a:r>
            <a:r>
              <a:rPr lang="ru" sz="2800" b="1" dirty="0"/>
              <a:t>звещение об осуществлении </a:t>
            </a:r>
            <a:r>
              <a:rPr lang="ru" sz="2800" b="1" dirty="0" smtClean="0"/>
              <a:t>закупки</a:t>
            </a:r>
            <a:r>
              <a:rPr lang="ru" sz="2800" b="1" dirty="0"/>
              <a:t/>
            </a:r>
            <a:br>
              <a:rPr lang="ru" sz="2800" b="1" dirty="0"/>
            </a:br>
            <a:r>
              <a:rPr lang="ru" sz="2800" b="1" dirty="0"/>
              <a:t>должно содержать </a:t>
            </a:r>
            <a:r>
              <a:rPr lang="ru" sz="2800" b="1" dirty="0" smtClean="0"/>
              <a:t>следующие документы:</a:t>
            </a:r>
            <a:endParaRPr lang="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3331" y="1916832"/>
            <a:ext cx="9143538" cy="369746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описание </a:t>
            </a:r>
            <a:r>
              <a:rPr lang="ru-RU" sz="2000" dirty="0"/>
              <a:t>объекта </a:t>
            </a:r>
            <a:r>
              <a:rPr lang="ru-RU" sz="2000" dirty="0" smtClean="0"/>
              <a:t>закупки;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обоснование НМЦК с </a:t>
            </a:r>
            <a:r>
              <a:rPr lang="ru-RU" sz="2000" dirty="0"/>
              <a:t>указанием информации о валюте, используемой для формирования цены контракта и расчетов с </a:t>
            </a:r>
            <a:r>
              <a:rPr lang="ru-RU" sz="2000" dirty="0" smtClean="0"/>
              <a:t>поставщиком;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требования к </a:t>
            </a:r>
            <a:r>
              <a:rPr lang="ru-RU" sz="2000" dirty="0" smtClean="0"/>
              <a:t>содержанию и составу заявки;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порядок </a:t>
            </a:r>
            <a:r>
              <a:rPr lang="ru-RU" sz="2000" dirty="0"/>
              <a:t>рассмотрения и оценки заявок на участие в </a:t>
            </a:r>
            <a:r>
              <a:rPr lang="ru-RU" sz="2000" dirty="0" smtClean="0"/>
              <a:t>конкурсах;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проект </a:t>
            </a:r>
            <a:r>
              <a:rPr lang="ru-RU" sz="2000" dirty="0"/>
              <a:t>контракта;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перечень </a:t>
            </a:r>
            <a:r>
              <a:rPr lang="ru-RU" sz="2000" dirty="0"/>
              <a:t>дополнительных требований к извещению об осуществлении закупки, участникам закупок, содержанию заявок </a:t>
            </a:r>
            <a:r>
              <a:rPr lang="ru-RU" sz="2000" dirty="0" smtClean="0"/>
              <a:t>(для услуг </a:t>
            </a:r>
            <a:r>
              <a:rPr lang="ru-RU" sz="2000" dirty="0"/>
              <a:t>специализированного </a:t>
            </a:r>
            <a:r>
              <a:rPr lang="ru-RU" sz="2000" dirty="0" smtClean="0"/>
              <a:t>депозитария и работ, связанных с перевозками).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с обзором планирования проекта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848_TF03460544" id="{30B3B0C4-9B2C-4E69-8E28-C02DEE867D7B}" vid="{1E615EF9-395E-4C1B-B1C0-E38A1E9E9FF5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E4B67F17A19F648A6403C281B9FF495" ma:contentTypeVersion="1" ma:contentTypeDescription="Создание документа." ma:contentTypeScope="" ma:versionID="773559fcb1ce213a951b80114e6b21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ec202db5-c17f-4d6a-b8d5-a061024804cd" targetNamespace="http://schemas.microsoft.com/office/2006/metadata/properties" ma:root="true" ma:fieldsID="b03296aa6b924856236f30cb68360b48" ns2:_="" ns3:_="" ns4:_="">
    <xsd:import namespace="57504d04-691e-4fc4-8f09-4f19fdbe90f6"/>
    <xsd:import namespace="6d7c22ec-c6a4-4777-88aa-bc3c76ac660e"/>
    <xsd:import namespace="ec202db5-c17f-4d6a-b8d5-a061024804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02db5-c17f-4d6a-b8d5-a061024804cd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Нормативная документация" ma:format="RadioButtons" ma:internalName="_x041f__x0430__x043f__x043a__x0430_">
      <xsd:simpleType>
        <xsd:restriction base="dms:Choice">
          <xsd:enumeration value="Нормативные правовые акты Республики Марий Эл"/>
          <xsd:enumeration value="Нормативные правовые акты Российской Федерации"/>
          <xsd:enumeration value="Нормативная документация"/>
          <xsd:enumeration value="Информация об осуществлении закупок товаров, работ, услуг для обеспечения нужд РМЭ"/>
          <xsd:enumeration value="Информация о деятельности Минэкономразвития РМЭ - органа, уполномоченного на осуществление контроля в сфере закупок"/>
          <xsd:enumeration value="Важно!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Презентация</_x041e__x043f__x0438__x0441__x0430__x043d__x0438__x0435_>
    <_x041f__x0430__x043f__x043a__x0430_ xmlns="ec202db5-c17f-4d6a-b8d5-a061024804cd">Важно!</_x041f__x0430__x043f__x043a__x0430_>
    <_dlc_DocId xmlns="57504d04-691e-4fc4-8f09-4f19fdbe90f6">XXJ7TYMEEKJ2-592594733-176</_dlc_DocId>
    <_dlc_DocIdUrl xmlns="57504d04-691e-4fc4-8f09-4f19fdbe90f6">
      <Url>https://vip.gov.mari.ru/mecon/_layouts/DocIdRedir.aspx?ID=XXJ7TYMEEKJ2-592594733-176</Url>
      <Description>XXJ7TYMEEKJ2-592594733-176</Description>
    </_dlc_DocIdUrl>
  </documentManagement>
</p:properties>
</file>

<file path=customXml/itemProps1.xml><?xml version="1.0" encoding="utf-8"?>
<ds:datastoreItem xmlns:ds="http://schemas.openxmlformats.org/officeDocument/2006/customXml" ds:itemID="{9407D973-EF12-4CAF-9201-7EA28E634AD2}"/>
</file>

<file path=customXml/itemProps2.xml><?xml version="1.0" encoding="utf-8"?>
<ds:datastoreItem xmlns:ds="http://schemas.openxmlformats.org/officeDocument/2006/customXml" ds:itemID="{21DDB413-ACF1-4364-8096-918728510187}"/>
</file>

<file path=customXml/itemProps3.xml><?xml version="1.0" encoding="utf-8"?>
<ds:datastoreItem xmlns:ds="http://schemas.openxmlformats.org/officeDocument/2006/customXml" ds:itemID="{44B948A5-022C-41CD-941C-9555D077C8AD}"/>
</file>

<file path=customXml/itemProps4.xml><?xml version="1.0" encoding="utf-8"?>
<ds:datastoreItem xmlns:ds="http://schemas.openxmlformats.org/officeDocument/2006/customXml" ds:itemID="{18E149E4-CBD6-4CB2-8430-E6BA4E3B6592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обзором планирования бизнес-проекта</Template>
  <TotalTime>4109</TotalTime>
  <Words>2462</Words>
  <Application>Microsoft Office PowerPoint</Application>
  <PresentationFormat>Произвольный</PresentationFormat>
  <Paragraphs>461</Paragraphs>
  <Slides>36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Презентация с обзором планирования проекта</vt:lpstr>
      <vt:lpstr>Изменения в Федеральном законе  от 5 апреля 2013 г. N 44-ФЗ "О контрактной системе в сфере закупок товаров, работ, услуг для обеспечения государственных  и муниципальных нужд" с 1 января 2022 г.</vt:lpstr>
      <vt:lpstr>Презентация PowerPoint</vt:lpstr>
      <vt:lpstr>Новые понятия Закона о контрактной системе</vt:lpstr>
      <vt:lpstr>Новая система способов закупок</vt:lpstr>
      <vt:lpstr>Классификация электронных процедур</vt:lpstr>
      <vt:lpstr>Правила выбора способа конкурентной закупки</vt:lpstr>
      <vt:lpstr>Правила выбора способа конкурентной закупки</vt:lpstr>
      <vt:lpstr>Извещение об осуществлении закупки должно содержать следующую информацию:</vt:lpstr>
      <vt:lpstr>Извещение об осуществлении закупки должно содержать следующие документы:</vt:lpstr>
      <vt:lpstr>Сроки размещения извещения и продления сроков подачи заявок при его изменении</vt:lpstr>
      <vt:lpstr>Иные особенности извещения об осуществлении закупки:</vt:lpstr>
      <vt:lpstr>Электронный конкурс</vt:lpstr>
      <vt:lpstr>Электронный конкурс</vt:lpstr>
      <vt:lpstr>Электронный аукцион</vt:lpstr>
      <vt:lpstr>Электронный аукцион</vt:lpstr>
      <vt:lpstr>Заключение контракта по результатам проведения электронной процедуры (конкурса и аукциона) </vt:lpstr>
      <vt:lpstr>Запрос котировок в электронной форме</vt:lpstr>
      <vt:lpstr>Упрощенная процедура заключения контракта  по результатам проведения запроса котировок</vt:lpstr>
      <vt:lpstr>Обязательное общественное обсуждение закупок</vt:lpstr>
      <vt:lpstr>Осуществление закупок у СМП и СОНКО</vt:lpstr>
      <vt:lpstr>Изменения в порядке обеспечения заявки</vt:lpstr>
      <vt:lpstr>Переход от банковских гарантий к независимым </vt:lpstr>
      <vt:lpstr>Описание объекта закупки работ по строительству, реконструкции, капитальному ремонту, сносу объекта капитального строительства</vt:lpstr>
      <vt:lpstr>Изменения по контрактам жизненного цикла </vt:lpstr>
      <vt:lpstr>Универсальная стоимостная предквалификация (часть 2.1 статьи 31)</vt:lpstr>
      <vt:lpstr>Изменение порядка разработки типовых условий контрактов</vt:lpstr>
      <vt:lpstr>Комиссия по осуществлению закупок</vt:lpstr>
      <vt:lpstr>Случаи признания открытого конкурентного способа закупки несостоявшимся</vt:lpstr>
      <vt:lpstr>Новые основания для отклонения заявки при рассмотрении заявок на участие в закупке</vt:lpstr>
      <vt:lpstr>Предоставление преимущества в соответствии со статьями 28 и 29 Закона о контрактной системе</vt:lpstr>
      <vt:lpstr>Порядок одностороннего расторжения контрактов  с 1 января по 1 июля 2022 г.</vt:lpstr>
      <vt:lpstr>Презентация PowerPoint</vt:lpstr>
      <vt:lpstr>Электронное актирование (часть 13 статьи 94)</vt:lpstr>
      <vt:lpstr>Новое в условиях контракта</vt:lpstr>
      <vt:lpstr>Новые случаи для изменения условий контракта  при его исполнении</vt:lpstr>
      <vt:lpstr>Новые случаи для изменения условий контракта жизненного  цикла и контракта, предметом которого может быть одновременно выполнение работ по проектированию, строительству и вводу  в эксплуатацию объектов капитального строительства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Федеральный закон от 5 апреля 2013 года №44-фз</dc:title>
  <dc:creator>Polzovatel</dc:creator>
  <cp:lastModifiedBy>Polzovatel</cp:lastModifiedBy>
  <cp:revision>234</cp:revision>
  <cp:lastPrinted>2021-12-17T09:04:06Z</cp:lastPrinted>
  <dcterms:created xsi:type="dcterms:W3CDTF">2021-11-22T13:35:00Z</dcterms:created>
  <dcterms:modified xsi:type="dcterms:W3CDTF">2021-12-20T08:59:24Z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0x010100BE4B67F17A19F648A6403C281B9FF495</vt:lpwstr>
  </property>
  <property fmtid="{D5CDD505-2E9C-101B-9397-08002B2CF9AE}" pid="3" name="_dlc_DocIdItemGuid">
    <vt:lpwstr>167f9dd5-8ac4-4f59-8421-57b7e25d97bb</vt:lpwstr>
  </property>
</Properties>
</file>