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Override1.xml" ContentType="application/vnd.openxmlformats-officedocument.themeOverrid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1" r:id="rId3"/>
    <p:sldId id="278" r:id="rId4"/>
    <p:sldId id="279" r:id="rId5"/>
    <p:sldId id="258" r:id="rId6"/>
    <p:sldId id="270" r:id="rId7"/>
    <p:sldId id="280" r:id="rId8"/>
    <p:sldId id="268" r:id="rId9"/>
    <p:sldId id="274" r:id="rId10"/>
    <p:sldId id="276" r:id="rId11"/>
    <p:sldId id="271" r:id="rId12"/>
    <p:sldId id="275" r:id="rId13"/>
    <p:sldId id="272" r:id="rId14"/>
    <p:sldId id="277" r:id="rId15"/>
    <p:sldId id="273" r:id="rId16"/>
    <p:sldId id="264" r:id="rId17"/>
    <p:sldId id="267" r:id="rId18"/>
    <p:sldId id="269" r:id="rId19"/>
    <p:sldId id="265" r:id="rId20"/>
    <p:sldId id="266" r:id="rId21"/>
    <p:sldId id="263" r:id="rId22"/>
    <p:sldId id="259" r:id="rId23"/>
    <p:sldId id="260"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2" autoAdjust="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9945F528-33FB-4572-88C3-8356667BC33E}" type="datetimeFigureOut">
              <a:rPr lang="ru-RU" smtClean="0"/>
              <a:pPr/>
              <a:t>23.12.2016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3AE53249-5A54-4893-80C1-3D4665E1C49D}" type="slidenum">
              <a:rPr lang="ru-RU" smtClean="0"/>
              <a:pPr/>
              <a:t>‹#›</a:t>
            </a:fld>
            <a:endParaRPr lang="ru-RU"/>
          </a:p>
        </p:txBody>
      </p:sp>
    </p:spTree>
    <p:extLst>
      <p:ext uri="{BB962C8B-B14F-4D97-AF65-F5344CB8AC3E}">
        <p14:creationId xmlns:p14="http://schemas.microsoft.com/office/powerpoint/2010/main" val="3958226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AE53249-5A54-4893-80C1-3D4665E1C49D}" type="slidenum">
              <a:rPr lang="ru-RU" smtClean="0"/>
              <a:pPr/>
              <a:t>12</a:t>
            </a:fld>
            <a:endParaRPr lang="ru-RU"/>
          </a:p>
        </p:txBody>
      </p:sp>
    </p:spTree>
    <p:extLst>
      <p:ext uri="{BB962C8B-B14F-4D97-AF65-F5344CB8AC3E}">
        <p14:creationId xmlns:p14="http://schemas.microsoft.com/office/powerpoint/2010/main" val="3179754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9726CD71-35DB-429E-8318-D2EA82CAD3E7}" type="datetimeFigureOut">
              <a:rPr lang="ru-RU"/>
              <a:pPr>
                <a:defRPr/>
              </a:pPr>
              <a:t>23.12.2016</a:t>
            </a:fld>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5D03F824-49B5-49C8-B455-F8189C247E31}" type="slidenum">
              <a:rPr lang="ru-RU"/>
              <a:pPr>
                <a:defRPr/>
              </a:pPr>
              <a:t>‹#›</a:t>
            </a:fld>
            <a:endParaRPr lang="ru-RU"/>
          </a:p>
        </p:txBody>
      </p:sp>
    </p:spTree>
    <p:extLst>
      <p:ext uri="{BB962C8B-B14F-4D97-AF65-F5344CB8AC3E}">
        <p14:creationId xmlns:p14="http://schemas.microsoft.com/office/powerpoint/2010/main" val="399721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4523EFED-E8F2-4CE1-968A-D148BE920CE2}" type="datetimeFigureOut">
              <a:rPr lang="ru-RU"/>
              <a:pPr>
                <a:defRPr/>
              </a:pPr>
              <a:t>23.12.2016</a:t>
            </a:fld>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0EA85BFF-41DB-4361-9C08-2DC4D8B7A225}" type="slidenum">
              <a:rPr lang="ru-RU"/>
              <a:pPr>
                <a:defRPr/>
              </a:pPr>
              <a:t>‹#›</a:t>
            </a:fld>
            <a:endParaRPr lang="ru-RU"/>
          </a:p>
        </p:txBody>
      </p:sp>
    </p:spTree>
    <p:extLst>
      <p:ext uri="{BB962C8B-B14F-4D97-AF65-F5344CB8AC3E}">
        <p14:creationId xmlns:p14="http://schemas.microsoft.com/office/powerpoint/2010/main" val="415491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21395EB7-9A7A-47F9-BC30-937F7730598F}" type="datetimeFigureOut">
              <a:rPr lang="ru-RU"/>
              <a:pPr>
                <a:defRPr/>
              </a:pPr>
              <a:t>23.12.2016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A5EE880-84E5-4706-8EDA-60920B797F6F}" type="slidenum">
              <a:rPr lang="ru-RU"/>
              <a:pPr>
                <a:defRPr/>
              </a:pPr>
              <a:t>‹#›</a:t>
            </a:fld>
            <a:endParaRPr lang="ru-RU"/>
          </a:p>
        </p:txBody>
      </p:sp>
    </p:spTree>
    <p:extLst>
      <p:ext uri="{BB962C8B-B14F-4D97-AF65-F5344CB8AC3E}">
        <p14:creationId xmlns:p14="http://schemas.microsoft.com/office/powerpoint/2010/main" val="390810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Объект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FFB0C42A-2593-434D-9742-707EA8086080}" type="datetimeFigureOut">
              <a:rPr lang="ru-RU"/>
              <a:pPr>
                <a:defRPr/>
              </a:pPr>
              <a:t>23.12.2016</a:t>
            </a:fld>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E3E04E5E-1830-4B98-8A3C-741FB7EC92C8}" type="slidenum">
              <a:rPr lang="ru-RU"/>
              <a:pPr>
                <a:defRPr/>
              </a:pPr>
              <a:t>‹#›</a:t>
            </a:fld>
            <a:endParaRPr lang="ru-RU"/>
          </a:p>
        </p:txBody>
      </p:sp>
    </p:spTree>
    <p:extLst>
      <p:ext uri="{BB962C8B-B14F-4D97-AF65-F5344CB8AC3E}">
        <p14:creationId xmlns:p14="http://schemas.microsoft.com/office/powerpoint/2010/main" val="20522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355E7C94-ABAA-48EC-90E2-7B00FDB27B0E}" type="datetimeFigureOut">
              <a:rPr lang="ru-RU"/>
              <a:pPr>
                <a:defRPr/>
              </a:pPr>
              <a:t>23.12.2016</a:t>
            </a:fld>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4B7CD323-CA78-4721-A85F-761D75484CAB}" type="slidenum">
              <a:rPr lang="ru-RU"/>
              <a:pPr>
                <a:defRPr/>
              </a:pPr>
              <a:t>‹#›</a:t>
            </a:fld>
            <a:endParaRPr lang="ru-RU"/>
          </a:p>
        </p:txBody>
      </p:sp>
    </p:spTree>
    <p:extLst>
      <p:ext uri="{BB962C8B-B14F-4D97-AF65-F5344CB8AC3E}">
        <p14:creationId xmlns:p14="http://schemas.microsoft.com/office/powerpoint/2010/main" val="29358865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36E043EE-7883-4CF2-BDC4-E7C89BF5855A}" type="datetimeFigureOut">
              <a:rPr lang="ru-RU"/>
              <a:pPr>
                <a:defRPr/>
              </a:pPr>
              <a:t>23.12.2016</a:t>
            </a:fld>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D7105D96-CD97-4E18-A375-A5865B0277B4}" type="slidenum">
              <a:rPr lang="ru-RU"/>
              <a:pPr>
                <a:defRPr/>
              </a:pPr>
              <a:t>‹#›</a:t>
            </a:fld>
            <a:endParaRPr lang="ru-RU"/>
          </a:p>
        </p:txBody>
      </p:sp>
    </p:spTree>
    <p:extLst>
      <p:ext uri="{BB962C8B-B14F-4D97-AF65-F5344CB8AC3E}">
        <p14:creationId xmlns:p14="http://schemas.microsoft.com/office/powerpoint/2010/main" val="153605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F3C84865-2931-4A98-90C6-51052413660B}" type="datetimeFigureOut">
              <a:rPr lang="ru-RU"/>
              <a:pPr>
                <a:defRPr/>
              </a:pPr>
              <a:t>23.12.2016</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080657B2-302B-4D9B-B8AF-7E1E6C3FF34D}" type="slidenum">
              <a:rPr lang="ru-RU"/>
              <a:pPr>
                <a:defRPr/>
              </a:pPr>
              <a:t>‹#›</a:t>
            </a:fld>
            <a:endParaRPr lang="ru-RU"/>
          </a:p>
        </p:txBody>
      </p:sp>
    </p:spTree>
    <p:extLst>
      <p:ext uri="{BB962C8B-B14F-4D97-AF65-F5344CB8AC3E}">
        <p14:creationId xmlns:p14="http://schemas.microsoft.com/office/powerpoint/2010/main" val="169179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22A74FEB-7F9D-420F-A8DE-894CA4219959}" type="datetimeFigureOut">
              <a:rPr lang="ru-RU"/>
              <a:pPr>
                <a:defRPr/>
              </a:pPr>
              <a:t>23.12.2016</a:t>
            </a:fld>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D3DFC227-314E-496F-A3A2-5D72223A8572}" type="slidenum">
              <a:rPr lang="ru-RU"/>
              <a:pPr>
                <a:defRPr/>
              </a:pPr>
              <a:t>‹#›</a:t>
            </a:fld>
            <a:endParaRPr lang="ru-RU"/>
          </a:p>
        </p:txBody>
      </p:sp>
    </p:spTree>
    <p:extLst>
      <p:ext uri="{BB962C8B-B14F-4D97-AF65-F5344CB8AC3E}">
        <p14:creationId xmlns:p14="http://schemas.microsoft.com/office/powerpoint/2010/main" val="98322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56C258AE-7A93-48B4-9A26-3E6A019BE57B}" type="datetimeFigureOut">
              <a:rPr lang="ru-RU"/>
              <a:pPr>
                <a:defRPr/>
              </a:pPr>
              <a:t>23.12.2016</a:t>
            </a:fld>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A48E5CD2-CAE2-4B7E-8943-5E46D023B1F2}" type="slidenum">
              <a:rPr lang="ru-RU"/>
              <a:pPr>
                <a:defRPr/>
              </a:pPr>
              <a:t>‹#›</a:t>
            </a:fld>
            <a:endParaRPr lang="ru-RU"/>
          </a:p>
        </p:txBody>
      </p:sp>
    </p:spTree>
    <p:extLst>
      <p:ext uri="{BB962C8B-B14F-4D97-AF65-F5344CB8AC3E}">
        <p14:creationId xmlns:p14="http://schemas.microsoft.com/office/powerpoint/2010/main" val="1839435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3A23EC7B-6BEE-490E-93D5-3E9F684C17C4}" type="datetimeFigureOut">
              <a:rPr lang="ru-RU"/>
              <a:pPr>
                <a:defRPr/>
              </a:pPr>
              <a:t>23.12.2016</a:t>
            </a:fld>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C0A41952-0AA7-4BDA-8714-D246D4F05318}" type="slidenum">
              <a:rPr lang="ru-RU"/>
              <a:pPr>
                <a:defRPr/>
              </a:pPr>
              <a:t>‹#›</a:t>
            </a:fld>
            <a:endParaRPr lang="ru-RU"/>
          </a:p>
        </p:txBody>
      </p:sp>
    </p:spTree>
    <p:extLst>
      <p:ext uri="{BB962C8B-B14F-4D97-AF65-F5344CB8AC3E}">
        <p14:creationId xmlns:p14="http://schemas.microsoft.com/office/powerpoint/2010/main" val="290275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C23EAEE2-D43D-43B3-B15F-B62A60AE3815}" type="datetimeFigureOut">
              <a:rPr lang="ru-RU"/>
              <a:pPr>
                <a:defRPr/>
              </a:pPr>
              <a:t>23.12.2016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91ED22DE-B567-441E-8BDF-533FA5EB07D3}" type="slidenum">
              <a:rPr lang="ru-RU"/>
              <a:pPr>
                <a:defRPr/>
              </a:pPr>
              <a:t>‹#›</a:t>
            </a:fld>
            <a:endParaRPr lang="ru-RU"/>
          </a:p>
        </p:txBody>
      </p:sp>
    </p:spTree>
    <p:extLst>
      <p:ext uri="{BB962C8B-B14F-4D97-AF65-F5344CB8AC3E}">
        <p14:creationId xmlns:p14="http://schemas.microsoft.com/office/powerpoint/2010/main" val="43093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smtClean="0">
                <a:solidFill>
                  <a:schemeClr val="accent1">
                    <a:shade val="75000"/>
                  </a:schemeClr>
                </a:solidFill>
              </a:defRPr>
            </a:lvl1pPr>
          </a:lstStyle>
          <a:p>
            <a:pPr>
              <a:defRPr/>
            </a:pPr>
            <a:fld id="{176436C2-35E9-4702-9F66-AFDD66C5744F}" type="datetimeFigureOut">
              <a:rPr lang="ru-RU"/>
              <a:pPr>
                <a:defRPr/>
              </a:pPr>
              <a:t>23.12.2016</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smtClean="0">
                <a:solidFill>
                  <a:schemeClr val="accent1">
                    <a:shade val="75000"/>
                  </a:schemeClr>
                </a:solidFill>
              </a:defRPr>
            </a:lvl1pPr>
          </a:lstStyle>
          <a:p>
            <a:pPr>
              <a:defRPr/>
            </a:pPr>
            <a:fld id="{E005CEC0-0716-4E85-B857-C9042434E686}"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0" r:id="rId4"/>
    <p:sldLayoutId id="2147483686" r:id="rId5"/>
    <p:sldLayoutId id="2147483681" r:id="rId6"/>
    <p:sldLayoutId id="2147483687" r:id="rId7"/>
    <p:sldLayoutId id="2147483688" r:id="rId8"/>
    <p:sldLayoutId id="2147483689" r:id="rId9"/>
    <p:sldLayoutId id="2147483682" r:id="rId10"/>
    <p:sldLayoutId id="2147483690"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consultantplus://offline/ref=8102657AACA77C29F34DD8A955BC1F2572AFD055967DEDACA0F903AFF454A3AF8B0EFE5858C9DEBE36K9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395536" y="836712"/>
            <a:ext cx="8511480" cy="5616129"/>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700" b="1" dirty="0" smtClean="0">
                <a:latin typeface="Times New Roman" pitchFamily="18" charset="0"/>
                <a:cs typeface="Times New Roman" pitchFamily="18" charset="0"/>
              </a:rPr>
              <a:t>- </a:t>
            </a:r>
            <a:r>
              <a:rPr lang="ru-RU" sz="1700" b="1" cap="none" dirty="0">
                <a:latin typeface="Times New Roman" pitchFamily="18" charset="0"/>
                <a:cs typeface="Times New Roman" pitchFamily="18" charset="0"/>
              </a:rPr>
              <a:t>ТР ТС021/2011 Технический </a:t>
            </a:r>
            <a:r>
              <a:rPr lang="ru-RU" sz="1700" b="1" cap="none" dirty="0" smtClean="0">
                <a:latin typeface="Times New Roman" pitchFamily="18" charset="0"/>
                <a:cs typeface="Times New Roman" pitchFamily="18" charset="0"/>
              </a:rPr>
              <a:t>регламент таможенного союза  «О безопасности пищевой продукции»;</a:t>
            </a:r>
            <a:r>
              <a:rPr lang="ru-RU" sz="800" b="1" cap="none" dirty="0" smtClean="0">
                <a:latin typeface="Times New Roman" pitchFamily="18" charset="0"/>
                <a:cs typeface="Times New Roman" pitchFamily="18" charset="0"/>
              </a:rPr>
              <a:t/>
            </a:r>
            <a:br>
              <a:rPr lang="ru-RU" sz="800" b="1" cap="none" dirty="0" smtClean="0">
                <a:latin typeface="Times New Roman" pitchFamily="18" charset="0"/>
                <a:cs typeface="Times New Roman" pitchFamily="18" charset="0"/>
              </a:rPr>
            </a:br>
            <a:r>
              <a:rPr lang="ru-RU" sz="800" b="1" cap="none" dirty="0" smtClean="0">
                <a:latin typeface="Times New Roman" pitchFamily="18" charset="0"/>
                <a:cs typeface="Times New Roman" pitchFamily="18" charset="0"/>
              </a:rPr>
              <a:t/>
            </a:r>
            <a:br>
              <a:rPr lang="ru-RU" sz="800" b="1" cap="none" dirty="0" smtClean="0">
                <a:latin typeface="Times New Roman" pitchFamily="18" charset="0"/>
                <a:cs typeface="Times New Roman" pitchFamily="18" charset="0"/>
              </a:rPr>
            </a:br>
            <a:r>
              <a:rPr lang="ru-RU" sz="1700" b="1" cap="none" dirty="0" smtClean="0">
                <a:latin typeface="Times New Roman" pitchFamily="18" charset="0"/>
                <a:cs typeface="Times New Roman" pitchFamily="18" charset="0"/>
              </a:rPr>
              <a:t>- </a:t>
            </a:r>
            <a:r>
              <a:rPr lang="ru-RU" sz="1700" b="1" cap="none" dirty="0" smtClean="0">
                <a:effectLst/>
                <a:latin typeface="Times New Roman" pitchFamily="18" charset="0"/>
                <a:cs typeface="Times New Roman" pitchFamily="18" charset="0"/>
              </a:rPr>
              <a:t>Закон Российской Федерации от 14 мая 1993 г. № 4979-1 «О ветеринарии»;</a:t>
            </a:r>
            <a:br>
              <a:rPr lang="ru-RU" sz="1700" b="1" cap="none" dirty="0" smtClean="0">
                <a:effectLst/>
                <a:latin typeface="Times New Roman" pitchFamily="18" charset="0"/>
                <a:cs typeface="Times New Roman" pitchFamily="18" charset="0"/>
              </a:rPr>
            </a:br>
            <a:r>
              <a:rPr lang="ru-RU" sz="700" b="1" cap="none" dirty="0" smtClean="0">
                <a:effectLst/>
                <a:latin typeface="Times New Roman" pitchFamily="18" charset="0"/>
                <a:cs typeface="Times New Roman" pitchFamily="18" charset="0"/>
              </a:rPr>
              <a:t/>
            </a:r>
            <a:br>
              <a:rPr lang="ru-RU" sz="700" b="1" cap="none" dirty="0" smtClean="0">
                <a:effectLst/>
                <a:latin typeface="Times New Roman" pitchFamily="18" charset="0"/>
                <a:cs typeface="Times New Roman" pitchFamily="18" charset="0"/>
              </a:rPr>
            </a:br>
            <a:r>
              <a:rPr lang="ru-RU" sz="1700" b="1" cap="none" dirty="0" smtClean="0">
                <a:effectLst/>
                <a:latin typeface="Times New Roman" pitchFamily="18" charset="0"/>
                <a:cs typeface="Times New Roman" pitchFamily="18" charset="0"/>
              </a:rPr>
              <a:t>- Ветеринарные правила </a:t>
            </a:r>
            <a:r>
              <a:rPr lang="ru-RU" sz="1700" b="1" cap="none" dirty="0">
                <a:effectLst/>
                <a:latin typeface="Times New Roman" pitchFamily="18" charset="0"/>
                <a:cs typeface="Times New Roman" pitchFamily="18" charset="0"/>
              </a:rPr>
              <a:t>содержания медоносных пчел в целях их воспроизводства, выращивания, реализации и использования для опыления сельскохозяйственных энтомофильных растений и получения продукции </a:t>
            </a:r>
            <a:r>
              <a:rPr lang="ru-RU" sz="1700" b="1" cap="none" dirty="0" smtClean="0">
                <a:effectLst/>
                <a:latin typeface="Times New Roman" pitchFamily="18" charset="0"/>
                <a:cs typeface="Times New Roman" pitchFamily="18" charset="0"/>
              </a:rPr>
              <a:t>пчеловодства, </a:t>
            </a:r>
            <a:r>
              <a:rPr lang="ru-RU" sz="1700" b="1" cap="none" dirty="0">
                <a:effectLst/>
                <a:latin typeface="Times New Roman" pitchFamily="18" charset="0"/>
                <a:cs typeface="Times New Roman" pitchFamily="18" charset="0"/>
              </a:rPr>
              <a:t>утвержденные приказом </a:t>
            </a:r>
            <a:r>
              <a:rPr lang="ru-RU" sz="1700" b="1" cap="none" dirty="0" smtClean="0">
                <a:effectLst/>
                <a:latin typeface="Times New Roman" pitchFamily="18" charset="0"/>
                <a:cs typeface="Times New Roman" pitchFamily="18" charset="0"/>
              </a:rPr>
              <a:t>Минсельхоза </a:t>
            </a:r>
            <a:r>
              <a:rPr lang="ru-RU" sz="1700" b="1" cap="none" dirty="0" err="1" smtClean="0">
                <a:effectLst/>
                <a:latin typeface="Times New Roman" pitchFamily="18" charset="0"/>
                <a:cs typeface="Times New Roman" pitchFamily="18" charset="0"/>
              </a:rPr>
              <a:t>Россиии</a:t>
            </a:r>
            <a:r>
              <a:rPr lang="ru-RU" sz="1700" b="1" cap="none" dirty="0">
                <a:effectLst/>
                <a:latin typeface="Times New Roman" pitchFamily="18" charset="0"/>
                <a:cs typeface="Times New Roman" pitchFamily="18" charset="0"/>
              </a:rPr>
              <a:t> от 19.05.2016 </a:t>
            </a:r>
            <a:r>
              <a:rPr lang="ru-RU" sz="1700" b="1" cap="none" dirty="0" smtClean="0">
                <a:effectLst/>
                <a:latin typeface="Times New Roman" pitchFamily="18" charset="0"/>
                <a:cs typeface="Times New Roman" pitchFamily="18" charset="0"/>
              </a:rPr>
              <a:t>№</a:t>
            </a:r>
            <a:r>
              <a:rPr lang="en-US" sz="1700" b="1" cap="none" dirty="0" smtClean="0">
                <a:effectLst/>
                <a:latin typeface="Times New Roman" pitchFamily="18" charset="0"/>
                <a:cs typeface="Times New Roman" pitchFamily="18" charset="0"/>
              </a:rPr>
              <a:t> 194</a:t>
            </a:r>
            <a:r>
              <a:rPr lang="ru-RU" sz="1700" b="1" cap="none" dirty="0" smtClean="0">
                <a:effectLst/>
                <a:latin typeface="Times New Roman" pitchFamily="18" charset="0"/>
                <a:cs typeface="Times New Roman" pitchFamily="18" charset="0"/>
              </a:rPr>
              <a:t>;</a:t>
            </a:r>
            <a:br>
              <a:rPr lang="ru-RU" sz="1700" b="1" cap="none" dirty="0" smtClean="0">
                <a:effectLst/>
                <a:latin typeface="Times New Roman" pitchFamily="18" charset="0"/>
                <a:cs typeface="Times New Roman" pitchFamily="18" charset="0"/>
              </a:rPr>
            </a:br>
            <a:r>
              <a:rPr lang="ru-RU" sz="700" b="1" cap="none" dirty="0" smtClean="0">
                <a:effectLst/>
                <a:latin typeface="Times New Roman" pitchFamily="18" charset="0"/>
                <a:cs typeface="Times New Roman" pitchFamily="18" charset="0"/>
              </a:rPr>
              <a:t/>
            </a:r>
            <a:br>
              <a:rPr lang="ru-RU" sz="700" b="1" cap="none" dirty="0" smtClean="0">
                <a:effectLst/>
                <a:latin typeface="Times New Roman" pitchFamily="18" charset="0"/>
                <a:cs typeface="Times New Roman" pitchFamily="18" charset="0"/>
              </a:rPr>
            </a:br>
            <a:r>
              <a:rPr lang="ru-RU" sz="1700" b="1" cap="none" dirty="0" smtClean="0">
                <a:effectLst/>
                <a:latin typeface="Times New Roman" pitchFamily="18" charset="0"/>
                <a:cs typeface="Times New Roman" pitchFamily="18" charset="0"/>
              </a:rPr>
              <a:t>- Ветеринарно-санитарные правила содержания пчел, утвержденные Главным управлением ветеринарии Министерства сельского хозяйства СССР от 15 декабря  1976 г.;</a:t>
            </a:r>
            <a:br>
              <a:rPr lang="ru-RU" sz="1700" b="1" cap="none" dirty="0" smtClean="0">
                <a:effectLst/>
                <a:latin typeface="Times New Roman" pitchFamily="18" charset="0"/>
                <a:cs typeface="Times New Roman" pitchFamily="18" charset="0"/>
              </a:rPr>
            </a:br>
            <a:r>
              <a:rPr lang="ru-RU" sz="700" b="1" cap="none" dirty="0" smtClean="0">
                <a:effectLst/>
                <a:latin typeface="Times New Roman" pitchFamily="18" charset="0"/>
                <a:cs typeface="Times New Roman" pitchFamily="18" charset="0"/>
              </a:rPr>
              <a:t/>
            </a:r>
            <a:br>
              <a:rPr lang="ru-RU" sz="700" b="1" cap="none" dirty="0" smtClean="0">
                <a:effectLst/>
                <a:latin typeface="Times New Roman" pitchFamily="18" charset="0"/>
                <a:cs typeface="Times New Roman" pitchFamily="18" charset="0"/>
              </a:rPr>
            </a:br>
            <a:r>
              <a:rPr lang="ru-RU" sz="1700" b="1" cap="none" dirty="0" smtClean="0">
                <a:effectLst/>
                <a:latin typeface="Times New Roman" pitchFamily="18" charset="0"/>
                <a:cs typeface="Times New Roman" pitchFamily="18" charset="0"/>
              </a:rPr>
              <a:t>- Инструкция о мероприятиях по предупреждению и ликвидации болезней, отравлений                и основных вредителей пчел, утвержденная Департаментом ветеринарии Минсельхозпрода Российской Федерации от 17 августа 1998 г. № 13-4-2/1362; </a:t>
            </a:r>
            <a:br>
              <a:rPr lang="ru-RU" sz="1700" b="1" cap="none" dirty="0" smtClean="0">
                <a:effectLst/>
                <a:latin typeface="Times New Roman" pitchFamily="18" charset="0"/>
                <a:cs typeface="Times New Roman" pitchFamily="18" charset="0"/>
              </a:rPr>
            </a:br>
            <a:r>
              <a:rPr lang="ru-RU" sz="700" b="1" cap="none" dirty="0" smtClean="0">
                <a:effectLst/>
                <a:latin typeface="Times New Roman" pitchFamily="18" charset="0"/>
                <a:cs typeface="Times New Roman" pitchFamily="18" charset="0"/>
              </a:rPr>
              <a:t/>
            </a:r>
            <a:br>
              <a:rPr lang="ru-RU" sz="700" b="1" cap="none" dirty="0" smtClean="0">
                <a:effectLst/>
                <a:latin typeface="Times New Roman" pitchFamily="18" charset="0"/>
                <a:cs typeface="Times New Roman" pitchFamily="18" charset="0"/>
              </a:rPr>
            </a:br>
            <a:r>
              <a:rPr lang="ru-RU" sz="1700" b="1" cap="none" dirty="0" smtClean="0">
                <a:effectLst/>
                <a:latin typeface="Times New Roman" pitchFamily="18" charset="0"/>
                <a:cs typeface="Times New Roman" pitchFamily="18" charset="0"/>
              </a:rPr>
              <a:t>- Правила организации работы по оформлению ветеринарных сопроводительных документов и Порядок оформления ветеринарных сопроводительных документов в электронном виде, утвержденные приказом Министерства сельского хозяйства Российской </a:t>
            </a:r>
            <a:r>
              <a:rPr lang="ru-RU" sz="1700" b="1" cap="none" dirty="0">
                <a:effectLst/>
                <a:latin typeface="Times New Roman" pitchFamily="18" charset="0"/>
                <a:cs typeface="Times New Roman" pitchFamily="18" charset="0"/>
              </a:rPr>
              <a:t>Федерации от 17.07.2014 </a:t>
            </a:r>
            <a:r>
              <a:rPr lang="ru-RU" sz="1700" b="1" cap="none" dirty="0" smtClean="0">
                <a:effectLst/>
                <a:latin typeface="Times New Roman" pitchFamily="18" charset="0"/>
                <a:cs typeface="Times New Roman" pitchFamily="18" charset="0"/>
              </a:rPr>
              <a:t>№</a:t>
            </a:r>
            <a:r>
              <a:rPr lang="en-US" sz="1700" b="1" cap="none" dirty="0" smtClean="0">
                <a:effectLst/>
                <a:latin typeface="Times New Roman" pitchFamily="18" charset="0"/>
                <a:cs typeface="Times New Roman" pitchFamily="18" charset="0"/>
              </a:rPr>
              <a:t> 281</a:t>
            </a:r>
            <a:r>
              <a:rPr lang="ru-RU" sz="1700" b="1" cap="none" dirty="0" smtClean="0">
                <a:effectLst/>
                <a:latin typeface="Times New Roman" pitchFamily="18" charset="0"/>
                <a:cs typeface="Times New Roman" pitchFamily="18" charset="0"/>
              </a:rPr>
              <a:t>.</a:t>
            </a:r>
            <a:br>
              <a:rPr lang="ru-RU" sz="1700" b="1" cap="none" dirty="0" smtClean="0">
                <a:effectLst/>
                <a:latin typeface="Times New Roman" pitchFamily="18" charset="0"/>
                <a:cs typeface="Times New Roman" pitchFamily="18" charset="0"/>
              </a:rPr>
            </a:br>
            <a:r>
              <a:rPr lang="ru-RU" sz="700" b="1" cap="none" dirty="0" smtClean="0">
                <a:effectLst/>
                <a:latin typeface="Times New Roman" pitchFamily="18" charset="0"/>
                <a:cs typeface="Times New Roman" pitchFamily="18" charset="0"/>
              </a:rPr>
              <a:t/>
            </a:r>
            <a:br>
              <a:rPr lang="ru-RU" sz="700" b="1" cap="none" dirty="0" smtClean="0">
                <a:effectLst/>
                <a:latin typeface="Times New Roman" pitchFamily="18" charset="0"/>
                <a:cs typeface="Times New Roman" pitchFamily="18" charset="0"/>
              </a:rPr>
            </a:br>
            <a:r>
              <a:rPr lang="ru-RU" sz="1700" b="1" cap="none" dirty="0" smtClean="0">
                <a:effectLst/>
                <a:latin typeface="Times New Roman" pitchFamily="18" charset="0"/>
                <a:cs typeface="Times New Roman" pitchFamily="18" charset="0"/>
              </a:rPr>
              <a:t>- Единый перечень товаров, подлежащих ветеринарному контроля (надзору), утвержденный Решением Комиссии Таможенного союза от 18 июня 2010 г. № 317 .</a:t>
            </a:r>
            <a:br>
              <a:rPr lang="ru-RU" sz="1700" b="1" cap="none" dirty="0" smtClean="0">
                <a:effectLst/>
                <a:latin typeface="Times New Roman" pitchFamily="18" charset="0"/>
                <a:cs typeface="Times New Roman" pitchFamily="18" charset="0"/>
              </a:rPr>
            </a:br>
            <a:r>
              <a:rPr lang="ru-RU" sz="700" b="1" cap="none" dirty="0" smtClean="0">
                <a:effectLst/>
                <a:latin typeface="Times New Roman" pitchFamily="18" charset="0"/>
                <a:cs typeface="Times New Roman" pitchFamily="18" charset="0"/>
              </a:rPr>
              <a:t/>
            </a:r>
            <a:br>
              <a:rPr lang="ru-RU" sz="700" b="1" cap="none" dirty="0" smtClean="0">
                <a:effectLst/>
                <a:latin typeface="Times New Roman" pitchFamily="18" charset="0"/>
                <a:cs typeface="Times New Roman" pitchFamily="18" charset="0"/>
              </a:rPr>
            </a:br>
            <a:r>
              <a:rPr lang="ru-RU" sz="1700" b="1" cap="none" dirty="0" smtClean="0">
                <a:effectLst/>
                <a:latin typeface="Times New Roman" pitchFamily="18" charset="0"/>
                <a:cs typeface="Times New Roman" pitchFamily="18" charset="0"/>
              </a:rPr>
              <a:t>- </a:t>
            </a:r>
            <a:r>
              <a:rPr lang="ru-RU" sz="1700" b="1" cap="none" dirty="0">
                <a:effectLst/>
                <a:latin typeface="Times New Roman" pitchFamily="18" charset="0"/>
                <a:cs typeface="Times New Roman" pitchFamily="18" charset="0"/>
              </a:rPr>
              <a:t>ГОСТ Р 54644-2011 Мед натуральный. Технические условия</a:t>
            </a:r>
            <a:r>
              <a:rPr lang="ru-RU" sz="1700" b="1" cap="none" dirty="0" smtClean="0">
                <a:effectLst/>
                <a:latin typeface="Times New Roman" pitchFamily="18" charset="0"/>
                <a:cs typeface="Times New Roman" pitchFamily="18" charset="0"/>
              </a:rPr>
              <a:t/>
            </a:r>
            <a:br>
              <a:rPr lang="ru-RU" sz="1700" b="1" cap="none" dirty="0" smtClean="0">
                <a:effectLst/>
                <a:latin typeface="Times New Roman" pitchFamily="18" charset="0"/>
                <a:cs typeface="Times New Roman" pitchFamily="18" charset="0"/>
              </a:rPr>
            </a:br>
            <a:r>
              <a:rPr lang="ru-RU" sz="1700" b="1" cap="none" dirty="0" smtClean="0">
                <a:effectLst/>
                <a:latin typeface="Times New Roman" pitchFamily="18" charset="0"/>
                <a:cs typeface="Times New Roman" pitchFamily="18" charset="0"/>
              </a:rPr>
              <a:t/>
            </a:r>
            <a:br>
              <a:rPr lang="ru-RU" sz="1700" b="1" cap="none" dirty="0" smtClean="0">
                <a:effectLst/>
                <a:latin typeface="Times New Roman" pitchFamily="18" charset="0"/>
                <a:cs typeface="Times New Roman" pitchFamily="18" charset="0"/>
              </a:rPr>
            </a:br>
            <a:r>
              <a:rPr lang="ru-RU" sz="1700" b="1" cap="none" dirty="0" smtClean="0">
                <a:effectLst/>
                <a:latin typeface="Times New Roman" pitchFamily="18" charset="0"/>
                <a:cs typeface="Times New Roman" pitchFamily="18" charset="0"/>
              </a:rPr>
              <a:t/>
            </a:r>
            <a:br>
              <a:rPr lang="ru-RU" sz="1700" b="1" cap="none" dirty="0" smtClean="0">
                <a:effectLst/>
                <a:latin typeface="Times New Roman" pitchFamily="18" charset="0"/>
                <a:cs typeface="Times New Roman" pitchFamily="18" charset="0"/>
              </a:rPr>
            </a:br>
            <a:r>
              <a:rPr lang="ru-RU" sz="1700" b="1" cap="none" dirty="0" smtClean="0">
                <a:latin typeface="Times New Roman" pitchFamily="18" charset="0"/>
                <a:cs typeface="Times New Roman" pitchFamily="18" charset="0"/>
              </a:rPr>
              <a:t/>
            </a:r>
            <a:br>
              <a:rPr lang="ru-RU" sz="1700" b="1" cap="none" dirty="0" smtClean="0">
                <a:latin typeface="Times New Roman" pitchFamily="18" charset="0"/>
                <a:cs typeface="Times New Roman" pitchFamily="18" charset="0"/>
              </a:rPr>
            </a:br>
            <a:r>
              <a:rPr lang="ru-RU" sz="1600" b="1" cap="none" dirty="0" smtClean="0">
                <a:latin typeface="Times New Roman" pitchFamily="18" charset="0"/>
                <a:cs typeface="Times New Roman" pitchFamily="18" charset="0"/>
              </a:rPr>
              <a:t/>
            </a:r>
            <a:br>
              <a:rPr lang="ru-RU" sz="1600" b="1" cap="none" dirty="0" smtClean="0">
                <a:latin typeface="Times New Roman" pitchFamily="18" charset="0"/>
                <a:cs typeface="Times New Roman" pitchFamily="18" charset="0"/>
              </a:rPr>
            </a:br>
            <a:r>
              <a:rPr lang="ru-RU" sz="1600" b="1" cap="none" dirty="0" smtClean="0">
                <a:latin typeface="Times New Roman" pitchFamily="18" charset="0"/>
                <a:cs typeface="Times New Roman" pitchFamily="18" charset="0"/>
              </a:rPr>
              <a:t/>
            </a:r>
            <a:br>
              <a:rPr lang="ru-RU" sz="1600" b="1" cap="none" dirty="0" smtClean="0">
                <a:latin typeface="Times New Roman" pitchFamily="18" charset="0"/>
                <a:cs typeface="Times New Roman" pitchFamily="18" charset="0"/>
              </a:rPr>
            </a:br>
            <a:r>
              <a:rPr lang="ru-RU" sz="1600" cap="none" dirty="0" smtClean="0">
                <a:latin typeface="Times New Roman" pitchFamily="18" charset="0"/>
                <a:cs typeface="Times New Roman" pitchFamily="18" charset="0"/>
              </a:rPr>
              <a:t/>
            </a:r>
            <a:br>
              <a:rPr lang="ru-RU" sz="1600" cap="none" dirty="0" smtClean="0">
                <a:latin typeface="Times New Roman" pitchFamily="18" charset="0"/>
                <a:cs typeface="Times New Roman" pitchFamily="18" charset="0"/>
              </a:rPr>
            </a:br>
            <a:r>
              <a:rPr lang="ru-RU" sz="1600" cap="none" dirty="0" smtClean="0">
                <a:latin typeface="Times New Roman" pitchFamily="18" charset="0"/>
                <a:cs typeface="Times New Roman" pitchFamily="18" charset="0"/>
              </a:rPr>
              <a:t/>
            </a:r>
            <a:br>
              <a:rPr lang="ru-RU" sz="1600" cap="none" dirty="0" smtClean="0">
                <a:latin typeface="Times New Roman" pitchFamily="18" charset="0"/>
                <a:cs typeface="Times New Roman" pitchFamily="18" charset="0"/>
              </a:rPr>
            </a:br>
            <a:endParaRPr lang="ru-RU" sz="1600" cap="none" dirty="0" smtClean="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95288" y="142852"/>
            <a:ext cx="8458200" cy="1054123"/>
          </a:xfrm>
        </p:spPr>
        <p:txBody>
          <a:bodyPr rtlCol="0">
            <a:normAutofit/>
          </a:bodyPr>
          <a:lstStyle/>
          <a:p>
            <a:pPr algn="ctr" fontAlgn="auto">
              <a:spcAft>
                <a:spcPts val="0"/>
              </a:spcAft>
              <a:buFont typeface="Arial" pitchFamily="34" charset="0"/>
              <a:buNone/>
              <a:defRPr/>
            </a:pPr>
            <a:r>
              <a:rPr lang="ru-RU" sz="2000" b="1" dirty="0" smtClean="0">
                <a:latin typeface="Times New Roman" pitchFamily="18" charset="0"/>
                <a:cs typeface="Times New Roman" pitchFamily="18" charset="0"/>
              </a:rPr>
              <a:t>Требования действующего законодательства в области ветеринарии к натуральному меду и продуктам пчеловодства</a:t>
            </a:r>
          </a:p>
          <a:p>
            <a:pPr algn="ctr" fontAlgn="auto">
              <a:spcAft>
                <a:spcPts val="0"/>
              </a:spcAft>
              <a:buFont typeface="Arial" pitchFamily="34" charset="0"/>
              <a:buNone/>
              <a:defRPr/>
            </a:pPr>
            <a:endParaRPr lang="ru-RU" sz="2000" b="1" dirty="0" smtClean="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88640"/>
            <a:ext cx="8686800" cy="5891485"/>
          </a:xfrm>
        </p:spPr>
        <p:txBody>
          <a:bodyPr/>
          <a:lstStyle/>
          <a:p>
            <a:pPr marL="0" indent="0" algn="ctr">
              <a:buNone/>
            </a:pPr>
            <a:r>
              <a:rPr lang="ru-RU" b="1" dirty="0" smtClean="0">
                <a:solidFill>
                  <a:srgbClr val="0070C0"/>
                </a:solidFill>
                <a:latin typeface="Times New Roman" pitchFamily="18" charset="0"/>
                <a:cs typeface="Times New Roman" pitchFamily="18" charset="0"/>
              </a:rPr>
              <a:t>Мешотчатый </a:t>
            </a:r>
            <a:r>
              <a:rPr lang="ru-RU" b="1" dirty="0">
                <a:solidFill>
                  <a:srgbClr val="0070C0"/>
                </a:solidFill>
                <a:latin typeface="Times New Roman" pitchFamily="18" charset="0"/>
                <a:cs typeface="Times New Roman" pitchFamily="18" charset="0"/>
              </a:rPr>
              <a:t>расплод </a:t>
            </a:r>
            <a:r>
              <a:rPr lang="ru-RU" b="1" dirty="0" smtClean="0">
                <a:solidFill>
                  <a:srgbClr val="0070C0"/>
                </a:solidFill>
                <a:latin typeface="Times New Roman" pitchFamily="18" charset="0"/>
                <a:cs typeface="Times New Roman" pitchFamily="18" charset="0"/>
              </a:rPr>
              <a:t>пчел</a:t>
            </a:r>
            <a:endParaRPr lang="ru-RU" dirty="0">
              <a:solidFill>
                <a:srgbClr val="0070C0"/>
              </a:solidFill>
              <a:latin typeface="Times New Roman" pitchFamily="18" charset="0"/>
              <a:cs typeface="Times New Roman" pitchFamily="18" charset="0"/>
            </a:endParaRPr>
          </a:p>
          <a:p>
            <a:pPr marL="0" indent="0" algn="just">
              <a:buNone/>
            </a:pPr>
            <a:r>
              <a:rPr lang="ru-RU" sz="2800" b="1" dirty="0" smtClean="0">
                <a:latin typeface="Times New Roman" pitchFamily="18" charset="0"/>
                <a:cs typeface="Times New Roman" pitchFamily="18" charset="0"/>
              </a:rPr>
              <a:t>Заразная </a:t>
            </a:r>
            <a:r>
              <a:rPr lang="ru-RU" sz="2800" b="1" dirty="0">
                <a:latin typeface="Times New Roman" pitchFamily="18" charset="0"/>
                <a:cs typeface="Times New Roman" pitchFamily="18" charset="0"/>
              </a:rPr>
              <a:t>болезнь взрослых личинок (преимущественно запечатанных), вызываемая фильтрующимся вирусом. Болезнь чаще проявляется в первой половине лета, особенно при охлаждении гнезд пчелиных семей и недостатке корма.</a:t>
            </a:r>
          </a:p>
          <a:p>
            <a:pPr marL="0" indent="0" algn="just">
              <a:buNone/>
            </a:pPr>
            <a:r>
              <a:rPr lang="ru-RU" sz="2800" b="1" dirty="0" smtClean="0">
                <a:latin typeface="Times New Roman" pitchFamily="18" charset="0"/>
                <a:cs typeface="Times New Roman" pitchFamily="18" charset="0"/>
              </a:rPr>
              <a:t>Погибшие </a:t>
            </a:r>
            <a:r>
              <a:rPr lang="ru-RU" sz="2800" b="1" dirty="0">
                <a:latin typeface="Times New Roman" pitchFamily="18" charset="0"/>
                <a:cs typeface="Times New Roman" pitchFamily="18" charset="0"/>
              </a:rPr>
              <a:t>личинки буреют, приобретают вид мешочка, наполненного водянисто-зернистой жидкостью, запаха не имеют, лежат вдоль ячеек с приподнятыми вверх головами. Высохшие личинки имеют вид изогнутых корочек и </a:t>
            </a:r>
            <a:r>
              <a:rPr lang="ru-RU" sz="2800" b="1" dirty="0" err="1">
                <a:latin typeface="Times New Roman" pitchFamily="18" charset="0"/>
                <a:cs typeface="Times New Roman" pitchFamily="18" charset="0"/>
              </a:rPr>
              <a:t>легкоизвлекаются</a:t>
            </a:r>
            <a:r>
              <a:rPr lang="ru-RU" sz="2800" b="1" dirty="0">
                <a:latin typeface="Times New Roman" pitchFamily="18" charset="0"/>
                <a:cs typeface="Times New Roman" pitchFamily="18" charset="0"/>
              </a:rPr>
              <a:t> из ячеек.</a:t>
            </a:r>
          </a:p>
          <a:p>
            <a:pPr marL="0" indent="0">
              <a:buNone/>
            </a:pPr>
            <a:endParaRPr lang="ru-RU" dirty="0"/>
          </a:p>
        </p:txBody>
      </p:sp>
    </p:spTree>
    <p:extLst>
      <p:ext uri="{BB962C8B-B14F-4D97-AF65-F5344CB8AC3E}">
        <p14:creationId xmlns:p14="http://schemas.microsoft.com/office/powerpoint/2010/main" val="1468340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596064" cy="5747469"/>
          </a:xfrm>
        </p:spPr>
        <p:txBody>
          <a:bodyPr/>
          <a:lstStyle/>
          <a:p>
            <a:pPr marL="0" indent="0" algn="ctr">
              <a:buNone/>
            </a:pPr>
            <a:r>
              <a:rPr lang="ru-RU" sz="2800" b="1" dirty="0" err="1">
                <a:solidFill>
                  <a:srgbClr val="0070C0"/>
                </a:solidFill>
                <a:latin typeface="Times New Roman" pitchFamily="18" charset="0"/>
                <a:cs typeface="Times New Roman" pitchFamily="18" charset="0"/>
              </a:rPr>
              <a:t>Акарапидоз</a:t>
            </a:r>
            <a:r>
              <a:rPr lang="ru-RU" sz="2800" b="1" dirty="0">
                <a:solidFill>
                  <a:srgbClr val="0070C0"/>
                </a:solidFill>
                <a:latin typeface="Times New Roman" pitchFamily="18" charset="0"/>
                <a:cs typeface="Times New Roman" pitchFamily="18" charset="0"/>
              </a:rPr>
              <a:t> </a:t>
            </a:r>
            <a:r>
              <a:rPr lang="ru-RU" sz="2800" b="1" dirty="0" smtClean="0">
                <a:solidFill>
                  <a:srgbClr val="0070C0"/>
                </a:solidFill>
                <a:latin typeface="Times New Roman" pitchFamily="18" charset="0"/>
                <a:cs typeface="Times New Roman" pitchFamily="18" charset="0"/>
              </a:rPr>
              <a:t>пчел</a:t>
            </a:r>
            <a:endParaRPr lang="ru-RU" sz="2800" dirty="0">
              <a:solidFill>
                <a:srgbClr val="0070C0"/>
              </a:solidFill>
              <a:latin typeface="Times New Roman" pitchFamily="18" charset="0"/>
              <a:cs typeface="Times New Roman" pitchFamily="18" charset="0"/>
            </a:endParaRPr>
          </a:p>
          <a:p>
            <a:pPr marL="0" indent="0" algn="just">
              <a:buNone/>
            </a:pPr>
            <a:r>
              <a:rPr lang="ru-RU" sz="2800" b="1" dirty="0">
                <a:latin typeface="Times New Roman" pitchFamily="18" charset="0"/>
                <a:cs typeface="Times New Roman" pitchFamily="18" charset="0"/>
              </a:rPr>
              <a:t>Инвазионная болезнь органов дыхания взрослых пчел, вызываемая клещом </a:t>
            </a:r>
            <a:r>
              <a:rPr lang="en-US" sz="2800" b="1" dirty="0" err="1">
                <a:latin typeface="Times New Roman" pitchFamily="18" charset="0"/>
                <a:cs typeface="Times New Roman" pitchFamily="18" charset="0"/>
              </a:rPr>
              <a:t>Acarapis</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woodi</a:t>
            </a:r>
            <a:r>
              <a:rPr lang="ru-RU" sz="2800" b="1" dirty="0">
                <a:latin typeface="Times New Roman" pitchFamily="18" charset="0"/>
                <a:cs typeface="Times New Roman" pitchFamily="18" charset="0"/>
              </a:rPr>
              <a:t>. Распространяется при бесконтрольной перевозке и продаже пчел и маток. Наибольшего развития болезнь достигает в конце зимы и весной, а также летом в периоды продолжительной ненастной погоды.</a:t>
            </a:r>
          </a:p>
          <a:p>
            <a:pPr marL="0" indent="0" algn="just">
              <a:buNone/>
            </a:pPr>
            <a:r>
              <a:rPr lang="ru-RU" sz="2800" b="1" dirty="0">
                <a:latin typeface="Times New Roman" pitchFamily="18" charset="0"/>
                <a:cs typeface="Times New Roman" pitchFamily="18" charset="0"/>
              </a:rPr>
              <a:t>Больные пчелы не способны к полету, ползают в большом количестве около ульев при первом весеннем облете или после продолжительной нелетной погоды. У больных пчел наблюдается </a:t>
            </a:r>
            <a:r>
              <a:rPr lang="ru-RU" sz="2800" b="1" dirty="0" err="1" smtClean="0">
                <a:latin typeface="Times New Roman" pitchFamily="18" charset="0"/>
                <a:cs typeface="Times New Roman" pitchFamily="18" charset="0"/>
              </a:rPr>
              <a:t>раскрылица</a:t>
            </a:r>
            <a:r>
              <a:rPr lang="ru-RU" sz="2800" b="1" dirty="0" smtClean="0">
                <a:latin typeface="Times New Roman" pitchFamily="18" charset="0"/>
                <a:cs typeface="Times New Roman" pitchFamily="18" charset="0"/>
              </a:rPr>
              <a:t> </a:t>
            </a:r>
            <a:r>
              <a:rPr lang="ru-RU" sz="2800" b="1" dirty="0">
                <a:latin typeface="Times New Roman" pitchFamily="18" charset="0"/>
                <a:cs typeface="Times New Roman" pitchFamily="18" charset="0"/>
              </a:rPr>
              <a:t>(крылья расставлены в стороны).</a:t>
            </a:r>
          </a:p>
          <a:p>
            <a:pPr algn="just"/>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26498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86800" cy="6192688"/>
          </a:xfrm>
        </p:spPr>
        <p:txBody>
          <a:bodyPr/>
          <a:lstStyle/>
          <a:p>
            <a:pPr marL="0" indent="0" algn="ctr">
              <a:buNone/>
            </a:pPr>
            <a:r>
              <a:rPr lang="ru-RU" sz="2400" b="1" dirty="0">
                <a:solidFill>
                  <a:srgbClr val="0070C0"/>
                </a:solidFill>
                <a:latin typeface="Times New Roman" pitchFamily="18" charset="0"/>
                <a:cs typeface="Times New Roman" pitchFamily="18" charset="0"/>
              </a:rPr>
              <a:t>Европейский </a:t>
            </a:r>
            <a:r>
              <a:rPr lang="ru-RU" sz="2400" b="1" dirty="0" err="1">
                <a:solidFill>
                  <a:srgbClr val="0070C0"/>
                </a:solidFill>
                <a:latin typeface="Times New Roman" pitchFamily="18" charset="0"/>
                <a:cs typeface="Times New Roman" pitchFamily="18" charset="0"/>
              </a:rPr>
              <a:t>гнилец</a:t>
            </a:r>
            <a:r>
              <a:rPr lang="ru-RU" sz="2400" b="1" dirty="0">
                <a:solidFill>
                  <a:srgbClr val="0070C0"/>
                </a:solidFill>
                <a:latin typeface="Times New Roman" pitchFamily="18" charset="0"/>
                <a:cs typeface="Times New Roman" pitchFamily="18" charset="0"/>
              </a:rPr>
              <a:t> </a:t>
            </a:r>
            <a:r>
              <a:rPr lang="ru-RU" sz="2400" b="1" dirty="0" smtClean="0">
                <a:solidFill>
                  <a:srgbClr val="0070C0"/>
                </a:solidFill>
                <a:latin typeface="Times New Roman" pitchFamily="18" charset="0"/>
                <a:cs typeface="Times New Roman" pitchFamily="18" charset="0"/>
              </a:rPr>
              <a:t>пчел</a:t>
            </a:r>
            <a:endParaRPr lang="ru-RU" sz="2400" dirty="0">
              <a:solidFill>
                <a:srgbClr val="0070C0"/>
              </a:solidFill>
              <a:latin typeface="Times New Roman" pitchFamily="18" charset="0"/>
              <a:cs typeface="Times New Roman" pitchFamily="18" charset="0"/>
            </a:endParaRPr>
          </a:p>
          <a:p>
            <a:pPr marL="0" indent="0" algn="just">
              <a:buNone/>
            </a:pPr>
            <a:r>
              <a:rPr lang="ru-RU" sz="2800" b="1" dirty="0">
                <a:latin typeface="Times New Roman" pitchFamily="18" charset="0"/>
                <a:cs typeface="Times New Roman" pitchFamily="18" charset="0"/>
              </a:rPr>
              <a:t>Заразная болезнь вначале открытого, а позднее – запечатанного расплода, вызываемая </a:t>
            </a:r>
            <a:r>
              <a:rPr lang="en-US" sz="2800" b="1" dirty="0">
                <a:latin typeface="Times New Roman" pitchFamily="18" charset="0"/>
                <a:cs typeface="Times New Roman" pitchFamily="18" charset="0"/>
              </a:rPr>
              <a:t>Streptococcus pluton</a:t>
            </a:r>
            <a:r>
              <a:rPr lang="ru-RU"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Bac</a:t>
            </a:r>
            <a:r>
              <a:rPr lang="ru-RU"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alvei</a:t>
            </a:r>
            <a:r>
              <a:rPr lang="ru-RU" sz="2800" b="1" dirty="0">
                <a:latin typeface="Times New Roman" pitchFamily="18" charset="0"/>
                <a:cs typeface="Times New Roman" pitchFamily="18" charset="0"/>
              </a:rPr>
              <a:t>, </a:t>
            </a:r>
            <a:r>
              <a:rPr lang="en-US" sz="2800" b="1" dirty="0">
                <a:latin typeface="Times New Roman" pitchFamily="18" charset="0"/>
                <a:cs typeface="Times New Roman" pitchFamily="18" charset="0"/>
              </a:rPr>
              <a:t>Streptococcus </a:t>
            </a:r>
            <a:r>
              <a:rPr lang="en-US" sz="2800" b="1" dirty="0" err="1">
                <a:latin typeface="Times New Roman" pitchFamily="18" charset="0"/>
                <a:cs typeface="Times New Roman" pitchFamily="18" charset="0"/>
              </a:rPr>
              <a:t>apis</a:t>
            </a:r>
            <a:r>
              <a:rPr lang="ru-RU" sz="2800" b="1" dirty="0">
                <a:latin typeface="Times New Roman" pitchFamily="18" charset="0"/>
                <a:cs typeface="Times New Roman" pitchFamily="18" charset="0"/>
              </a:rPr>
              <a:t>. Наиболее часто расплод гибнет в июне после похолоданий при недостаточном количестве корма и плохом утеплении гнезд.</a:t>
            </a:r>
          </a:p>
          <a:p>
            <a:pPr marL="0" indent="0" algn="just">
              <a:buNone/>
            </a:pPr>
            <a:r>
              <a:rPr lang="ru-RU" sz="2800" b="1" dirty="0">
                <a:latin typeface="Times New Roman" pitchFamily="18" charset="0"/>
                <a:cs typeface="Times New Roman" pitchFamily="18" charset="0"/>
              </a:rPr>
              <a:t>Заболевшие личинки желтеют, сморщиваются и погибают. Погибшие личинки высыхают и превращаются в темные корочки, которые легко извлекаются из ячеек. Запах открытых гниющих личинок кислый, а запечатанных – гнилостный. Крышечки запечатанных ячеек потемневшие и продырявленные.</a:t>
            </a:r>
          </a:p>
          <a:p>
            <a:pPr algn="just"/>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301924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668072" cy="5963493"/>
          </a:xfrm>
        </p:spPr>
        <p:txBody>
          <a:bodyPr/>
          <a:lstStyle/>
          <a:p>
            <a:pPr marL="0" indent="0" algn="ctr">
              <a:buNone/>
            </a:pPr>
            <a:r>
              <a:rPr lang="ru-RU" sz="2800" b="1" dirty="0">
                <a:solidFill>
                  <a:srgbClr val="0070C0"/>
                </a:solidFill>
                <a:latin typeface="Times New Roman" pitchFamily="18" charset="0"/>
                <a:cs typeface="Times New Roman" pitchFamily="18" charset="0"/>
              </a:rPr>
              <a:t>Американский </a:t>
            </a:r>
            <a:r>
              <a:rPr lang="ru-RU" sz="2800" b="1" dirty="0" err="1">
                <a:solidFill>
                  <a:srgbClr val="0070C0"/>
                </a:solidFill>
                <a:latin typeface="Times New Roman" pitchFamily="18" charset="0"/>
                <a:cs typeface="Times New Roman" pitchFamily="18" charset="0"/>
              </a:rPr>
              <a:t>гнилец</a:t>
            </a:r>
            <a:r>
              <a:rPr lang="ru-RU" sz="2800" b="1" dirty="0">
                <a:solidFill>
                  <a:srgbClr val="0070C0"/>
                </a:solidFill>
                <a:latin typeface="Times New Roman" pitchFamily="18" charset="0"/>
                <a:cs typeface="Times New Roman" pitchFamily="18" charset="0"/>
              </a:rPr>
              <a:t> </a:t>
            </a:r>
            <a:r>
              <a:rPr lang="ru-RU" sz="2800" b="1" dirty="0" smtClean="0">
                <a:solidFill>
                  <a:srgbClr val="0070C0"/>
                </a:solidFill>
                <a:latin typeface="Times New Roman" pitchFamily="18" charset="0"/>
                <a:cs typeface="Times New Roman" pitchFamily="18" charset="0"/>
              </a:rPr>
              <a:t>пчел</a:t>
            </a:r>
            <a:endParaRPr lang="ru-RU" sz="2800" dirty="0">
              <a:solidFill>
                <a:srgbClr val="0070C0"/>
              </a:solidFill>
              <a:latin typeface="Times New Roman" pitchFamily="18" charset="0"/>
              <a:cs typeface="Times New Roman" pitchFamily="18" charset="0"/>
            </a:endParaRPr>
          </a:p>
          <a:p>
            <a:pPr marL="0" indent="0" algn="just">
              <a:buNone/>
            </a:pPr>
            <a:endParaRPr lang="ru-RU" sz="2400" b="1" dirty="0" smtClean="0">
              <a:latin typeface="Times New Roman" pitchFamily="18" charset="0"/>
              <a:cs typeface="Times New Roman" pitchFamily="18" charset="0"/>
            </a:endParaRPr>
          </a:p>
          <a:p>
            <a:pPr marL="0" indent="0" algn="just">
              <a:buNone/>
            </a:pPr>
            <a:r>
              <a:rPr lang="ru-RU" sz="2400" b="1" dirty="0" smtClean="0">
                <a:latin typeface="Times New Roman" pitchFamily="18" charset="0"/>
                <a:cs typeface="Times New Roman" pitchFamily="18" charset="0"/>
              </a:rPr>
              <a:t>Заразная </a:t>
            </a:r>
            <a:r>
              <a:rPr lang="ru-RU" sz="2400" b="1" dirty="0">
                <a:latin typeface="Times New Roman" pitchFamily="18" charset="0"/>
                <a:cs typeface="Times New Roman" pitchFamily="18" charset="0"/>
              </a:rPr>
              <a:t>болезнь пчелиного расплода, вызываемая стойкой споровой </a:t>
            </a:r>
            <a:r>
              <a:rPr lang="en-US" sz="2400" b="1" dirty="0" err="1">
                <a:latin typeface="Times New Roman" pitchFamily="18" charset="0"/>
                <a:cs typeface="Times New Roman" pitchFamily="18" charset="0"/>
              </a:rPr>
              <a:t>Bac</a:t>
            </a:r>
            <a:r>
              <a:rPr lang="ru-RU"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larvae</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болезнь проявляется летом, чаще </a:t>
            </a:r>
            <a:r>
              <a:rPr lang="ru-RU" sz="2400" b="1" dirty="0" smtClean="0">
                <a:latin typeface="Times New Roman" pitchFamily="18" charset="0"/>
                <a:cs typeface="Times New Roman" pitchFamily="18" charset="0"/>
              </a:rPr>
              <a:t>                    в </a:t>
            </a:r>
            <a:r>
              <a:rPr lang="ru-RU" sz="2400" b="1" dirty="0">
                <a:latin typeface="Times New Roman" pitchFamily="18" charset="0"/>
                <a:cs typeface="Times New Roman" pitchFamily="18" charset="0"/>
              </a:rPr>
              <a:t>июле.	</a:t>
            </a:r>
            <a:endParaRPr lang="ru-RU" sz="2400" b="1" dirty="0" smtClean="0">
              <a:latin typeface="Times New Roman" pitchFamily="18" charset="0"/>
              <a:cs typeface="Times New Roman" pitchFamily="18" charset="0"/>
            </a:endParaRPr>
          </a:p>
          <a:p>
            <a:pPr marL="0" indent="0" algn="just">
              <a:buNone/>
            </a:pPr>
            <a:r>
              <a:rPr lang="ru-RU" sz="2400" b="1" dirty="0" smtClean="0">
                <a:latin typeface="Times New Roman" pitchFamily="18" charset="0"/>
                <a:cs typeface="Times New Roman" pitchFamily="18" charset="0"/>
              </a:rPr>
              <a:t>Больные </a:t>
            </a:r>
            <a:r>
              <a:rPr lang="ru-RU" sz="2400" b="1" dirty="0">
                <a:latin typeface="Times New Roman" pitchFamily="18" charset="0"/>
                <a:cs typeface="Times New Roman" pitchFamily="18" charset="0"/>
              </a:rPr>
              <a:t>личинки погибают обычно в запечатанных ячейках сотов, в результате чего возникает гнилостная масса кофейного цвета, которая имеет запах расплавленного столярного клея и тянется за спичкой в виде тонкой </a:t>
            </a:r>
            <a:r>
              <a:rPr lang="ru-RU" sz="2400" b="1" dirty="0" err="1">
                <a:latin typeface="Times New Roman" pitchFamily="18" charset="0"/>
                <a:cs typeface="Times New Roman" pitchFamily="18" charset="0"/>
              </a:rPr>
              <a:t>паутиновой</a:t>
            </a:r>
            <a:r>
              <a:rPr lang="ru-RU" sz="2400" b="1" dirty="0">
                <a:latin typeface="Times New Roman" pitchFamily="18" charset="0"/>
                <a:cs typeface="Times New Roman" pitchFamily="18" charset="0"/>
              </a:rPr>
              <a:t> нити. Высохшие личинки имеют вид темно-коричневых корочек и плотно прилипают к нижним стенкам ячеек. Крышечки над пораженным расплодом часто продырявлены или вдавлены внутрь ячеек</a:t>
            </a:r>
            <a:r>
              <a:rPr lang="ru-RU" sz="2800" b="1" dirty="0">
                <a:latin typeface="Times New Roman" pitchFamily="18" charset="0"/>
                <a:cs typeface="Times New Roman" pitchFamily="18" charset="0"/>
              </a:rPr>
              <a:t>. </a:t>
            </a:r>
          </a:p>
          <a:p>
            <a:pPr algn="just"/>
            <a:r>
              <a:rPr lang="ru-RU" sz="2800" dirty="0">
                <a:latin typeface="Times New Roman" pitchFamily="18" charset="0"/>
                <a:cs typeface="Times New Roman" pitchFamily="18" charset="0"/>
              </a:rPr>
              <a:t> </a:t>
            </a:r>
          </a:p>
          <a:p>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50748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332656"/>
            <a:ext cx="8686800" cy="5747469"/>
          </a:xfrm>
        </p:spPr>
        <p:txBody>
          <a:bodyPr/>
          <a:lstStyle/>
          <a:p>
            <a:pPr marL="0" indent="0" algn="ctr">
              <a:buNone/>
            </a:pPr>
            <a:r>
              <a:rPr lang="ru-RU" b="1" dirty="0" smtClean="0">
                <a:solidFill>
                  <a:srgbClr val="0070C0"/>
                </a:solidFill>
                <a:latin typeface="Times New Roman" pitchFamily="18" charset="0"/>
                <a:cs typeface="Times New Roman" pitchFamily="18" charset="0"/>
              </a:rPr>
              <a:t>Нозематоз</a:t>
            </a:r>
            <a:endParaRPr lang="ru-RU" dirty="0">
              <a:solidFill>
                <a:srgbClr val="0070C0"/>
              </a:solidFill>
              <a:latin typeface="Times New Roman" pitchFamily="18" charset="0"/>
              <a:cs typeface="Times New Roman" pitchFamily="18" charset="0"/>
            </a:endParaRPr>
          </a:p>
          <a:p>
            <a:pPr marL="0" indent="0" algn="just">
              <a:buNone/>
            </a:pPr>
            <a:r>
              <a:rPr lang="ru-RU" dirty="0">
                <a:latin typeface="Times New Roman" pitchFamily="18" charset="0"/>
                <a:cs typeface="Times New Roman" pitchFamily="18" charset="0"/>
              </a:rPr>
              <a:t>Широко распространенная инвазионная болезнь взрослых пчел, вызываемая паразитом </a:t>
            </a:r>
            <a:r>
              <a:rPr lang="en-US" dirty="0" err="1">
                <a:latin typeface="Times New Roman" pitchFamily="18" charset="0"/>
                <a:cs typeface="Times New Roman" pitchFamily="18" charset="0"/>
              </a:rPr>
              <a:t>Nosema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apis</a:t>
            </a:r>
            <a:r>
              <a:rPr lang="ru-RU" dirty="0">
                <a:latin typeface="Times New Roman" pitchFamily="18" charset="0"/>
                <a:cs typeface="Times New Roman" pitchFamily="18" charset="0"/>
              </a:rPr>
              <a:t>. Пчелы заражаются при поедании меда и чистке ячеек, загрязненных спорами </a:t>
            </a:r>
            <a:r>
              <a:rPr lang="ru-RU" dirty="0" err="1">
                <a:latin typeface="Times New Roman" pitchFamily="18" charset="0"/>
                <a:cs typeface="Times New Roman" pitchFamily="18" charset="0"/>
              </a:rPr>
              <a:t>ноземы</a:t>
            </a:r>
            <a:r>
              <a:rPr lang="ru-RU" dirty="0">
                <a:latin typeface="Times New Roman" pitchFamily="18" charset="0"/>
                <a:cs typeface="Times New Roman" pitchFamily="18" charset="0"/>
              </a:rPr>
              <a:t>. Развитию способствуют недоброкачественный корм и длительная зимовка пчел. </a:t>
            </a:r>
            <a:r>
              <a:rPr lang="ru-RU" dirty="0" smtClean="0">
                <a:latin typeface="Times New Roman" pitchFamily="18" charset="0"/>
                <a:cs typeface="Times New Roman" pitchFamily="18" charset="0"/>
              </a:rPr>
              <a:t>Чаще </a:t>
            </a:r>
            <a:r>
              <a:rPr lang="ru-RU" dirty="0">
                <a:latin typeface="Times New Roman" pitchFamily="18" charset="0"/>
                <a:cs typeface="Times New Roman" pitchFamily="18" charset="0"/>
              </a:rPr>
              <a:t>всего болезнь наблюдается в конце зимы и весной.</a:t>
            </a:r>
          </a:p>
          <a:p>
            <a:pPr marL="0" indent="0" algn="just">
              <a:buNone/>
            </a:pPr>
            <a:r>
              <a:rPr lang="ru-RU" dirty="0" smtClean="0">
                <a:latin typeface="Times New Roman" pitchFamily="18" charset="0"/>
                <a:cs typeface="Times New Roman" pitchFamily="18" charset="0"/>
              </a:rPr>
              <a:t>Болезнь </a:t>
            </a:r>
            <a:r>
              <a:rPr lang="ru-RU" dirty="0">
                <a:latin typeface="Times New Roman" pitchFamily="18" charset="0"/>
                <a:cs typeface="Times New Roman" pitchFamily="18" charset="0"/>
              </a:rPr>
              <a:t>сопровождается поносом пчел, резким ослаблением семей и нередко их гибелью.	</a:t>
            </a:r>
          </a:p>
        </p:txBody>
      </p:sp>
    </p:spTree>
    <p:extLst>
      <p:ext uri="{BB962C8B-B14F-4D97-AF65-F5344CB8AC3E}">
        <p14:creationId xmlns:p14="http://schemas.microsoft.com/office/powerpoint/2010/main" val="2816475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740080" cy="5747469"/>
          </a:xfrm>
        </p:spPr>
        <p:txBody>
          <a:bodyPr/>
          <a:lstStyle/>
          <a:p>
            <a:pPr marL="0" indent="0" algn="ctr">
              <a:buNone/>
            </a:pPr>
            <a:r>
              <a:rPr lang="ru-RU" sz="2800" b="1" dirty="0" err="1">
                <a:solidFill>
                  <a:srgbClr val="0070C0"/>
                </a:solidFill>
                <a:latin typeface="Times New Roman" pitchFamily="18" charset="0"/>
                <a:cs typeface="Times New Roman" pitchFamily="18" charset="0"/>
              </a:rPr>
              <a:t>Варроатоз</a:t>
            </a:r>
            <a:r>
              <a:rPr lang="ru-RU" sz="2800" b="1" dirty="0">
                <a:solidFill>
                  <a:srgbClr val="0070C0"/>
                </a:solidFill>
                <a:latin typeface="Times New Roman" pitchFamily="18" charset="0"/>
                <a:cs typeface="Times New Roman" pitchFamily="18" charset="0"/>
              </a:rPr>
              <a:t> </a:t>
            </a:r>
            <a:r>
              <a:rPr lang="ru-RU" sz="2800" b="1" dirty="0" smtClean="0">
                <a:solidFill>
                  <a:srgbClr val="0070C0"/>
                </a:solidFill>
                <a:latin typeface="Times New Roman" pitchFamily="18" charset="0"/>
                <a:cs typeface="Times New Roman" pitchFamily="18" charset="0"/>
              </a:rPr>
              <a:t>пчел</a:t>
            </a:r>
            <a:endParaRPr lang="ru-RU" sz="2800" dirty="0">
              <a:solidFill>
                <a:srgbClr val="0070C0"/>
              </a:solidFill>
              <a:latin typeface="Times New Roman" pitchFamily="18" charset="0"/>
              <a:cs typeface="Times New Roman" pitchFamily="18" charset="0"/>
            </a:endParaRPr>
          </a:p>
          <a:p>
            <a:pPr marL="0" indent="0" algn="just">
              <a:buNone/>
            </a:pPr>
            <a:r>
              <a:rPr lang="ru-RU" sz="2400" b="1" dirty="0">
                <a:latin typeface="Times New Roman" pitchFamily="18" charset="0"/>
                <a:cs typeface="Times New Roman" pitchFamily="18" charset="0"/>
              </a:rPr>
              <a:t>Инвазионная болезнь пчел, вызываемая клещом </a:t>
            </a:r>
            <a:r>
              <a:rPr lang="en-US" sz="2400" b="1" dirty="0" err="1">
                <a:latin typeface="Times New Roman" pitchFamily="18" charset="0"/>
                <a:cs typeface="Times New Roman" pitchFamily="18" charset="0"/>
              </a:rPr>
              <a:t>Varroa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jacobsoni</a:t>
            </a:r>
            <a:r>
              <a:rPr lang="ru-RU" sz="2400" b="1" dirty="0">
                <a:latin typeface="Times New Roman" pitchFamily="18" charset="0"/>
                <a:cs typeface="Times New Roman" pitchFamily="18" charset="0"/>
              </a:rPr>
              <a:t>.</a:t>
            </a:r>
          </a:p>
          <a:p>
            <a:pPr marL="0" indent="0" algn="just">
              <a:buNone/>
            </a:pPr>
            <a:r>
              <a:rPr lang="ru-RU" sz="2400" b="1" dirty="0">
                <a:latin typeface="Times New Roman" pitchFamily="18" charset="0"/>
                <a:cs typeface="Times New Roman" pitchFamily="18" charset="0"/>
              </a:rPr>
              <a:t>Степень поражения расплода пчел различна и зависит от сезона года. Весной и осенью сильнее поражается пчелиный расплод, а летом – </a:t>
            </a:r>
            <a:r>
              <a:rPr lang="ru-RU" sz="2400" b="1" dirty="0" err="1">
                <a:latin typeface="Times New Roman" pitchFamily="18" charset="0"/>
                <a:cs typeface="Times New Roman" pitchFamily="18" charset="0"/>
              </a:rPr>
              <a:t>трутневый</a:t>
            </a:r>
            <a:r>
              <a:rPr lang="ru-RU" sz="2400" b="1" dirty="0">
                <a:latin typeface="Times New Roman" pitchFamily="18" charset="0"/>
                <a:cs typeface="Times New Roman" pitchFamily="18" charset="0"/>
              </a:rPr>
              <a:t>.</a:t>
            </a:r>
          </a:p>
          <a:p>
            <a:pPr marL="0" indent="0" algn="just">
              <a:buNone/>
            </a:pPr>
            <a:r>
              <a:rPr lang="ru-RU" sz="2400" b="1" dirty="0">
                <a:latin typeface="Times New Roman" pitchFamily="18" charset="0"/>
                <a:cs typeface="Times New Roman" pitchFamily="18" charset="0"/>
              </a:rPr>
              <a:t>Пораженные </a:t>
            </a:r>
            <a:r>
              <a:rPr lang="ru-RU" sz="2400" b="1" dirty="0" err="1">
                <a:latin typeface="Times New Roman" pitchFamily="18" charset="0"/>
                <a:cs typeface="Times New Roman" pitchFamily="18" charset="0"/>
              </a:rPr>
              <a:t>варроатозом</a:t>
            </a:r>
            <a:r>
              <a:rPr lang="ru-RU" sz="2400" b="1" dirty="0">
                <a:latin typeface="Times New Roman" pitchFamily="18" charset="0"/>
                <a:cs typeface="Times New Roman" pitchFamily="18" charset="0"/>
              </a:rPr>
              <a:t> пчелиные семьи в период зимовки проявляют беспокойство, при сильной степени поражения пчелы вылетают из ульев и погибают на полу </a:t>
            </a:r>
            <a:r>
              <a:rPr lang="ru-RU" sz="2400" b="1" dirty="0" err="1">
                <a:latin typeface="Times New Roman" pitchFamily="18" charset="0"/>
                <a:cs typeface="Times New Roman" pitchFamily="18" charset="0"/>
              </a:rPr>
              <a:t>омшанника</a:t>
            </a:r>
            <a:r>
              <a:rPr lang="ru-RU" sz="2400" b="1" dirty="0">
                <a:latin typeface="Times New Roman" pitchFamily="18" charset="0"/>
                <a:cs typeface="Times New Roman" pitchFamily="18" charset="0"/>
              </a:rPr>
              <a:t>. Летом в пораженных семьях отмечают выбрасывание погибших, а также недоразвитых пчелиных и трутневых куколок и молодых пчел на прилетные доски ульев или на землю возле летков.</a:t>
            </a:r>
          </a:p>
          <a:p>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866640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1295400"/>
          </a:xfrm>
        </p:spPr>
        <p:txBody>
          <a:bodyPr>
            <a:normAutofit/>
          </a:bodyPr>
          <a:lstStyle/>
          <a:p>
            <a:pPr algn="ctr"/>
            <a:r>
              <a:rPr lang="ru-RU" sz="1800" b="1" dirty="0" err="1" smtClean="0">
                <a:latin typeface="Times New Roman" pitchFamily="18" charset="0"/>
                <a:cs typeface="Times New Roman" pitchFamily="18" charset="0"/>
              </a:rPr>
              <a:t>Ветеринарно</a:t>
            </a:r>
            <a:r>
              <a:rPr lang="ru-RU" sz="1800" b="1" dirty="0" smtClean="0">
                <a:latin typeface="Times New Roman" pitchFamily="18" charset="0"/>
                <a:cs typeface="Times New Roman" pitchFamily="18" charset="0"/>
              </a:rPr>
              <a:t> –санитарные правила содержания пчел, утвержденные Главным управлением ветеринарии Минсельхоза СССР 15 декабря 1978 г</a:t>
            </a:r>
            <a:r>
              <a:rPr lang="ru-RU" sz="1400" b="1" dirty="0" smtClean="0">
                <a:latin typeface="Times New Roman" pitchFamily="18" charset="0"/>
                <a:cs typeface="Times New Roman" pitchFamily="18" charset="0"/>
              </a:rPr>
              <a:t>.</a:t>
            </a:r>
            <a:endParaRPr lang="ru-RU" sz="1400" b="1" dirty="0">
              <a:latin typeface="Times New Roman" pitchFamily="18" charset="0"/>
              <a:cs typeface="Times New Roman" pitchFamily="18" charset="0"/>
            </a:endParaRPr>
          </a:p>
        </p:txBody>
      </p:sp>
      <p:sp>
        <p:nvSpPr>
          <p:cNvPr id="3" name="Объект 2"/>
          <p:cNvSpPr>
            <a:spLocks noGrp="1"/>
          </p:cNvSpPr>
          <p:nvPr>
            <p:ph idx="1"/>
          </p:nvPr>
        </p:nvSpPr>
        <p:spPr>
          <a:xfrm>
            <a:off x="304800" y="1196752"/>
            <a:ext cx="8686800" cy="4883373"/>
          </a:xfrm>
        </p:spPr>
        <p:txBody>
          <a:bodyPr/>
          <a:lstStyle/>
          <a:p>
            <a:pPr marL="0" indent="0" algn="ctr">
              <a:buNone/>
            </a:pPr>
            <a:r>
              <a:rPr lang="ru-RU" sz="2200" b="1" dirty="0" smtClean="0">
                <a:latin typeface="Times New Roman" pitchFamily="18" charset="0"/>
                <a:cs typeface="Times New Roman" pitchFamily="18" charset="0"/>
              </a:rPr>
              <a:t>1. Меры по охране пасек от заноса болезней пчел</a:t>
            </a:r>
          </a:p>
          <a:p>
            <a:pPr marL="0" indent="0" algn="just">
              <a:buNone/>
            </a:pPr>
            <a:r>
              <a:rPr lang="ru-RU" sz="2200" b="1" dirty="0" smtClean="0">
                <a:latin typeface="Times New Roman" pitchFamily="18" charset="0"/>
                <a:cs typeface="Times New Roman" pitchFamily="18" charset="0"/>
              </a:rPr>
              <a:t>1.10</a:t>
            </a:r>
            <a:r>
              <a:rPr lang="ru-RU" sz="2200" b="1" dirty="0">
                <a:latin typeface="Times New Roman" pitchFamily="18" charset="0"/>
                <a:cs typeface="Times New Roman" pitchFamily="18" charset="0"/>
              </a:rPr>
              <a:t>. На каждой пасеке должен быть </a:t>
            </a:r>
            <a:r>
              <a:rPr lang="ru-RU" sz="2200" b="1" dirty="0">
                <a:solidFill>
                  <a:srgbClr val="FF0000"/>
                </a:solidFill>
                <a:latin typeface="Times New Roman" pitchFamily="18" charset="0"/>
                <a:cs typeface="Times New Roman" pitchFamily="18" charset="0"/>
              </a:rPr>
              <a:t>ветеринарно-санитарный паспорт </a:t>
            </a:r>
            <a:r>
              <a:rPr lang="ru-RU" sz="2200" b="1" dirty="0">
                <a:latin typeface="Times New Roman" pitchFamily="18" charset="0"/>
                <a:cs typeface="Times New Roman" pitchFamily="18" charset="0"/>
              </a:rPr>
              <a:t>с соответствующими записями ветеринарной службы, на основании которых выдается разрешение на перевозку (кочевку), пересылку, продажу пчел и </a:t>
            </a:r>
            <a:r>
              <a:rPr lang="ru-RU" sz="2200" b="1" dirty="0" err="1" smtClean="0">
                <a:latin typeface="Times New Roman" pitchFamily="18" charset="0"/>
                <a:cs typeface="Times New Roman" pitchFamily="18" charset="0"/>
              </a:rPr>
              <a:t>пчелопродуктов</a:t>
            </a:r>
            <a:r>
              <a:rPr lang="ru-RU" sz="2200" b="1" dirty="0" smtClean="0">
                <a:latin typeface="Times New Roman" pitchFamily="18" charset="0"/>
                <a:cs typeface="Times New Roman" pitchFamily="18" charset="0"/>
              </a:rPr>
              <a:t>;</a:t>
            </a:r>
          </a:p>
          <a:p>
            <a:pPr marL="0" indent="0" algn="just">
              <a:buNone/>
            </a:pPr>
            <a:r>
              <a:rPr lang="ru-RU" sz="2200" b="1" dirty="0" smtClean="0">
                <a:latin typeface="Times New Roman" pitchFamily="18" charset="0"/>
                <a:cs typeface="Times New Roman" pitchFamily="18" charset="0"/>
              </a:rPr>
              <a:t>1.18</a:t>
            </a:r>
            <a:r>
              <a:rPr lang="ru-RU" sz="2200" b="1" dirty="0">
                <a:latin typeface="Times New Roman" pitchFamily="18" charset="0"/>
                <a:cs typeface="Times New Roman" pitchFamily="18" charset="0"/>
              </a:rPr>
              <a:t>. </a:t>
            </a:r>
            <a:r>
              <a:rPr lang="ru-RU" sz="2200" b="1" dirty="0">
                <a:solidFill>
                  <a:srgbClr val="FF0000"/>
                </a:solidFill>
                <a:latin typeface="Times New Roman" pitchFamily="18" charset="0"/>
                <a:cs typeface="Times New Roman" pitchFamily="18" charset="0"/>
              </a:rPr>
              <a:t>Весной</a:t>
            </a:r>
            <a:r>
              <a:rPr lang="ru-RU" sz="2200" b="1" dirty="0">
                <a:latin typeface="Times New Roman" pitchFamily="18" charset="0"/>
                <a:cs typeface="Times New Roman" pitchFamily="18" charset="0"/>
              </a:rPr>
              <a:t> пчеловод должен внимательно следить за первым облетом каждой семьи, обращая внимание на плохо облетывающиеся семьи. Если вокруг ульев имеется много ползающих пчел, берут по 50 пчел от подозрительных по заболеванию семей и отправляют их в ветеринарную лабораторию, о чем делают соответствующие записи в пасечном журнале. При первых облетах весной с профилактической целью высылают </a:t>
            </a:r>
            <a:r>
              <a:rPr lang="ru-RU" sz="2200" b="1" dirty="0">
                <a:solidFill>
                  <a:srgbClr val="0070C0"/>
                </a:solidFill>
                <a:latin typeface="Times New Roman" pitchFamily="18" charset="0"/>
                <a:cs typeface="Times New Roman" pitchFamily="18" charset="0"/>
              </a:rPr>
              <a:t>в лабораторию для исследования подмор пчел выборочно от 10% семей пчел пасеки</a:t>
            </a:r>
            <a:r>
              <a:rPr lang="ru-RU" sz="2200" b="1" dirty="0">
                <a:latin typeface="Times New Roman" pitchFamily="18" charset="0"/>
                <a:cs typeface="Times New Roman" pitchFamily="18" charset="0"/>
              </a:rPr>
              <a:t>.</a:t>
            </a:r>
          </a:p>
          <a:p>
            <a:pPr marL="0" indent="0" algn="ctr">
              <a:buNone/>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52866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a:latin typeface="Times New Roman" pitchFamily="18" charset="0"/>
                <a:cs typeface="Times New Roman" pitchFamily="18" charset="0"/>
              </a:rPr>
              <a:t>Основные требования, которые обязаны соблюдать владельцы ПЧЕЛ</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algn="just">
              <a:buFontTx/>
              <a:buChar char="-"/>
            </a:pPr>
            <a:r>
              <a:rPr lang="ru-RU" sz="2000" dirty="0">
                <a:latin typeface="Times New Roman" pitchFamily="18" charset="0"/>
                <a:cs typeface="Times New Roman" pitchFamily="18" charset="0"/>
              </a:rPr>
              <a:t>пасеки комплектуют только </a:t>
            </a:r>
            <a:r>
              <a:rPr lang="ru-RU" sz="2000" dirty="0">
                <a:solidFill>
                  <a:srgbClr val="0070C0"/>
                </a:solidFill>
                <a:latin typeface="Times New Roman" pitchFamily="18" charset="0"/>
                <a:cs typeface="Times New Roman" pitchFamily="18" charset="0"/>
              </a:rPr>
              <a:t>здоровыми </a:t>
            </a:r>
            <a:r>
              <a:rPr lang="ru-RU" sz="2000" dirty="0">
                <a:latin typeface="Times New Roman" pitchFamily="18" charset="0"/>
                <a:cs typeface="Times New Roman" pitchFamily="18" charset="0"/>
              </a:rPr>
              <a:t>пчелиными семьями из благополучных по заразным болезням </a:t>
            </a:r>
            <a:r>
              <a:rPr lang="ru-RU" sz="2000" dirty="0" err="1">
                <a:latin typeface="Times New Roman" pitchFamily="18" charset="0"/>
                <a:cs typeface="Times New Roman" pitchFamily="18" charset="0"/>
              </a:rPr>
              <a:t>пчелохозяйств</a:t>
            </a:r>
            <a:r>
              <a:rPr lang="ru-RU" sz="2000" dirty="0">
                <a:latin typeface="Times New Roman" pitchFamily="18" charset="0"/>
                <a:cs typeface="Times New Roman" pitchFamily="18" charset="0"/>
              </a:rPr>
              <a:t> на основании документов, подтверждающих их благополучие;</a:t>
            </a:r>
          </a:p>
          <a:p>
            <a:pPr algn="just">
              <a:buFontTx/>
              <a:buChar char="-"/>
            </a:pPr>
            <a:r>
              <a:rPr lang="ru-RU" sz="2000" dirty="0" smtClean="0">
                <a:latin typeface="Times New Roman" pitchFamily="18" charset="0"/>
                <a:cs typeface="Times New Roman" pitchFamily="18" charset="0"/>
              </a:rPr>
              <a:t>одновременно </a:t>
            </a:r>
            <a:r>
              <a:rPr lang="ru-RU" sz="2000" dirty="0">
                <a:latin typeface="Times New Roman" pitchFamily="18" charset="0"/>
                <a:cs typeface="Times New Roman" pitchFamily="18" charset="0"/>
              </a:rPr>
              <a:t>организуют </a:t>
            </a:r>
            <a:r>
              <a:rPr lang="ru-RU" sz="2000" dirty="0">
                <a:solidFill>
                  <a:srgbClr val="0070C0"/>
                </a:solidFill>
                <a:latin typeface="Times New Roman" pitchFamily="18" charset="0"/>
                <a:cs typeface="Times New Roman" pitchFamily="18" charset="0"/>
              </a:rPr>
              <a:t>ветеринарно-санитарное обследование </a:t>
            </a:r>
            <a:r>
              <a:rPr lang="ru-RU" sz="2000" dirty="0">
                <a:latin typeface="Times New Roman" pitchFamily="18" charset="0"/>
                <a:cs typeface="Times New Roman" pitchFamily="18" charset="0"/>
              </a:rPr>
              <a:t>этих пасек, пчел, маток, продуктов пчеловодства и предметов ухода за пчелами;</a:t>
            </a:r>
          </a:p>
          <a:p>
            <a:pPr algn="just">
              <a:buFontTx/>
              <a:buChar char="-"/>
            </a:pPr>
            <a:r>
              <a:rPr lang="ru-RU" sz="2000" dirty="0">
                <a:solidFill>
                  <a:srgbClr val="0070C0"/>
                </a:solidFill>
                <a:latin typeface="Times New Roman" pitchFamily="18" charset="0"/>
                <a:cs typeface="Times New Roman" pitchFamily="18" charset="0"/>
              </a:rPr>
              <a:t>реализацию </a:t>
            </a:r>
            <a:r>
              <a:rPr lang="ru-RU" sz="2000" dirty="0">
                <a:latin typeface="Times New Roman" pitchFamily="18" charset="0"/>
                <a:cs typeface="Times New Roman" pitchFamily="18" charset="0"/>
              </a:rPr>
              <a:t>семей пчел, пакетов, маток с пасек осуществляют только после тщательного их осмотра ветеринарным специалистом и получения ветеринарных сопроводительных документов;</a:t>
            </a:r>
          </a:p>
          <a:p>
            <a:pPr algn="just">
              <a:buFontTx/>
              <a:buChar char="-"/>
            </a:pPr>
            <a:r>
              <a:rPr lang="ru-RU" sz="2000" dirty="0">
                <a:solidFill>
                  <a:srgbClr val="0070C0"/>
                </a:solidFill>
                <a:latin typeface="Times New Roman" pitchFamily="18" charset="0"/>
                <a:cs typeface="Times New Roman" pitchFamily="18" charset="0"/>
              </a:rPr>
              <a:t>о заболевании или гибели пчелиных семей </a:t>
            </a:r>
            <a:r>
              <a:rPr lang="ru-RU" sz="2000" dirty="0">
                <a:latin typeface="Times New Roman" pitchFamily="18" charset="0"/>
                <a:cs typeface="Times New Roman" pitchFamily="18" charset="0"/>
              </a:rPr>
              <a:t>пчеловоды общественных и индивидуальных пасек обязаны немедленно сообщить ветеринарному специалисту, обслуживающему хозяйство (населенный пункт).</a:t>
            </a:r>
          </a:p>
          <a:p>
            <a:pPr algn="just">
              <a:buFontTx/>
              <a:buChar char="-"/>
            </a:pPr>
            <a:r>
              <a:rPr lang="ru-RU" sz="2000" dirty="0">
                <a:solidFill>
                  <a:srgbClr val="0070C0"/>
                </a:solidFill>
                <a:latin typeface="Times New Roman" pitchFamily="18" charset="0"/>
                <a:cs typeface="Times New Roman" pitchFamily="18" charset="0"/>
              </a:rPr>
              <a:t>обеспечивать организацию и проведение всех необходимых ветеринарных мероприятий </a:t>
            </a:r>
            <a:r>
              <a:rPr lang="ru-RU" sz="2000" dirty="0">
                <a:latin typeface="Times New Roman" pitchFamily="18" charset="0"/>
                <a:cs typeface="Times New Roman" pitchFamily="18" charset="0"/>
              </a:rPr>
              <a:t>в отношении пчел и пчелиных пасек.</a:t>
            </a: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877929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1800" dirty="0" smtClean="0">
                <a:latin typeface="Times New Roman" pitchFamily="18" charset="0"/>
                <a:cs typeface="Times New Roman" pitchFamily="18" charset="0"/>
              </a:rPr>
              <a:t>Установление ограничительных мероприятий (карантина)</a:t>
            </a:r>
            <a:endParaRPr lang="ru-RU" sz="18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lgn="just">
              <a:buNone/>
            </a:pPr>
            <a:r>
              <a:rPr lang="ru-RU" sz="2000" b="1" dirty="0" smtClean="0">
                <a:latin typeface="Times New Roman" pitchFamily="18" charset="0"/>
                <a:cs typeface="Times New Roman" pitchFamily="18" charset="0"/>
              </a:rPr>
              <a:t>Статья 17 Закона Российской Федерации от 14 мая 1993 г. № 4979-1                         «О ветеринарии»</a:t>
            </a:r>
          </a:p>
          <a:p>
            <a:pPr marL="0" indent="0" algn="just">
              <a:buNone/>
            </a:pPr>
            <a:endParaRPr lang="ru-RU" sz="2000" b="1" dirty="0" smtClean="0">
              <a:latin typeface="Times New Roman" pitchFamily="18" charset="0"/>
              <a:cs typeface="Times New Roman" pitchFamily="18" charset="0"/>
            </a:endParaRPr>
          </a:p>
          <a:p>
            <a:pPr marL="0" indent="0" algn="just">
              <a:buNone/>
            </a:pPr>
            <a:r>
              <a:rPr lang="ru-RU" sz="2000" b="1" dirty="0" smtClean="0">
                <a:latin typeface="Times New Roman" pitchFamily="18" charset="0"/>
                <a:cs typeface="Times New Roman" pitchFamily="18" charset="0"/>
              </a:rPr>
              <a:t>В </a:t>
            </a:r>
            <a:r>
              <a:rPr lang="ru-RU" sz="2000" b="1" dirty="0">
                <a:latin typeface="Times New Roman" pitchFamily="18" charset="0"/>
                <a:cs typeface="Times New Roman" pitchFamily="18" charset="0"/>
              </a:rPr>
              <a:t>случае появления угрозы возникновения и распространения заразных болезней животных на территории одного субъекта Российской Федерации высшее должностное лицо субъекта Российской Федерации (руководитель высшего исполнительного органа государственной власти субъекта Российской Федерации) на основании представления руководителя органа исполнительной власти субъекта Российской Федерации, осуществляющего переданные полномочия, принимает решение об установлении ограничительных мероприятий (карантина) </a:t>
            </a:r>
            <a:r>
              <a:rPr lang="ru-RU" sz="2000" b="1" dirty="0" smtClean="0">
                <a:latin typeface="Times New Roman" pitchFamily="18" charset="0"/>
                <a:cs typeface="Times New Roman" pitchFamily="18" charset="0"/>
              </a:rPr>
              <a:t> на </a:t>
            </a:r>
            <a:r>
              <a:rPr lang="ru-RU" sz="2000" b="1" dirty="0">
                <a:latin typeface="Times New Roman" pitchFamily="18" charset="0"/>
                <a:cs typeface="Times New Roman" pitchFamily="18" charset="0"/>
              </a:rPr>
              <a:t>территории субъекта Российской Федерации.</a:t>
            </a:r>
          </a:p>
          <a:p>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2323416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1400" b="1" dirty="0" err="1">
                <a:latin typeface="Times New Roman" pitchFamily="18" charset="0"/>
                <a:cs typeface="Times New Roman" pitchFamily="18" charset="0"/>
              </a:rPr>
              <a:t>Ветеринарно</a:t>
            </a:r>
            <a:r>
              <a:rPr lang="ru-RU" sz="1400" b="1" dirty="0">
                <a:latin typeface="Times New Roman" pitchFamily="18" charset="0"/>
                <a:cs typeface="Times New Roman" pitchFamily="18" charset="0"/>
              </a:rPr>
              <a:t> –санитарные правила содержания пчел, утвержденные </a:t>
            </a:r>
            <a:br>
              <a:rPr lang="ru-RU" sz="1400" b="1" dirty="0">
                <a:latin typeface="Times New Roman" pitchFamily="18" charset="0"/>
                <a:cs typeface="Times New Roman" pitchFamily="18" charset="0"/>
              </a:rPr>
            </a:br>
            <a:r>
              <a:rPr lang="ru-RU" sz="1400" b="1" dirty="0">
                <a:latin typeface="Times New Roman" pitchFamily="18" charset="0"/>
                <a:cs typeface="Times New Roman" pitchFamily="18" charset="0"/>
              </a:rPr>
              <a:t>Главным управлением ветеринарии Минсельхоза СССР 15 декабря 1978 г.</a:t>
            </a:r>
            <a:endParaRPr lang="ru-RU" sz="1400" dirty="0">
              <a:latin typeface="Times New Roman" pitchFamily="18" charset="0"/>
              <a:cs typeface="Times New Roman" pitchFamily="18" charset="0"/>
            </a:endParaRPr>
          </a:p>
        </p:txBody>
      </p:sp>
      <p:sp>
        <p:nvSpPr>
          <p:cNvPr id="3" name="Объект 2"/>
          <p:cNvSpPr>
            <a:spLocks noGrp="1"/>
          </p:cNvSpPr>
          <p:nvPr>
            <p:ph idx="1"/>
          </p:nvPr>
        </p:nvSpPr>
        <p:spPr>
          <a:xfrm>
            <a:off x="304800" y="1052736"/>
            <a:ext cx="8686800" cy="5328592"/>
          </a:xfrm>
        </p:spPr>
        <p:txBody>
          <a:bodyPr/>
          <a:lstStyle/>
          <a:p>
            <a:pPr marL="0" indent="0" algn="ctr">
              <a:buNone/>
            </a:pPr>
            <a:endParaRPr lang="ru-RU" sz="1400" b="1" dirty="0" smtClean="0">
              <a:latin typeface="Times New Roman" pitchFamily="18" charset="0"/>
              <a:cs typeface="Times New Roman" pitchFamily="18" charset="0"/>
            </a:endParaRPr>
          </a:p>
          <a:p>
            <a:pPr marL="0" indent="0" algn="ctr">
              <a:buNone/>
            </a:pPr>
            <a:r>
              <a:rPr lang="ru-RU" sz="1800" b="1" dirty="0" smtClean="0">
                <a:latin typeface="Times New Roman" pitchFamily="18" charset="0"/>
                <a:cs typeface="Times New Roman" pitchFamily="18" charset="0"/>
              </a:rPr>
              <a:t>2. </a:t>
            </a:r>
            <a:r>
              <a:rPr lang="ru-RU" sz="1800" b="1" dirty="0" smtClean="0">
                <a:solidFill>
                  <a:srgbClr val="FF0000"/>
                </a:solidFill>
                <a:latin typeface="Times New Roman" pitchFamily="18" charset="0"/>
                <a:cs typeface="Times New Roman" pitchFamily="18" charset="0"/>
              </a:rPr>
              <a:t>Мероприятия по дезинфекции и дератизации</a:t>
            </a:r>
          </a:p>
          <a:p>
            <a:pPr marL="0" indent="0">
              <a:buNone/>
            </a:pPr>
            <a:r>
              <a:rPr lang="ru-RU" sz="1600" b="1" dirty="0">
                <a:latin typeface="Times New Roman" pitchFamily="18" charset="0"/>
                <a:cs typeface="Times New Roman" pitchFamily="18" charset="0"/>
              </a:rPr>
              <a:t>С профилактической целью:</a:t>
            </a:r>
          </a:p>
          <a:p>
            <a:pPr marL="0" indent="0">
              <a:buNone/>
            </a:pPr>
            <a:r>
              <a:rPr lang="ru-RU" sz="1600" b="1" dirty="0">
                <a:latin typeface="Times New Roman" pitchFamily="18" charset="0"/>
                <a:cs typeface="Times New Roman" pitchFamily="18" charset="0"/>
              </a:rPr>
              <a:t>2.1. Ульи дезинфицируют после их механической очистки одним из следующих горячих (50 - 70 °C) растворов: 5%-</a:t>
            </a:r>
            <a:r>
              <a:rPr lang="ru-RU" sz="1600" b="1" dirty="0" err="1">
                <a:latin typeface="Times New Roman" pitchFamily="18" charset="0"/>
                <a:cs typeface="Times New Roman" pitchFamily="18" charset="0"/>
              </a:rPr>
              <a:t>ным</a:t>
            </a:r>
            <a:r>
              <a:rPr lang="ru-RU" sz="1600" b="1" dirty="0">
                <a:latin typeface="Times New Roman" pitchFamily="18" charset="0"/>
                <a:cs typeface="Times New Roman" pitchFamily="18" charset="0"/>
              </a:rPr>
              <a:t> раствором кальцинированной соды, 2%-</a:t>
            </a:r>
            <a:r>
              <a:rPr lang="ru-RU" sz="1600" b="1" dirty="0" err="1">
                <a:latin typeface="Times New Roman" pitchFamily="18" charset="0"/>
                <a:cs typeface="Times New Roman" pitchFamily="18" charset="0"/>
              </a:rPr>
              <a:t>ным</a:t>
            </a:r>
            <a:r>
              <a:rPr lang="ru-RU" sz="1600" b="1" dirty="0">
                <a:latin typeface="Times New Roman" pitchFamily="18" charset="0"/>
                <a:cs typeface="Times New Roman" pitchFamily="18" charset="0"/>
              </a:rPr>
              <a:t> раствором едкого натра, 4%-</a:t>
            </a:r>
            <a:r>
              <a:rPr lang="ru-RU" sz="1600" b="1" dirty="0" err="1">
                <a:latin typeface="Times New Roman" pitchFamily="18" charset="0"/>
                <a:cs typeface="Times New Roman" pitchFamily="18" charset="0"/>
              </a:rPr>
              <a:t>ным</a:t>
            </a:r>
            <a:r>
              <a:rPr lang="ru-RU" sz="1600" b="1" dirty="0">
                <a:latin typeface="Times New Roman" pitchFamily="18" charset="0"/>
                <a:cs typeface="Times New Roman" pitchFamily="18" charset="0"/>
              </a:rPr>
              <a:t> раствором </a:t>
            </a:r>
            <a:r>
              <a:rPr lang="ru-RU" sz="1600" b="1" dirty="0" err="1">
                <a:latin typeface="Times New Roman" pitchFamily="18" charset="0"/>
                <a:cs typeface="Times New Roman" pitchFamily="18" charset="0"/>
              </a:rPr>
              <a:t>каустифицированной</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содо</a:t>
            </a:r>
            <a:r>
              <a:rPr lang="ru-RU" sz="1600" b="1" dirty="0">
                <a:latin typeface="Times New Roman" pitchFamily="18" charset="0"/>
                <a:cs typeface="Times New Roman" pitchFamily="18" charset="0"/>
              </a:rPr>
              <a:t>-поташной смеси, 6%-</a:t>
            </a:r>
            <a:r>
              <a:rPr lang="ru-RU" sz="1600" b="1" dirty="0" err="1">
                <a:latin typeface="Times New Roman" pitchFamily="18" charset="0"/>
                <a:cs typeface="Times New Roman" pitchFamily="18" charset="0"/>
              </a:rPr>
              <a:t>ным</a:t>
            </a:r>
            <a:r>
              <a:rPr lang="ru-RU" sz="1600" b="1" dirty="0">
                <a:latin typeface="Times New Roman" pitchFamily="18" charset="0"/>
                <a:cs typeface="Times New Roman" pitchFamily="18" charset="0"/>
              </a:rPr>
              <a:t> раствором препарата ДЕМП. </a:t>
            </a:r>
            <a:r>
              <a:rPr lang="ru-RU" sz="1600" b="1" dirty="0" err="1">
                <a:latin typeface="Times New Roman" pitchFamily="18" charset="0"/>
                <a:cs typeface="Times New Roman" pitchFamily="18" charset="0"/>
              </a:rPr>
              <a:t>Дезрастворы</a:t>
            </a:r>
            <a:r>
              <a:rPr lang="ru-RU" sz="1600" b="1" dirty="0">
                <a:latin typeface="Times New Roman" pitchFamily="18" charset="0"/>
                <a:cs typeface="Times New Roman" pitchFamily="18" charset="0"/>
              </a:rPr>
              <a:t> применяют из расчета 1 л на 1 м2 при экспозиции 3 часа.</a:t>
            </a:r>
          </a:p>
          <a:p>
            <a:pPr marL="0" indent="0">
              <a:buNone/>
            </a:pPr>
            <a:r>
              <a:rPr lang="ru-RU" sz="1600" b="1" dirty="0">
                <a:latin typeface="Times New Roman" pitchFamily="18" charset="0"/>
                <a:cs typeface="Times New Roman" pitchFamily="18" charset="0"/>
              </a:rPr>
              <a:t>2.2. Медогонки промывают водой и дезинфицируют горячим 5%-</a:t>
            </a:r>
            <a:r>
              <a:rPr lang="ru-RU" sz="1600" b="1" dirty="0" err="1">
                <a:latin typeface="Times New Roman" pitchFamily="18" charset="0"/>
                <a:cs typeface="Times New Roman" pitchFamily="18" charset="0"/>
              </a:rPr>
              <a:t>ным</a:t>
            </a:r>
            <a:r>
              <a:rPr lang="ru-RU" sz="1600" b="1" dirty="0">
                <a:latin typeface="Times New Roman" pitchFamily="18" charset="0"/>
                <a:cs typeface="Times New Roman" pitchFamily="18" charset="0"/>
              </a:rPr>
              <a:t> раствором кальцинированной соды или 6%-</a:t>
            </a:r>
            <a:r>
              <a:rPr lang="ru-RU" sz="1600" b="1" dirty="0" err="1">
                <a:latin typeface="Times New Roman" pitchFamily="18" charset="0"/>
                <a:cs typeface="Times New Roman" pitchFamily="18" charset="0"/>
              </a:rPr>
              <a:t>ным</a:t>
            </a:r>
            <a:r>
              <a:rPr lang="ru-RU" sz="1600" b="1" dirty="0">
                <a:latin typeface="Times New Roman" pitchFamily="18" charset="0"/>
                <a:cs typeface="Times New Roman" pitchFamily="18" charset="0"/>
              </a:rPr>
              <a:t> горячим раствором препарата ДЕМП из расчета 1 л на 1 м2 внутренней поверхности медогонки. Через 6 часов после дезинфекции медогонку промывают водой и просушивают.</a:t>
            </a:r>
          </a:p>
          <a:p>
            <a:pPr marL="0" indent="0">
              <a:buNone/>
            </a:pPr>
            <a:r>
              <a:rPr lang="ru-RU" sz="1600" b="1" dirty="0">
                <a:latin typeface="Times New Roman" pitchFamily="18" charset="0"/>
                <a:cs typeface="Times New Roman" pitchFamily="18" charset="0"/>
              </a:rPr>
              <a:t>2.3. Халаты, полотенце, лицевые сетки дезинфицируют кипячением в течение 30 минут или погружением в один из следующих растворов: 2%-ной перекиси водорода на 3 часа, 10%-</a:t>
            </a:r>
            <a:r>
              <a:rPr lang="ru-RU" sz="1600" b="1" dirty="0" err="1">
                <a:latin typeface="Times New Roman" pitchFamily="18" charset="0"/>
                <a:cs typeface="Times New Roman" pitchFamily="18" charset="0"/>
              </a:rPr>
              <a:t>ного</a:t>
            </a:r>
            <a:r>
              <a:rPr lang="ru-RU" sz="1600" b="1" dirty="0">
                <a:latin typeface="Times New Roman" pitchFamily="18" charset="0"/>
                <a:cs typeface="Times New Roman" pitchFamily="18" charset="0"/>
              </a:rPr>
              <a:t> формалина или 4%-</a:t>
            </a:r>
            <a:r>
              <a:rPr lang="ru-RU" sz="1600" b="1" dirty="0" err="1">
                <a:latin typeface="Times New Roman" pitchFamily="18" charset="0"/>
                <a:cs typeface="Times New Roman" pitchFamily="18" charset="0"/>
              </a:rPr>
              <a:t>ного</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пароформа</a:t>
            </a:r>
            <a:r>
              <a:rPr lang="ru-RU" sz="1600" b="1" dirty="0">
                <a:latin typeface="Times New Roman" pitchFamily="18" charset="0"/>
                <a:cs typeface="Times New Roman" pitchFamily="18" charset="0"/>
              </a:rPr>
              <a:t> на 4 часа 1%-</a:t>
            </a:r>
            <a:r>
              <a:rPr lang="ru-RU" sz="1600" b="1" dirty="0" err="1">
                <a:latin typeface="Times New Roman" pitchFamily="18" charset="0"/>
                <a:cs typeface="Times New Roman" pitchFamily="18" charset="0"/>
              </a:rPr>
              <a:t>ного</a:t>
            </a:r>
            <a:r>
              <a:rPr lang="ru-RU" sz="1600" b="1" dirty="0">
                <a:latin typeface="Times New Roman" pitchFamily="18" charset="0"/>
                <a:cs typeface="Times New Roman" pitchFamily="18" charset="0"/>
              </a:rPr>
              <a:t> активированного хлорамина на 2 часа. После дезинфекции спецодежду прополаскивают в воде и просушивают.</a:t>
            </a:r>
          </a:p>
          <a:p>
            <a:pPr marL="0" indent="0">
              <a:buNone/>
            </a:pPr>
            <a:r>
              <a:rPr lang="ru-RU" sz="1600" b="1" dirty="0">
                <a:latin typeface="Times New Roman" pitchFamily="18" charset="0"/>
                <a:cs typeface="Times New Roman" pitchFamily="18" charset="0"/>
              </a:rPr>
              <a:t>2.4. Металлический мелкий пчеловодный инвентарь дезинфицируют кипячением в течение 30 минут в 3%-ном растворе кальцинированной соды или в течение 15 минут в 0,5%-ном растворе едкого натра или 1%-ном растворе </a:t>
            </a:r>
            <a:r>
              <a:rPr lang="ru-RU" sz="1600" b="1" dirty="0" err="1">
                <a:latin typeface="Times New Roman" pitchFamily="18" charset="0"/>
                <a:cs typeface="Times New Roman" pitchFamily="18" charset="0"/>
              </a:rPr>
              <a:t>каустифицированной</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содо</a:t>
            </a:r>
            <a:r>
              <a:rPr lang="ru-RU" sz="1600" b="1" dirty="0">
                <a:latin typeface="Times New Roman" pitchFamily="18" charset="0"/>
                <a:cs typeface="Times New Roman" pitchFamily="18" charset="0"/>
              </a:rPr>
              <a:t>-поташной смеси. Дезинфекцию можно проводить погружением в 3%-</a:t>
            </a:r>
            <a:r>
              <a:rPr lang="ru-RU" sz="1600" b="1" dirty="0" err="1">
                <a:latin typeface="Times New Roman" pitchFamily="18" charset="0"/>
                <a:cs typeface="Times New Roman" pitchFamily="18" charset="0"/>
              </a:rPr>
              <a:t>ный</a:t>
            </a:r>
            <a:r>
              <a:rPr lang="ru-RU" sz="1600" b="1" dirty="0">
                <a:latin typeface="Times New Roman" pitchFamily="18" charset="0"/>
                <a:cs typeface="Times New Roman" pitchFamily="18" charset="0"/>
              </a:rPr>
              <a:t> раствор перекиси водорода на 1 час.</a:t>
            </a:r>
          </a:p>
          <a:p>
            <a:pPr marL="0" indent="0" algn="ctr">
              <a:buNone/>
            </a:pPr>
            <a:endParaRPr lang="ru-RU" sz="1600" b="1" dirty="0" smtClean="0">
              <a:latin typeface="Times New Roman" pitchFamily="18" charset="0"/>
              <a:cs typeface="Times New Roman" pitchFamily="18" charset="0"/>
            </a:endParaRPr>
          </a:p>
          <a:p>
            <a:pPr marL="0" indent="0" algn="ctr">
              <a:buNone/>
            </a:pPr>
            <a:r>
              <a:rPr lang="ru-RU" sz="1600" b="1" dirty="0" smtClean="0">
                <a:latin typeface="Times New Roman" pitchFamily="18" charset="0"/>
                <a:cs typeface="Times New Roman" pitchFamily="18" charset="0"/>
              </a:rPr>
              <a:t> </a:t>
            </a:r>
            <a:endParaRPr lang="ru-RU"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415954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cap="none" dirty="0">
                <a:latin typeface="Times New Roman" pitchFamily="18" charset="0"/>
                <a:cs typeface="Times New Roman" pitchFamily="18" charset="0"/>
              </a:rPr>
              <a:t>Технический регламент таможенного союза  «О безопасности пищевой продукции», утвержденный Решением Комиссии Таможенного союза от 9 декабря 2011 г. № 880 </a:t>
            </a:r>
            <a:r>
              <a:rPr lang="ru-RU" sz="2000" b="1" cap="none" dirty="0" smtClean="0">
                <a:latin typeface="Times New Roman" pitchFamily="18" charset="0"/>
                <a:cs typeface="Times New Roman" pitchFamily="18" charset="0"/>
              </a:rPr>
              <a:t/>
            </a:r>
            <a:br>
              <a:rPr lang="ru-RU" sz="2000" b="1" cap="none" dirty="0" smtClean="0">
                <a:latin typeface="Times New Roman" pitchFamily="18" charset="0"/>
                <a:cs typeface="Times New Roman" pitchFamily="18" charset="0"/>
              </a:rPr>
            </a:br>
            <a:r>
              <a:rPr lang="ru-RU" sz="2000" b="1" cap="none" dirty="0" smtClean="0">
                <a:latin typeface="Times New Roman" pitchFamily="18" charset="0"/>
                <a:cs typeface="Times New Roman" pitchFamily="18" charset="0"/>
              </a:rPr>
              <a:t>(</a:t>
            </a:r>
            <a:r>
              <a:rPr lang="ru-RU" sz="2000" b="1" cap="none" dirty="0">
                <a:latin typeface="Times New Roman" pitchFamily="18" charset="0"/>
                <a:cs typeface="Times New Roman" pitchFamily="18" charset="0"/>
              </a:rPr>
              <a:t>ТР ТС021/2011</a:t>
            </a:r>
            <a:r>
              <a:rPr lang="ru-RU" sz="2000" b="1" cap="none" dirty="0" smtClean="0">
                <a:latin typeface="Times New Roman" pitchFamily="18" charset="0"/>
                <a:cs typeface="Times New Roman" pitchFamily="18" charset="0"/>
              </a:rPr>
              <a:t>)</a:t>
            </a:r>
            <a:r>
              <a:rPr lang="ru-RU" sz="1600" b="1" cap="none" dirty="0">
                <a:latin typeface="Times New Roman" pitchFamily="18" charset="0"/>
                <a:cs typeface="Times New Roman" pitchFamily="18" charset="0"/>
              </a:rPr>
              <a:t/>
            </a:r>
            <a:br>
              <a:rPr lang="ru-RU" sz="1600" b="1" cap="none" dirty="0">
                <a:latin typeface="Times New Roman" pitchFamily="18" charset="0"/>
                <a:cs typeface="Times New Roman" pitchFamily="18" charset="0"/>
              </a:rPr>
            </a:br>
            <a:r>
              <a:rPr lang="ru-RU" sz="1600" b="1" cap="none" dirty="0">
                <a:latin typeface="Times New Roman" pitchFamily="18" charset="0"/>
                <a:cs typeface="Times New Roman" pitchFamily="18" charset="0"/>
              </a:rPr>
              <a:t/>
            </a:r>
            <a:br>
              <a:rPr lang="ru-RU" sz="1600" b="1" cap="none"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3" name="Объект 2"/>
          <p:cNvSpPr>
            <a:spLocks noGrp="1"/>
          </p:cNvSpPr>
          <p:nvPr>
            <p:ph idx="1"/>
          </p:nvPr>
        </p:nvSpPr>
        <p:spPr>
          <a:xfrm>
            <a:off x="304800" y="1357298"/>
            <a:ext cx="8686800" cy="5240054"/>
          </a:xfrm>
        </p:spPr>
        <p:txBody>
          <a:bodyPr/>
          <a:lstStyle/>
          <a:p>
            <a:pPr marL="0" indent="0" algn="just">
              <a:buNone/>
            </a:pPr>
            <a:r>
              <a:rPr lang="ru-RU" sz="2400" b="1" dirty="0" smtClean="0">
                <a:latin typeface="Times New Roman" pitchFamily="18" charset="0"/>
                <a:cs typeface="Times New Roman" pitchFamily="18" charset="0"/>
              </a:rPr>
              <a:t>В соответствии </a:t>
            </a:r>
            <a:r>
              <a:rPr lang="ru-RU" sz="2400" b="1" dirty="0" smtClean="0">
                <a:solidFill>
                  <a:srgbClr val="0070C0"/>
                </a:solidFill>
                <a:latin typeface="Times New Roman" pitchFamily="18" charset="0"/>
                <a:cs typeface="Times New Roman" pitchFamily="18" charset="0"/>
              </a:rPr>
              <a:t>с абзацем 19 статьи 4 </a:t>
            </a:r>
            <a:r>
              <a:rPr lang="ru-RU" sz="2400" b="1" dirty="0" smtClean="0">
                <a:latin typeface="Times New Roman" pitchFamily="18" charset="0"/>
                <a:cs typeface="Times New Roman" pitchFamily="18" charset="0"/>
              </a:rPr>
              <a:t>Технического регламента Таможенного союза определено:</a:t>
            </a:r>
          </a:p>
          <a:p>
            <a:pPr marL="0" indent="0" algn="just">
              <a:buNone/>
            </a:pPr>
            <a:r>
              <a:rPr lang="ru-RU" sz="2400" b="1" dirty="0" err="1" smtClean="0">
                <a:solidFill>
                  <a:srgbClr val="0070C0"/>
                </a:solidFill>
                <a:latin typeface="Times New Roman" pitchFamily="18" charset="0"/>
                <a:cs typeface="Times New Roman" pitchFamily="18" charset="0"/>
              </a:rPr>
              <a:t>непереработанная</a:t>
            </a:r>
            <a:r>
              <a:rPr lang="ru-RU" sz="2400" b="1" dirty="0" smtClean="0">
                <a:solidFill>
                  <a:srgbClr val="0070C0"/>
                </a:solidFill>
                <a:latin typeface="Times New Roman" pitchFamily="18" charset="0"/>
                <a:cs typeface="Times New Roman" pitchFamily="18" charset="0"/>
              </a:rPr>
              <a:t> </a:t>
            </a:r>
            <a:r>
              <a:rPr lang="ru-RU" sz="2400" b="1" dirty="0">
                <a:solidFill>
                  <a:srgbClr val="0070C0"/>
                </a:solidFill>
                <a:latin typeface="Times New Roman" pitchFamily="18" charset="0"/>
                <a:cs typeface="Times New Roman" pitchFamily="18" charset="0"/>
              </a:rPr>
              <a:t>пищевая продукция животного происхождения </a:t>
            </a:r>
            <a:r>
              <a:rPr lang="ru-RU" sz="2400" b="1" dirty="0">
                <a:latin typeface="Times New Roman" pitchFamily="18" charset="0"/>
                <a:cs typeface="Times New Roman" pitchFamily="18" charset="0"/>
              </a:rPr>
              <a:t>- не прошедшие переработку (обработку) туши (тушки) продуктивных животных всех видов, их части (включая кровь и субпродукты), молоко сырое, сырое обезжиренное молоко, сливки сырые, </a:t>
            </a:r>
            <a:r>
              <a:rPr lang="ru-RU" sz="2400" b="1" dirty="0">
                <a:solidFill>
                  <a:srgbClr val="FF0000"/>
                </a:solidFill>
                <a:latin typeface="Times New Roman" pitchFamily="18" charset="0"/>
                <a:cs typeface="Times New Roman" pitchFamily="18" charset="0"/>
              </a:rPr>
              <a:t>продукция пчеловодства, </a:t>
            </a:r>
            <a:r>
              <a:rPr lang="ru-RU" sz="2400" b="1" dirty="0">
                <a:latin typeface="Times New Roman" pitchFamily="18" charset="0"/>
                <a:cs typeface="Times New Roman" pitchFamily="18" charset="0"/>
              </a:rPr>
              <a:t>яйца и </a:t>
            </a:r>
            <a:r>
              <a:rPr lang="ru-RU" sz="2400" b="1" dirty="0" err="1">
                <a:latin typeface="Times New Roman" pitchFamily="18" charset="0"/>
                <a:cs typeface="Times New Roman" pitchFamily="18" charset="0"/>
              </a:rPr>
              <a:t>яйцепродукция</a:t>
            </a:r>
            <a:r>
              <a:rPr lang="ru-RU" sz="2400" b="1" dirty="0">
                <a:latin typeface="Times New Roman" pitchFamily="18" charset="0"/>
                <a:cs typeface="Times New Roman" pitchFamily="18" charset="0"/>
              </a:rPr>
              <a:t>, улов водных биологических ресурсов, продукция </a:t>
            </a:r>
            <a:r>
              <a:rPr lang="ru-RU" sz="2400" b="1" dirty="0" err="1">
                <a:latin typeface="Times New Roman" pitchFamily="18" charset="0"/>
                <a:cs typeface="Times New Roman" pitchFamily="18" charset="0"/>
              </a:rPr>
              <a:t>аквакультуры</a:t>
            </a:r>
            <a:r>
              <a:rPr lang="ru-RU" sz="2400" b="1" dirty="0">
                <a:latin typeface="Times New Roman" pitchFamily="18" charset="0"/>
                <a:cs typeface="Times New Roman" pitchFamily="18" charset="0"/>
              </a:rPr>
              <a:t>;</a:t>
            </a:r>
          </a:p>
          <a:p>
            <a:pPr marL="0" indent="0" algn="just">
              <a:buNone/>
            </a:pPr>
            <a:r>
              <a:rPr lang="ru-RU" sz="2400" b="1" dirty="0" smtClean="0">
                <a:solidFill>
                  <a:srgbClr val="0070C0"/>
                </a:solidFill>
                <a:latin typeface="Times New Roman" pitchFamily="18" charset="0"/>
                <a:cs typeface="Times New Roman" pitchFamily="18" charset="0"/>
              </a:rPr>
              <a:t>пункт 1 части 1 статьи 23</a:t>
            </a:r>
          </a:p>
          <a:p>
            <a:pPr marL="0" indent="0" algn="just">
              <a:buNone/>
            </a:pPr>
            <a:r>
              <a:rPr lang="ru-RU" sz="2400" b="1" dirty="0" err="1" smtClean="0">
                <a:latin typeface="Times New Roman" pitchFamily="18" charset="0"/>
                <a:cs typeface="Times New Roman" pitchFamily="18" charset="0"/>
              </a:rPr>
              <a:t>непереработанная</a:t>
            </a:r>
            <a:r>
              <a:rPr lang="ru-RU" sz="2400" b="1" dirty="0" smtClean="0">
                <a:latin typeface="Times New Roman" pitchFamily="18" charset="0"/>
                <a:cs typeface="Times New Roman" pitchFamily="18" charset="0"/>
              </a:rPr>
              <a:t> пищевая продукция животного происхождения, в том числе натуральный мед и продукты пчеловодства декларированию не подлежат. </a:t>
            </a:r>
          </a:p>
          <a:p>
            <a:pPr algn="just"/>
            <a:endParaRPr 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1057744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1600" b="1" dirty="0" err="1">
                <a:latin typeface="Times New Roman" pitchFamily="18" charset="0"/>
                <a:cs typeface="Times New Roman" pitchFamily="18" charset="0"/>
              </a:rPr>
              <a:t>Ветеринарно</a:t>
            </a:r>
            <a:r>
              <a:rPr lang="ru-RU" sz="1600" b="1" dirty="0">
                <a:latin typeface="Times New Roman" pitchFamily="18" charset="0"/>
                <a:cs typeface="Times New Roman" pitchFamily="18" charset="0"/>
              </a:rPr>
              <a:t> –санитарные правила содержания пчел, утвержденные </a:t>
            </a:r>
            <a:br>
              <a:rPr lang="ru-RU" sz="1600" b="1" dirty="0">
                <a:latin typeface="Times New Roman" pitchFamily="18" charset="0"/>
                <a:cs typeface="Times New Roman" pitchFamily="18" charset="0"/>
              </a:rPr>
            </a:br>
            <a:r>
              <a:rPr lang="ru-RU" sz="1600" b="1" dirty="0">
                <a:latin typeface="Times New Roman" pitchFamily="18" charset="0"/>
                <a:cs typeface="Times New Roman" pitchFamily="18" charset="0"/>
              </a:rPr>
              <a:t>Главным управлением ветеринарии Минсельхоза СССР </a:t>
            </a: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15 </a:t>
            </a:r>
            <a:r>
              <a:rPr lang="ru-RU" sz="1600" b="1" dirty="0">
                <a:latin typeface="Times New Roman" pitchFamily="18" charset="0"/>
                <a:cs typeface="Times New Roman" pitchFamily="18" charset="0"/>
              </a:rPr>
              <a:t>декабря 1978 г.</a:t>
            </a:r>
            <a:endParaRPr lang="ru-RU" sz="1600" dirty="0"/>
          </a:p>
        </p:txBody>
      </p:sp>
      <p:sp>
        <p:nvSpPr>
          <p:cNvPr id="3" name="Объект 2"/>
          <p:cNvSpPr>
            <a:spLocks noGrp="1"/>
          </p:cNvSpPr>
          <p:nvPr>
            <p:ph idx="1"/>
          </p:nvPr>
        </p:nvSpPr>
        <p:spPr/>
        <p:txBody>
          <a:bodyPr/>
          <a:lstStyle/>
          <a:p>
            <a:pPr algn="just"/>
            <a:r>
              <a:rPr lang="ru-RU" sz="2000" b="1" dirty="0">
                <a:latin typeface="Times New Roman" pitchFamily="18" charset="0"/>
                <a:cs typeface="Times New Roman" pitchFamily="18" charset="0"/>
              </a:rPr>
              <a:t>2.5. Пустые гнездовые и магазинные соты, годные для дальнейшего применения, дезинфицируют путем орошения их из гидропульта или машин ЛСД, ВДМ, ДУК с обеих сторон до полного заполнения ячеек </a:t>
            </a:r>
            <a:r>
              <a:rPr lang="ru-RU" sz="2000" b="1" dirty="0" err="1">
                <a:latin typeface="Times New Roman" pitchFamily="18" charset="0"/>
                <a:cs typeface="Times New Roman" pitchFamily="18" charset="0"/>
              </a:rPr>
              <a:t>дезраствором</a:t>
            </a:r>
            <a:r>
              <a:rPr lang="ru-RU" sz="2000" b="1" dirty="0">
                <a:latin typeface="Times New Roman" pitchFamily="18" charset="0"/>
                <a:cs typeface="Times New Roman" pitchFamily="18" charset="0"/>
              </a:rPr>
              <a:t>, содержащим 1% перекиси водорода и 1% одного из моющих порошков (А, Б, В). Дезинфицирующий раствор через 3 часа удаляют из ячеек встряхиванием сотов. После этого соты промывают водой из гидропульта, удаляют воду и высушивают.</a:t>
            </a:r>
          </a:p>
          <a:p>
            <a:pPr algn="just"/>
            <a:r>
              <a:rPr lang="ru-RU" sz="2000" b="1" dirty="0">
                <a:latin typeface="Times New Roman" pitchFamily="18" charset="0"/>
                <a:cs typeface="Times New Roman" pitchFamily="18" charset="0"/>
              </a:rPr>
              <a:t>2.6. Зимовники, </a:t>
            </a:r>
            <a:r>
              <a:rPr lang="ru-RU" sz="2000" b="1" dirty="0" err="1">
                <a:latin typeface="Times New Roman" pitchFamily="18" charset="0"/>
                <a:cs typeface="Times New Roman" pitchFamily="18" charset="0"/>
              </a:rPr>
              <a:t>сотохранилища</a:t>
            </a:r>
            <a:r>
              <a:rPr lang="ru-RU" sz="2000" b="1" dirty="0">
                <a:latin typeface="Times New Roman" pitchFamily="18" charset="0"/>
                <a:cs typeface="Times New Roman" pitchFamily="18" charset="0"/>
              </a:rPr>
              <a:t>, пчеловодные домики, кочевые будки, складские помещения после механической очистки подвергают дезинфекции путем побелки стен 20%-ной взвесью свежегашеной извести.</a:t>
            </a:r>
          </a:p>
          <a:p>
            <a:pPr algn="just"/>
            <a:r>
              <a:rPr lang="ru-RU" sz="2000" b="1" dirty="0">
                <a:latin typeface="Times New Roman" pitchFamily="18" charset="0"/>
                <a:cs typeface="Times New Roman" pitchFamily="18" charset="0"/>
              </a:rPr>
              <a:t>2.7. Для борьбы с грызунами на складах и в зимовниках применяют биологические, механические методы и метод отравленных приманок.</a:t>
            </a:r>
          </a:p>
          <a:p>
            <a:pPr algn="just"/>
            <a:endParaRPr lang="ru-RU"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976325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60648"/>
            <a:ext cx="8686800" cy="504056"/>
          </a:xfrm>
        </p:spPr>
        <p:txBody>
          <a:bodyPr>
            <a:normAutofit/>
          </a:bodyPr>
          <a:lstStyle/>
          <a:p>
            <a:pPr algn="ctr"/>
            <a:r>
              <a:rPr lang="ru-RU" sz="1600" b="1" dirty="0" smtClean="0">
                <a:latin typeface="Times New Roman" pitchFamily="18" charset="0"/>
                <a:cs typeface="Times New Roman" pitchFamily="18" charset="0"/>
              </a:rPr>
              <a:t>Органолептические и физико-химические показатели к меду</a:t>
            </a:r>
            <a:endParaRPr lang="ru-RU" sz="1600" b="1"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011178793"/>
              </p:ext>
            </p:extLst>
          </p:nvPr>
        </p:nvGraphicFramePr>
        <p:xfrm>
          <a:off x="323528" y="683237"/>
          <a:ext cx="8668072" cy="6037134"/>
        </p:xfrm>
        <a:graphic>
          <a:graphicData uri="http://schemas.openxmlformats.org/drawingml/2006/table">
            <a:tbl>
              <a:tblPr firstRow="1" bandRow="1">
                <a:tableStyleId>{5C22544A-7EE6-4342-B048-85BDC9FD1C3A}</a:tableStyleId>
              </a:tblPr>
              <a:tblGrid>
                <a:gridCol w="2964651"/>
                <a:gridCol w="1940024"/>
                <a:gridCol w="1596379"/>
                <a:gridCol w="2167018"/>
              </a:tblGrid>
              <a:tr h="465867">
                <a:tc rowSpan="2">
                  <a:txBody>
                    <a:bodyPr/>
                    <a:lstStyle/>
                    <a:p>
                      <a:pPr algn="ctr"/>
                      <a:r>
                        <a:rPr lang="ru-RU" sz="1400" dirty="0" smtClean="0">
                          <a:solidFill>
                            <a:schemeClr val="tx1"/>
                          </a:solidFill>
                          <a:latin typeface="Times New Roman" pitchFamily="18" charset="0"/>
                          <a:cs typeface="Times New Roman" pitchFamily="18" charset="0"/>
                        </a:rPr>
                        <a:t>Наименование показателя</a:t>
                      </a:r>
                    </a:p>
                    <a:p>
                      <a:pPr algn="ctr"/>
                      <a:endParaRPr lang="ru-RU" sz="1400" dirty="0">
                        <a:solidFill>
                          <a:schemeClr val="tx1"/>
                        </a:solidFill>
                        <a:latin typeface="Times New Roman" pitchFamily="18" charset="0"/>
                        <a:cs typeface="Times New Roman" pitchFamily="18" charset="0"/>
                      </a:endParaRPr>
                    </a:p>
                  </a:txBody>
                  <a:tcPr/>
                </a:tc>
                <a:tc gridSpan="3">
                  <a:txBody>
                    <a:bodyPr/>
                    <a:lstStyle/>
                    <a:p>
                      <a:pPr algn="ctr"/>
                      <a:r>
                        <a:rPr lang="ru-RU" sz="1400" dirty="0" smtClean="0">
                          <a:solidFill>
                            <a:schemeClr val="tx1"/>
                          </a:solidFill>
                          <a:latin typeface="Times New Roman" pitchFamily="18" charset="0"/>
                          <a:cs typeface="Times New Roman" pitchFamily="18" charset="0"/>
                        </a:rPr>
                        <a:t>Характеристика</a:t>
                      </a:r>
                      <a:r>
                        <a:rPr lang="ru-RU" sz="1400" baseline="0" dirty="0" smtClean="0">
                          <a:solidFill>
                            <a:schemeClr val="tx1"/>
                          </a:solidFill>
                          <a:latin typeface="Times New Roman" pitchFamily="18" charset="0"/>
                          <a:cs typeface="Times New Roman" pitchFamily="18" charset="0"/>
                        </a:rPr>
                        <a:t> и значение для меда</a:t>
                      </a:r>
                      <a:endParaRPr lang="ru-RU" sz="1400" dirty="0">
                        <a:solidFill>
                          <a:schemeClr val="tx1"/>
                        </a:solidFill>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r>
              <a:tr h="685467">
                <a:tc vMerge="1">
                  <a:txBody>
                    <a:bodyPr/>
                    <a:lstStyle/>
                    <a:p>
                      <a:endParaRPr lang="ru-RU" dirty="0"/>
                    </a:p>
                  </a:txBody>
                  <a:tcPr/>
                </a:tc>
                <a:tc>
                  <a:txBody>
                    <a:bodyPr/>
                    <a:lstStyle/>
                    <a:p>
                      <a:pPr algn="ctr"/>
                      <a:r>
                        <a:rPr lang="ru-RU" sz="1400" b="1" baseline="0" dirty="0" smtClean="0">
                          <a:latin typeface="Times New Roman" pitchFamily="18" charset="0"/>
                          <a:cs typeface="Times New Roman" pitchFamily="18" charset="0"/>
                        </a:rPr>
                        <a:t>всех видов кроме меда с белой акации и хлопчатника </a:t>
                      </a:r>
                      <a:endParaRPr lang="ru-RU" sz="1400" b="1" dirty="0">
                        <a:latin typeface="Times New Roman" pitchFamily="18" charset="0"/>
                        <a:cs typeface="Times New Roman" pitchFamily="18" charset="0"/>
                      </a:endParaRPr>
                    </a:p>
                  </a:txBody>
                  <a:tcPr/>
                </a:tc>
                <a:tc>
                  <a:txBody>
                    <a:bodyPr/>
                    <a:lstStyle/>
                    <a:p>
                      <a:pPr algn="ctr"/>
                      <a:r>
                        <a:rPr lang="ru-RU" sz="1400" b="1" dirty="0" smtClean="0">
                          <a:latin typeface="Times New Roman" pitchFamily="18" charset="0"/>
                          <a:cs typeface="Times New Roman" pitchFamily="18" charset="0"/>
                        </a:rPr>
                        <a:t>с белой </a:t>
                      </a:r>
                    </a:p>
                    <a:p>
                      <a:pPr algn="ctr"/>
                      <a:r>
                        <a:rPr lang="ru-RU" sz="1400" b="1" dirty="0" smtClean="0">
                          <a:latin typeface="Times New Roman" pitchFamily="18" charset="0"/>
                          <a:cs typeface="Times New Roman" pitchFamily="18" charset="0"/>
                        </a:rPr>
                        <a:t>акации</a:t>
                      </a:r>
                      <a:r>
                        <a:rPr lang="ru-RU" sz="1400" b="1" baseline="0" dirty="0" smtClean="0">
                          <a:latin typeface="Times New Roman" pitchFamily="18" charset="0"/>
                          <a:cs typeface="Times New Roman" pitchFamily="18" charset="0"/>
                        </a:rPr>
                        <a:t> </a:t>
                      </a:r>
                      <a:endParaRPr lang="ru-RU" sz="1400" b="1" dirty="0">
                        <a:latin typeface="Times New Roman" pitchFamily="18" charset="0"/>
                        <a:cs typeface="Times New Roman" pitchFamily="18" charset="0"/>
                      </a:endParaRPr>
                    </a:p>
                  </a:txBody>
                  <a:tcPr/>
                </a:tc>
                <a:tc>
                  <a:txBody>
                    <a:bodyPr/>
                    <a:lstStyle/>
                    <a:p>
                      <a:pPr algn="ctr"/>
                      <a:r>
                        <a:rPr lang="ru-RU" sz="1400" b="1" dirty="0" smtClean="0">
                          <a:latin typeface="Times New Roman" pitchFamily="18" charset="0"/>
                          <a:cs typeface="Times New Roman" pitchFamily="18" charset="0"/>
                        </a:rPr>
                        <a:t>с хлопчатника</a:t>
                      </a:r>
                      <a:endParaRPr lang="ru-RU" sz="1400" b="1" dirty="0">
                        <a:latin typeface="Times New Roman" pitchFamily="18" charset="0"/>
                        <a:cs typeface="Times New Roman" pitchFamily="18" charset="0"/>
                      </a:endParaRPr>
                    </a:p>
                  </a:txBody>
                  <a:tcPr/>
                </a:tc>
              </a:tr>
              <a:tr h="313987">
                <a:tc>
                  <a:txBody>
                    <a:bodyPr/>
                    <a:lstStyle/>
                    <a:p>
                      <a:pPr algn="ctr"/>
                      <a:r>
                        <a:rPr lang="ru-RU" sz="1100" dirty="0" smtClean="0">
                          <a:latin typeface="Times New Roman" pitchFamily="18" charset="0"/>
                          <a:cs typeface="Times New Roman" pitchFamily="18" charset="0"/>
                        </a:rPr>
                        <a:t>Аромат </a:t>
                      </a:r>
                      <a:endParaRPr lang="ru-RU" sz="1100" dirty="0">
                        <a:latin typeface="Times New Roman" pitchFamily="18" charset="0"/>
                        <a:cs typeface="Times New Roman" pitchFamily="18" charset="0"/>
                      </a:endParaRPr>
                    </a:p>
                  </a:txBody>
                  <a:tcPr/>
                </a:tc>
                <a:tc gridSpan="2">
                  <a:txBody>
                    <a:bodyPr/>
                    <a:lstStyle/>
                    <a:p>
                      <a:pPr algn="ctr"/>
                      <a:r>
                        <a:rPr lang="ru-RU" sz="1100" dirty="0" smtClean="0">
                          <a:latin typeface="Times New Roman" pitchFamily="18" charset="0"/>
                          <a:cs typeface="Times New Roman" pitchFamily="18" charset="0"/>
                        </a:rPr>
                        <a:t>Приятный,</a:t>
                      </a:r>
                      <a:r>
                        <a:rPr lang="ru-RU" sz="1100" baseline="0" dirty="0" smtClean="0">
                          <a:latin typeface="Times New Roman" pitchFamily="18" charset="0"/>
                          <a:cs typeface="Times New Roman" pitchFamily="18" charset="0"/>
                        </a:rPr>
                        <a:t> от слабого до сильного, без постороннего запаха</a:t>
                      </a:r>
                      <a:endParaRPr lang="ru-RU" sz="1100" dirty="0">
                        <a:latin typeface="Times New Roman" pitchFamily="18" charset="0"/>
                        <a:cs typeface="Times New Roman" pitchFamily="18" charset="0"/>
                      </a:endParaRPr>
                    </a:p>
                  </a:txBody>
                  <a:tcPr/>
                </a:tc>
                <a:tc hMerge="1">
                  <a:txBody>
                    <a:bodyPr/>
                    <a:lstStyle/>
                    <a:p>
                      <a:endParaRPr lang="ru-RU" dirty="0"/>
                    </a:p>
                  </a:txBody>
                  <a:tcPr/>
                </a:tc>
                <a:tc>
                  <a:txBody>
                    <a:bodyPr/>
                    <a:lstStyle/>
                    <a:p>
                      <a:pPr algn="ctr"/>
                      <a:r>
                        <a:rPr lang="ru-RU" sz="1100" dirty="0" smtClean="0">
                          <a:latin typeface="Times New Roman" pitchFamily="18" charset="0"/>
                          <a:cs typeface="Times New Roman" pitchFamily="18" charset="0"/>
                        </a:rPr>
                        <a:t>Приятный</a:t>
                      </a:r>
                      <a:r>
                        <a:rPr lang="ru-RU" sz="1100" baseline="0" dirty="0" smtClean="0">
                          <a:latin typeface="Times New Roman" pitchFamily="18" charset="0"/>
                          <a:cs typeface="Times New Roman" pitchFamily="18" charset="0"/>
                        </a:rPr>
                        <a:t>, нежный, свойственный меду с хлопчатника </a:t>
                      </a:r>
                      <a:endParaRPr lang="ru-RU" sz="1100" dirty="0">
                        <a:latin typeface="Times New Roman" pitchFamily="18" charset="0"/>
                        <a:cs typeface="Times New Roman" pitchFamily="18" charset="0"/>
                      </a:endParaRPr>
                    </a:p>
                  </a:txBody>
                  <a:tcPr/>
                </a:tc>
              </a:tr>
              <a:tr h="177963">
                <a:tc>
                  <a:txBody>
                    <a:bodyPr/>
                    <a:lstStyle/>
                    <a:p>
                      <a:pPr algn="ctr"/>
                      <a:r>
                        <a:rPr lang="ru-RU" sz="1100" dirty="0" smtClean="0">
                          <a:latin typeface="Times New Roman" pitchFamily="18" charset="0"/>
                          <a:cs typeface="Times New Roman" pitchFamily="18" charset="0"/>
                        </a:rPr>
                        <a:t>Вкус </a:t>
                      </a:r>
                      <a:endParaRPr lang="ru-RU" sz="1100" dirty="0">
                        <a:latin typeface="Times New Roman" pitchFamily="18" charset="0"/>
                        <a:cs typeface="Times New Roman" pitchFamily="18" charset="0"/>
                      </a:endParaRPr>
                    </a:p>
                  </a:txBody>
                  <a:tcPr/>
                </a:tc>
                <a:tc gridSpan="3">
                  <a:txBody>
                    <a:bodyPr/>
                    <a:lstStyle/>
                    <a:p>
                      <a:pPr algn="ctr"/>
                      <a:r>
                        <a:rPr lang="ru-RU" sz="1100" dirty="0" smtClean="0">
                          <a:latin typeface="Times New Roman" pitchFamily="18" charset="0"/>
                          <a:cs typeface="Times New Roman" pitchFamily="18" charset="0"/>
                        </a:rPr>
                        <a:t>Сладкий,</a:t>
                      </a:r>
                      <a:r>
                        <a:rPr lang="ru-RU" sz="1100" baseline="0" dirty="0" smtClean="0">
                          <a:latin typeface="Times New Roman" pitchFamily="18" charset="0"/>
                          <a:cs typeface="Times New Roman" pitchFamily="18" charset="0"/>
                        </a:rPr>
                        <a:t> приятный без постороннего привкуса</a:t>
                      </a:r>
                      <a:endParaRPr lang="ru-RU" sz="1100" dirty="0">
                        <a:latin typeface="Times New Roman" pitchFamily="18" charset="0"/>
                        <a:cs typeface="Times New Roman" pitchFamily="18" charset="0"/>
                      </a:endParaRPr>
                    </a:p>
                  </a:txBody>
                  <a:tcPr/>
                </a:tc>
                <a:tc hMerge="1">
                  <a:txBody>
                    <a:bodyPr/>
                    <a:lstStyle/>
                    <a:p>
                      <a:endParaRPr lang="ru-RU" sz="1400" dirty="0">
                        <a:latin typeface="Times New Roman" pitchFamily="18" charset="0"/>
                        <a:cs typeface="Times New Roman" pitchFamily="18" charset="0"/>
                      </a:endParaRPr>
                    </a:p>
                  </a:txBody>
                  <a:tcPr/>
                </a:tc>
                <a:tc hMerge="1">
                  <a:txBody>
                    <a:bodyPr/>
                    <a:lstStyle/>
                    <a:p>
                      <a:endParaRPr lang="ru-RU" sz="1400" dirty="0">
                        <a:latin typeface="Times New Roman" pitchFamily="18" charset="0"/>
                        <a:cs typeface="Times New Roman" pitchFamily="18" charset="0"/>
                      </a:endParaRPr>
                    </a:p>
                  </a:txBody>
                  <a:tcPr/>
                </a:tc>
              </a:tr>
              <a:tr h="465867">
                <a:tc>
                  <a:txBody>
                    <a:bodyPr/>
                    <a:lstStyle/>
                    <a:p>
                      <a:pPr algn="ctr"/>
                      <a:r>
                        <a:rPr lang="ru-RU" sz="1100" dirty="0" smtClean="0">
                          <a:latin typeface="Times New Roman" pitchFamily="18" charset="0"/>
                          <a:cs typeface="Times New Roman" pitchFamily="18" charset="0"/>
                        </a:rPr>
                        <a:t>Наличие пыльцовых зерен </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не нормируется </a:t>
                      </a:r>
                      <a:endParaRPr lang="ru-RU" sz="1100" dirty="0">
                        <a:latin typeface="Times New Roman" pitchFamily="18" charset="0"/>
                        <a:cs typeface="Times New Roman" pitchFamily="18" charset="0"/>
                      </a:endParaRPr>
                    </a:p>
                  </a:txBody>
                  <a:tcPr/>
                </a:tc>
                <a:tc>
                  <a:txBody>
                    <a:bodyPr/>
                    <a:lstStyle/>
                    <a:p>
                      <a:r>
                        <a:rPr lang="ru-RU" sz="1100" dirty="0" smtClean="0">
                          <a:latin typeface="Times New Roman" pitchFamily="18" charset="0"/>
                          <a:cs typeface="Times New Roman" pitchFamily="18" charset="0"/>
                        </a:rPr>
                        <a:t>наличие пыльцовых</a:t>
                      </a:r>
                      <a:r>
                        <a:rPr lang="ru-RU" sz="1100" baseline="0" dirty="0" smtClean="0">
                          <a:latin typeface="Times New Roman" pitchFamily="18" charset="0"/>
                          <a:cs typeface="Times New Roman" pitchFamily="18" charset="0"/>
                        </a:rPr>
                        <a:t> зерен в белой акации </a:t>
                      </a:r>
                      <a:endParaRPr lang="ru-RU" sz="11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latin typeface="Times New Roman" pitchFamily="18" charset="0"/>
                          <a:cs typeface="Times New Roman" pitchFamily="18" charset="0"/>
                        </a:rPr>
                        <a:t>наличие пыльцовых</a:t>
                      </a:r>
                      <a:r>
                        <a:rPr lang="ru-RU" sz="1100" baseline="0" dirty="0" smtClean="0">
                          <a:latin typeface="Times New Roman" pitchFamily="18" charset="0"/>
                          <a:cs typeface="Times New Roman" pitchFamily="18" charset="0"/>
                        </a:rPr>
                        <a:t> зерен в хлопчатнике</a:t>
                      </a:r>
                      <a:endParaRPr lang="ru-RU" sz="1100" dirty="0">
                        <a:latin typeface="Times New Roman" pitchFamily="18" charset="0"/>
                        <a:cs typeface="Times New Roman" pitchFamily="18" charset="0"/>
                      </a:endParaRPr>
                    </a:p>
                  </a:txBody>
                  <a:tcPr/>
                </a:tc>
              </a:tr>
              <a:tr h="216946">
                <a:tc>
                  <a:txBody>
                    <a:bodyPr/>
                    <a:lstStyle/>
                    <a:p>
                      <a:pPr algn="ctr"/>
                      <a:r>
                        <a:rPr lang="ru-RU" sz="1100" dirty="0" smtClean="0">
                          <a:latin typeface="Times New Roman" pitchFamily="18" charset="0"/>
                          <a:cs typeface="Times New Roman" pitchFamily="18" charset="0"/>
                        </a:rPr>
                        <a:t>Массовая доля воды,</a:t>
                      </a:r>
                      <a:r>
                        <a:rPr lang="ru-RU" sz="1100" baseline="0" dirty="0" smtClean="0">
                          <a:latin typeface="Times New Roman" pitchFamily="18" charset="0"/>
                          <a:cs typeface="Times New Roman" pitchFamily="18" charset="0"/>
                        </a:rPr>
                        <a:t> %</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21</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21</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19</a:t>
                      </a:r>
                      <a:endParaRPr lang="ru-RU" sz="1100" dirty="0">
                        <a:latin typeface="Times New Roman" pitchFamily="18" charset="0"/>
                        <a:cs typeface="Times New Roman" pitchFamily="18" charset="0"/>
                      </a:endParaRPr>
                    </a:p>
                  </a:txBody>
                  <a:tcPr/>
                </a:tc>
              </a:tr>
              <a:tr h="291125">
                <a:tc>
                  <a:txBody>
                    <a:bodyPr/>
                    <a:lstStyle/>
                    <a:p>
                      <a:pPr algn="ctr"/>
                      <a:r>
                        <a:rPr lang="ru-RU" sz="1100" dirty="0" smtClean="0">
                          <a:latin typeface="Times New Roman" pitchFamily="18" charset="0"/>
                          <a:cs typeface="Times New Roman" pitchFamily="18" charset="0"/>
                        </a:rPr>
                        <a:t>Массовая доля редуцирующих сахаров,</a:t>
                      </a:r>
                      <a:r>
                        <a:rPr lang="ru-RU" sz="1100" baseline="0" dirty="0" smtClean="0">
                          <a:latin typeface="Times New Roman" pitchFamily="18" charset="0"/>
                          <a:cs typeface="Times New Roman" pitchFamily="18" charset="0"/>
                        </a:rPr>
                        <a:t> (к абсолютно сухому веществу, % ), не менее</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82</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76</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86</a:t>
                      </a:r>
                      <a:endParaRPr lang="ru-RU" sz="1100" dirty="0">
                        <a:latin typeface="Times New Roman" pitchFamily="18" charset="0"/>
                        <a:cs typeface="Times New Roman" pitchFamily="18" charset="0"/>
                      </a:endParaRPr>
                    </a:p>
                  </a:txBody>
                  <a:tcPr/>
                </a:tc>
              </a:tr>
              <a:tr h="401322">
                <a:tc>
                  <a:txBody>
                    <a:bodyPr/>
                    <a:lstStyle/>
                    <a:p>
                      <a:pPr algn="ctr"/>
                      <a:r>
                        <a:rPr lang="ru-RU" sz="1100" dirty="0" err="1" smtClean="0">
                          <a:latin typeface="Times New Roman" pitchFamily="18" charset="0"/>
                          <a:cs typeface="Times New Roman" pitchFamily="18" charset="0"/>
                        </a:rPr>
                        <a:t>Диастазное</a:t>
                      </a:r>
                      <a:r>
                        <a:rPr lang="ru-RU" sz="1100" baseline="0" dirty="0" smtClean="0">
                          <a:latin typeface="Times New Roman" pitchFamily="18" charset="0"/>
                          <a:cs typeface="Times New Roman" pitchFamily="18" charset="0"/>
                        </a:rPr>
                        <a:t> число к абсолютно сухому веществу, % ), ед. Готе, не менее</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7</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7</a:t>
                      </a:r>
                      <a:endParaRPr lang="ru-RU" sz="1100" dirty="0">
                        <a:latin typeface="Times New Roman" pitchFamily="18" charset="0"/>
                        <a:cs typeface="Times New Roman" pitchFamily="18" charset="0"/>
                      </a:endParaRPr>
                    </a:p>
                  </a:txBody>
                  <a:tcPr/>
                </a:tc>
              </a:tr>
              <a:tr h="367503">
                <a:tc>
                  <a:txBody>
                    <a:bodyPr/>
                    <a:lstStyle/>
                    <a:p>
                      <a:r>
                        <a:rPr lang="ru-RU" sz="1100" dirty="0" smtClean="0">
                          <a:latin typeface="Times New Roman" pitchFamily="18" charset="0"/>
                          <a:cs typeface="Times New Roman" pitchFamily="18" charset="0"/>
                        </a:rPr>
                        <a:t>Содержание </a:t>
                      </a:r>
                      <a:r>
                        <a:rPr lang="ru-RU" sz="1100" dirty="0" err="1" smtClean="0">
                          <a:latin typeface="Times New Roman" pitchFamily="18" charset="0"/>
                          <a:cs typeface="Times New Roman" pitchFamily="18" charset="0"/>
                        </a:rPr>
                        <a:t>оксиметилфурфурола</a:t>
                      </a:r>
                      <a:r>
                        <a:rPr lang="ru-RU" sz="1100" baseline="0" dirty="0" smtClean="0">
                          <a:latin typeface="Times New Roman" pitchFamily="18" charset="0"/>
                          <a:cs typeface="Times New Roman" pitchFamily="18" charset="0"/>
                        </a:rPr>
                        <a:t> в 1 кг меда, мг, не более</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25</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25</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a:t>
                      </a:r>
                      <a:endParaRPr lang="ru-RU" sz="1100" dirty="0">
                        <a:latin typeface="Times New Roman" pitchFamily="18" charset="0"/>
                        <a:cs typeface="Times New Roman" pitchFamily="18" charset="0"/>
                      </a:endParaRPr>
                    </a:p>
                  </a:txBody>
                  <a:tcPr/>
                </a:tc>
              </a:tr>
              <a:tr h="261676">
                <a:tc>
                  <a:txBody>
                    <a:bodyPr/>
                    <a:lstStyle/>
                    <a:p>
                      <a:r>
                        <a:rPr lang="ru-RU" sz="1100" dirty="0" smtClean="0">
                          <a:latin typeface="Times New Roman" pitchFamily="18" charset="0"/>
                          <a:cs typeface="Times New Roman" pitchFamily="18" charset="0"/>
                        </a:rPr>
                        <a:t>Качественная реакция на</a:t>
                      </a:r>
                      <a:r>
                        <a:rPr lang="ru-RU" sz="1100" baseline="0" dirty="0" smtClean="0">
                          <a:latin typeface="Times New Roman" pitchFamily="18" charset="0"/>
                          <a:cs typeface="Times New Roman" pitchFamily="18" charset="0"/>
                        </a:rPr>
                        <a:t> </a:t>
                      </a:r>
                      <a:r>
                        <a:rPr lang="ru-RU" sz="1100" baseline="0" dirty="0" err="1" smtClean="0">
                          <a:latin typeface="Times New Roman" pitchFamily="18" charset="0"/>
                          <a:cs typeface="Times New Roman" pitchFamily="18" charset="0"/>
                        </a:rPr>
                        <a:t>оксиметил</a:t>
                      </a:r>
                      <a:r>
                        <a:rPr lang="ru-RU" sz="1100" baseline="0" dirty="0" smtClean="0">
                          <a:latin typeface="Times New Roman" pitchFamily="18" charset="0"/>
                          <a:cs typeface="Times New Roman" pitchFamily="18" charset="0"/>
                        </a:rPr>
                        <a:t>-фурфурол</a:t>
                      </a:r>
                      <a:endParaRPr lang="ru-RU" sz="1100" dirty="0">
                        <a:latin typeface="Times New Roman" pitchFamily="18" charset="0"/>
                        <a:cs typeface="Times New Roman" pitchFamily="18" charset="0"/>
                      </a:endParaRPr>
                    </a:p>
                  </a:txBody>
                  <a:tcPr/>
                </a:tc>
                <a:tc gridSpan="3">
                  <a:txBody>
                    <a:bodyPr/>
                    <a:lstStyle/>
                    <a:p>
                      <a:pPr algn="ctr"/>
                      <a:r>
                        <a:rPr lang="ru-RU" sz="1100" dirty="0" smtClean="0">
                          <a:latin typeface="Times New Roman" pitchFamily="18" charset="0"/>
                          <a:cs typeface="Times New Roman" pitchFamily="18" charset="0"/>
                        </a:rPr>
                        <a:t>отрицательная</a:t>
                      </a:r>
                      <a:endParaRPr lang="ru-RU" sz="1100" dirty="0">
                        <a:latin typeface="Times New Roman" pitchFamily="18" charset="0"/>
                        <a:cs typeface="Times New Roman" pitchFamily="18" charset="0"/>
                      </a:endParaRPr>
                    </a:p>
                  </a:txBody>
                  <a:tcPr/>
                </a:tc>
                <a:tc hMerge="1">
                  <a:txBody>
                    <a:bodyPr/>
                    <a:lstStyle/>
                    <a:p>
                      <a:pPr algn="r"/>
                      <a:endParaRPr lang="ru-RU" sz="1400" dirty="0">
                        <a:latin typeface="Times New Roman" pitchFamily="18" charset="0"/>
                        <a:cs typeface="Times New Roman" pitchFamily="18" charset="0"/>
                      </a:endParaRPr>
                    </a:p>
                  </a:txBody>
                  <a:tcPr/>
                </a:tc>
                <a:tc hMerge="1">
                  <a:txBody>
                    <a:bodyPr/>
                    <a:lstStyle/>
                    <a:p>
                      <a:pPr algn="r"/>
                      <a:endParaRPr lang="ru-RU" sz="1400" dirty="0">
                        <a:latin typeface="Times New Roman" pitchFamily="18" charset="0"/>
                        <a:cs typeface="Times New Roman" pitchFamily="18" charset="0"/>
                      </a:endParaRPr>
                    </a:p>
                  </a:txBody>
                  <a:tcPr/>
                </a:tc>
              </a:tr>
              <a:tr h="207330">
                <a:tc>
                  <a:txBody>
                    <a:bodyPr/>
                    <a:lstStyle/>
                    <a:p>
                      <a:r>
                        <a:rPr lang="ru-RU" sz="1100" dirty="0" smtClean="0">
                          <a:latin typeface="Times New Roman" pitchFamily="18" charset="0"/>
                          <a:cs typeface="Times New Roman" pitchFamily="18" charset="0"/>
                        </a:rPr>
                        <a:t>механические примеси </a:t>
                      </a:r>
                      <a:endParaRPr lang="ru-RU" sz="1100" dirty="0">
                        <a:latin typeface="Times New Roman" pitchFamily="18" charset="0"/>
                        <a:cs typeface="Times New Roman" pitchFamily="18" charset="0"/>
                      </a:endParaRPr>
                    </a:p>
                  </a:txBody>
                  <a:tcPr/>
                </a:tc>
                <a:tc gridSpan="3">
                  <a:txBody>
                    <a:bodyPr/>
                    <a:lstStyle/>
                    <a:p>
                      <a:pPr algn="ctr"/>
                      <a:r>
                        <a:rPr lang="ru-RU" sz="1100" dirty="0" smtClean="0">
                          <a:latin typeface="Times New Roman" pitchFamily="18" charset="0"/>
                          <a:cs typeface="Times New Roman" pitchFamily="18" charset="0"/>
                        </a:rPr>
                        <a:t>не допускаются </a:t>
                      </a:r>
                      <a:endParaRPr lang="ru-RU" sz="1100" dirty="0">
                        <a:latin typeface="Times New Roman" pitchFamily="18" charset="0"/>
                        <a:cs typeface="Times New Roman" pitchFamily="18" charset="0"/>
                      </a:endParaRPr>
                    </a:p>
                  </a:txBody>
                  <a:tcPr/>
                </a:tc>
                <a:tc hMerge="1">
                  <a:txBody>
                    <a:bodyPr/>
                    <a:lstStyle/>
                    <a:p>
                      <a:pPr algn="r"/>
                      <a:endParaRPr lang="ru-RU" sz="1400" dirty="0">
                        <a:latin typeface="Times New Roman" pitchFamily="18" charset="0"/>
                        <a:cs typeface="Times New Roman" pitchFamily="18" charset="0"/>
                      </a:endParaRPr>
                    </a:p>
                  </a:txBody>
                  <a:tcPr/>
                </a:tc>
                <a:tc hMerge="1">
                  <a:txBody>
                    <a:bodyPr/>
                    <a:lstStyle/>
                    <a:p>
                      <a:pPr algn="r"/>
                      <a:endParaRPr lang="ru-RU" sz="1400" dirty="0">
                        <a:latin typeface="Times New Roman" pitchFamily="18" charset="0"/>
                        <a:cs typeface="Times New Roman" pitchFamily="18" charset="0"/>
                      </a:endParaRPr>
                    </a:p>
                  </a:txBody>
                  <a:tcPr/>
                </a:tc>
              </a:tr>
              <a:tr h="218004">
                <a:tc>
                  <a:txBody>
                    <a:bodyPr/>
                    <a:lstStyle/>
                    <a:p>
                      <a:r>
                        <a:rPr lang="ru-RU" sz="1100" dirty="0" smtClean="0">
                          <a:latin typeface="Times New Roman" pitchFamily="18" charset="0"/>
                          <a:cs typeface="Times New Roman" pitchFamily="18" charset="0"/>
                        </a:rPr>
                        <a:t>признаки брожения </a:t>
                      </a:r>
                      <a:endParaRPr lang="ru-RU" sz="1100" dirty="0">
                        <a:latin typeface="Times New Roman" pitchFamily="18" charset="0"/>
                        <a:cs typeface="Times New Roman" pitchFamily="18" charset="0"/>
                      </a:endParaRP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smtClean="0">
                          <a:latin typeface="Times New Roman" pitchFamily="18" charset="0"/>
                          <a:cs typeface="Times New Roman" pitchFamily="18" charset="0"/>
                        </a:rPr>
                        <a:t>не допускаются </a:t>
                      </a:r>
                    </a:p>
                  </a:txBody>
                  <a:tcPr/>
                </a:tc>
                <a:tc hMerge="1">
                  <a:txBody>
                    <a:bodyPr/>
                    <a:lstStyle/>
                    <a:p>
                      <a:pPr algn="r"/>
                      <a:endParaRPr lang="ru-RU" sz="1400" dirty="0">
                        <a:latin typeface="Times New Roman" pitchFamily="18" charset="0"/>
                        <a:cs typeface="Times New Roman" pitchFamily="18" charset="0"/>
                      </a:endParaRPr>
                    </a:p>
                  </a:txBody>
                  <a:tcPr/>
                </a:tc>
                <a:tc hMerge="1">
                  <a:txBody>
                    <a:bodyPr/>
                    <a:lstStyle/>
                    <a:p>
                      <a:pPr algn="r"/>
                      <a:endParaRPr lang="ru-RU" sz="1400" dirty="0">
                        <a:latin typeface="Times New Roman" pitchFamily="18" charset="0"/>
                        <a:cs typeface="Times New Roman" pitchFamily="18" charset="0"/>
                      </a:endParaRPr>
                    </a:p>
                  </a:txBody>
                  <a:tcPr/>
                </a:tc>
              </a:tr>
              <a:tr h="190188">
                <a:tc>
                  <a:txBody>
                    <a:bodyPr/>
                    <a:lstStyle/>
                    <a:p>
                      <a:r>
                        <a:rPr lang="ru-RU" sz="1100" dirty="0" smtClean="0">
                          <a:latin typeface="Times New Roman" pitchFamily="18" charset="0"/>
                          <a:cs typeface="Times New Roman" pitchFamily="18" charset="0"/>
                        </a:rPr>
                        <a:t>массовая</a:t>
                      </a:r>
                      <a:r>
                        <a:rPr lang="ru-RU" sz="1100" baseline="0" dirty="0" smtClean="0">
                          <a:latin typeface="Times New Roman" pitchFamily="18" charset="0"/>
                          <a:cs typeface="Times New Roman" pitchFamily="18" charset="0"/>
                        </a:rPr>
                        <a:t> доля олова, %, не более</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0,01</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0,01</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0,01</a:t>
                      </a:r>
                      <a:endParaRPr lang="ru-RU" sz="1100" dirty="0">
                        <a:latin typeface="Times New Roman" pitchFamily="18" charset="0"/>
                        <a:cs typeface="Times New Roman" pitchFamily="18" charset="0"/>
                      </a:endParaRPr>
                    </a:p>
                  </a:txBody>
                  <a:tcPr/>
                </a:tc>
              </a:tr>
              <a:tr h="162372">
                <a:tc>
                  <a:txBody>
                    <a:bodyPr/>
                    <a:lstStyle/>
                    <a:p>
                      <a:pPr algn="ctr"/>
                      <a:r>
                        <a:rPr lang="ru-RU" sz="1100" dirty="0" smtClean="0">
                          <a:latin typeface="Times New Roman" pitchFamily="18" charset="0"/>
                          <a:cs typeface="Times New Roman" pitchFamily="18" charset="0"/>
                        </a:rPr>
                        <a:t>Общая кислотность, куб.</a:t>
                      </a:r>
                      <a:r>
                        <a:rPr lang="ru-RU" sz="1100" baseline="0" dirty="0" smtClean="0">
                          <a:latin typeface="Times New Roman" pitchFamily="18" charset="0"/>
                          <a:cs typeface="Times New Roman" pitchFamily="18" charset="0"/>
                        </a:rPr>
                        <a:t> см, не более</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4,0</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4,0</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4,0</a:t>
                      </a:r>
                      <a:endParaRPr lang="ru-RU" sz="1100" dirty="0">
                        <a:latin typeface="Times New Roman" pitchFamily="18" charset="0"/>
                        <a:cs typeface="Times New Roman" pitchFamily="18" charset="0"/>
                      </a:endParaRPr>
                    </a:p>
                  </a:txBody>
                  <a:tcPr/>
                </a:tc>
              </a:tr>
              <a:tr h="162372">
                <a:tc gridSpan="4">
                  <a:txBody>
                    <a:bodyPr/>
                    <a:lstStyle/>
                    <a:p>
                      <a:pPr algn="ctr"/>
                      <a:r>
                        <a:rPr kumimoji="0" lang="ru-RU" sz="1100" kern="1200" dirty="0" smtClean="0">
                          <a:solidFill>
                            <a:schemeClr val="dk1"/>
                          </a:solidFill>
                          <a:effectLst/>
                          <a:latin typeface="Times New Roman" pitchFamily="18" charset="0"/>
                          <a:ea typeface="+mn-ea"/>
                          <a:cs typeface="Times New Roman" pitchFamily="18" charset="0"/>
                        </a:rPr>
                        <a:t>Примечание 1. Для медов с каштана и табака допускается горьковатый привкус. </a:t>
                      </a:r>
                      <a:endParaRPr lang="ru-RU" sz="1100" dirty="0">
                        <a:latin typeface="Times New Roman" pitchFamily="18" charset="0"/>
                        <a:cs typeface="Times New Roman" pitchFamily="18" charset="0"/>
                      </a:endParaRPr>
                    </a:p>
                  </a:txBody>
                  <a:tcPr/>
                </a:tc>
                <a:tc hMerge="1">
                  <a:txBody>
                    <a:bodyPr/>
                    <a:lstStyle/>
                    <a:p>
                      <a:pPr algn="ctr"/>
                      <a:endParaRPr lang="ru-RU" sz="1000" dirty="0">
                        <a:latin typeface="Times New Roman" pitchFamily="18" charset="0"/>
                        <a:cs typeface="Times New Roman" pitchFamily="18" charset="0"/>
                      </a:endParaRPr>
                    </a:p>
                  </a:txBody>
                  <a:tcPr/>
                </a:tc>
                <a:tc hMerge="1">
                  <a:txBody>
                    <a:bodyPr/>
                    <a:lstStyle/>
                    <a:p>
                      <a:pPr algn="ctr"/>
                      <a:endParaRPr lang="ru-RU" sz="1000" dirty="0">
                        <a:latin typeface="Times New Roman" pitchFamily="18" charset="0"/>
                        <a:cs typeface="Times New Roman" pitchFamily="18" charset="0"/>
                      </a:endParaRPr>
                    </a:p>
                  </a:txBody>
                  <a:tcPr/>
                </a:tc>
                <a:tc hMerge="1">
                  <a:txBody>
                    <a:bodyPr/>
                    <a:lstStyle/>
                    <a:p>
                      <a:pPr algn="ctr"/>
                      <a:endParaRPr lang="ru-RU" sz="1000" dirty="0">
                        <a:latin typeface="Times New Roman" pitchFamily="18" charset="0"/>
                        <a:cs typeface="Times New Roman" pitchFamily="18" charset="0"/>
                      </a:endParaRPr>
                    </a:p>
                  </a:txBody>
                  <a:tcPr/>
                </a:tc>
              </a:tr>
              <a:tr h="162372">
                <a:tc gridSpan="4">
                  <a:txBody>
                    <a:bodyPr/>
                    <a:lstStyle/>
                    <a:p>
                      <a:pPr algn="ctr"/>
                      <a:r>
                        <a:rPr kumimoji="0" lang="ru-RU" sz="1100" kern="1200" dirty="0" smtClean="0">
                          <a:solidFill>
                            <a:schemeClr val="dk1"/>
                          </a:solidFill>
                          <a:effectLst/>
                          <a:latin typeface="Times New Roman" pitchFamily="18" charset="0"/>
                          <a:ea typeface="+mn-ea"/>
                          <a:cs typeface="Times New Roman" pitchFamily="18" charset="0"/>
                        </a:rPr>
                        <a:t>2. Количество </a:t>
                      </a:r>
                      <a:r>
                        <a:rPr kumimoji="0" lang="ru-RU" sz="1100" kern="1200" dirty="0" err="1" smtClean="0">
                          <a:solidFill>
                            <a:schemeClr val="dk1"/>
                          </a:solidFill>
                          <a:effectLst/>
                          <a:latin typeface="Times New Roman" pitchFamily="18" charset="0"/>
                          <a:ea typeface="+mn-ea"/>
                          <a:cs typeface="Times New Roman" pitchFamily="18" charset="0"/>
                        </a:rPr>
                        <a:t>оксиметилфурфурола</a:t>
                      </a:r>
                      <a:r>
                        <a:rPr kumimoji="0" lang="ru-RU" sz="1100" kern="1200" dirty="0" smtClean="0">
                          <a:solidFill>
                            <a:schemeClr val="dk1"/>
                          </a:solidFill>
                          <a:effectLst/>
                          <a:latin typeface="Times New Roman" pitchFamily="18" charset="0"/>
                          <a:ea typeface="+mn-ea"/>
                          <a:cs typeface="Times New Roman" pitchFamily="18" charset="0"/>
                        </a:rPr>
                        <a:t> определяют при положительной</a:t>
                      </a:r>
                      <a:r>
                        <a:rPr kumimoji="0" lang="ru-RU" sz="1100" kern="1200" baseline="0" dirty="0" smtClean="0">
                          <a:solidFill>
                            <a:schemeClr val="dk1"/>
                          </a:solidFill>
                          <a:effectLst/>
                          <a:latin typeface="Times New Roman" pitchFamily="18" charset="0"/>
                          <a:ea typeface="+mn-ea"/>
                          <a:cs typeface="Times New Roman" pitchFamily="18" charset="0"/>
                        </a:rPr>
                        <a:t> </a:t>
                      </a:r>
                      <a:r>
                        <a:rPr kumimoji="0" lang="ru-RU" sz="1100" kern="1200" dirty="0" smtClean="0">
                          <a:solidFill>
                            <a:schemeClr val="dk1"/>
                          </a:solidFill>
                          <a:effectLst/>
                          <a:latin typeface="Times New Roman" pitchFamily="18" charset="0"/>
                          <a:ea typeface="+mn-ea"/>
                          <a:cs typeface="Times New Roman" pitchFamily="18" charset="0"/>
                        </a:rPr>
                        <a:t>качественной реакции</a:t>
                      </a:r>
                      <a:endParaRPr lang="ru-RU" sz="1100" dirty="0">
                        <a:latin typeface="Times New Roman" pitchFamily="18" charset="0"/>
                        <a:cs typeface="Times New Roman" pitchFamily="18" charset="0"/>
                      </a:endParaRPr>
                    </a:p>
                  </a:txBody>
                  <a:tcPr/>
                </a:tc>
                <a:tc hMerge="1">
                  <a:txBody>
                    <a:bodyPr/>
                    <a:lstStyle/>
                    <a:p>
                      <a:pPr algn="ctr"/>
                      <a:endParaRPr lang="ru-RU" sz="1000" dirty="0">
                        <a:latin typeface="Times New Roman" pitchFamily="18" charset="0"/>
                        <a:cs typeface="Times New Roman" pitchFamily="18" charset="0"/>
                      </a:endParaRPr>
                    </a:p>
                  </a:txBody>
                  <a:tcPr/>
                </a:tc>
                <a:tc hMerge="1">
                  <a:txBody>
                    <a:bodyPr/>
                    <a:lstStyle/>
                    <a:p>
                      <a:pPr algn="ctr"/>
                      <a:endParaRPr lang="ru-RU" sz="1000" dirty="0">
                        <a:latin typeface="Times New Roman" pitchFamily="18" charset="0"/>
                        <a:cs typeface="Times New Roman" pitchFamily="18" charset="0"/>
                      </a:endParaRPr>
                    </a:p>
                  </a:txBody>
                  <a:tcPr/>
                </a:tc>
                <a:tc hMerge="1">
                  <a:txBody>
                    <a:bodyPr/>
                    <a:lstStyle/>
                    <a:p>
                      <a:pPr algn="ctr"/>
                      <a:endParaRPr lang="ru-RU" sz="1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728002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1800" b="1" dirty="0" smtClean="0">
                <a:solidFill>
                  <a:srgbClr val="002060"/>
                </a:solidFill>
                <a:latin typeface="Times New Roman" pitchFamily="18" charset="0"/>
                <a:cs typeface="Times New Roman" pitchFamily="18" charset="0"/>
              </a:rPr>
              <a:t>Показатели  безопасности меда  </a:t>
            </a:r>
            <a:endParaRPr lang="ru-RU" sz="1800" b="1"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ru-RU" sz="2000" b="1" dirty="0" smtClean="0">
                <a:latin typeface="Times New Roman" pitchFamily="18" charset="0"/>
                <a:cs typeface="Times New Roman" pitchFamily="18" charset="0"/>
              </a:rPr>
              <a:t>Токсические элементы:</a:t>
            </a:r>
          </a:p>
          <a:p>
            <a:r>
              <a:rPr lang="ru-RU" sz="2000" dirty="0" smtClean="0">
                <a:latin typeface="Times New Roman" pitchFamily="18" charset="0"/>
                <a:cs typeface="Times New Roman" pitchFamily="18" charset="0"/>
              </a:rPr>
              <a:t>- свинец (не более 1,0 мг/кг);</a:t>
            </a:r>
          </a:p>
          <a:p>
            <a:r>
              <a:rPr lang="ru-RU" sz="2000" dirty="0" smtClean="0">
                <a:latin typeface="Times New Roman" pitchFamily="18" charset="0"/>
                <a:cs typeface="Times New Roman" pitchFamily="18" charset="0"/>
              </a:rPr>
              <a:t>- мышьяк (не более 0,5 мг/кг);</a:t>
            </a:r>
          </a:p>
          <a:p>
            <a:r>
              <a:rPr lang="ru-RU" sz="2000" dirty="0" smtClean="0">
                <a:latin typeface="Times New Roman" pitchFamily="18" charset="0"/>
                <a:cs typeface="Times New Roman" pitchFamily="18" charset="0"/>
              </a:rPr>
              <a:t>- кадмий (не более 0,05 мг/кг);</a:t>
            </a:r>
          </a:p>
          <a:p>
            <a:r>
              <a:rPr lang="ru-RU" sz="2000" dirty="0" smtClean="0">
                <a:latin typeface="Times New Roman" pitchFamily="18" charset="0"/>
                <a:cs typeface="Times New Roman" pitchFamily="18" charset="0"/>
              </a:rPr>
              <a:t>- ГХЦГ (альфа, бета, гамма-изомеры) (не более 0,005 мг/кг);</a:t>
            </a:r>
          </a:p>
          <a:p>
            <a:r>
              <a:rPr lang="ru-RU" sz="2000" dirty="0" smtClean="0">
                <a:latin typeface="Times New Roman" pitchFamily="18" charset="0"/>
                <a:cs typeface="Times New Roman" pitchFamily="18" charset="0"/>
              </a:rPr>
              <a:t>- ДДТ и его метаболиты (не более 0,005 мг/кг);</a:t>
            </a:r>
          </a:p>
          <a:p>
            <a:r>
              <a:rPr lang="ru-RU" sz="2000" dirty="0" smtClean="0">
                <a:latin typeface="Times New Roman" pitchFamily="18" charset="0"/>
                <a:cs typeface="Times New Roman" pitchFamily="18" charset="0"/>
              </a:rPr>
              <a:t>- 5 – </a:t>
            </a:r>
            <a:r>
              <a:rPr lang="ru-RU" sz="2000" dirty="0" err="1" smtClean="0">
                <a:latin typeface="Times New Roman" pitchFamily="18" charset="0"/>
                <a:cs typeface="Times New Roman" pitchFamily="18" charset="0"/>
              </a:rPr>
              <a:t>оксиметилфурфулол</a:t>
            </a:r>
            <a:r>
              <a:rPr lang="ru-RU" sz="2000" dirty="0" smtClean="0">
                <a:latin typeface="Times New Roman" pitchFamily="18" charset="0"/>
                <a:cs typeface="Times New Roman" pitchFamily="18" charset="0"/>
              </a:rPr>
              <a:t> 25 мг/кг.</a:t>
            </a:r>
          </a:p>
          <a:p>
            <a:r>
              <a:rPr lang="ru-RU" sz="2000" b="1" dirty="0" smtClean="0">
                <a:latin typeface="Times New Roman" pitchFamily="18" charset="0"/>
                <a:cs typeface="Times New Roman" pitchFamily="18" charset="0"/>
              </a:rPr>
              <a:t>Антибиотики:</a:t>
            </a:r>
          </a:p>
          <a:p>
            <a:r>
              <a:rPr lang="ru-RU" sz="2000" dirty="0" smtClean="0">
                <a:latin typeface="Times New Roman" pitchFamily="18" charset="0"/>
                <a:cs typeface="Times New Roman" pitchFamily="18" charset="0"/>
              </a:rPr>
              <a:t>- левомицетин – не допускается;</a:t>
            </a:r>
          </a:p>
          <a:p>
            <a:r>
              <a:rPr lang="ru-RU" sz="2000" dirty="0" smtClean="0">
                <a:latin typeface="Times New Roman" pitchFamily="18" charset="0"/>
                <a:cs typeface="Times New Roman" pitchFamily="18" charset="0"/>
              </a:rPr>
              <a:t>- тетрациклиновая группа – не допускается;</a:t>
            </a:r>
          </a:p>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гризин</a:t>
            </a:r>
            <a:r>
              <a:rPr lang="ru-RU" sz="2000" dirty="0" smtClean="0">
                <a:latin typeface="Times New Roman" pitchFamily="18" charset="0"/>
                <a:cs typeface="Times New Roman" pitchFamily="18" charset="0"/>
              </a:rPr>
              <a:t> – не допускается;</a:t>
            </a:r>
          </a:p>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бацитрацин</a:t>
            </a:r>
            <a:r>
              <a:rPr lang="ru-RU" sz="2000" dirty="0" smtClean="0">
                <a:latin typeface="Times New Roman" pitchFamily="18" charset="0"/>
                <a:cs typeface="Times New Roman" pitchFamily="18" charset="0"/>
              </a:rPr>
              <a:t> - не допускается;</a:t>
            </a:r>
          </a:p>
          <a:p>
            <a:endParaRPr lang="ru-RU" sz="1400" dirty="0"/>
          </a:p>
        </p:txBody>
      </p:sp>
    </p:spTree>
    <p:extLst>
      <p:ext uri="{BB962C8B-B14F-4D97-AF65-F5344CB8AC3E}">
        <p14:creationId xmlns:p14="http://schemas.microsoft.com/office/powerpoint/2010/main" val="2813809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marL="0" indent="0" algn="ctr">
              <a:buNone/>
            </a:pPr>
            <a:r>
              <a:rPr lang="ru-RU" sz="4800" b="1" dirty="0" smtClean="0">
                <a:latin typeface="Times New Roman" pitchFamily="18" charset="0"/>
                <a:cs typeface="Times New Roman" pitchFamily="18" charset="0"/>
              </a:rPr>
              <a:t>БЛАГОДАРЮ </a:t>
            </a:r>
          </a:p>
          <a:p>
            <a:pPr marL="0" indent="0" algn="ctr">
              <a:buNone/>
            </a:pPr>
            <a:r>
              <a:rPr lang="ru-RU" sz="4800" b="1" dirty="0" smtClean="0">
                <a:latin typeface="Times New Roman" pitchFamily="18" charset="0"/>
                <a:cs typeface="Times New Roman" pitchFamily="18" charset="0"/>
              </a:rPr>
              <a:t>ЗА ВНИМАНИЕ !</a:t>
            </a:r>
            <a:endParaRPr lang="ru-RU"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263863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686800" cy="838200"/>
          </a:xfrm>
        </p:spPr>
        <p:txBody>
          <a:bodyPr>
            <a:noAutofit/>
          </a:bodyPr>
          <a:lstStyle/>
          <a:p>
            <a:pPr algn="ctr"/>
            <a:r>
              <a:rPr lang="ru-RU" sz="1600" b="1" cap="none" dirty="0">
                <a:latin typeface="Times New Roman" pitchFamily="18" charset="0"/>
                <a:cs typeface="Times New Roman" pitchFamily="18" charset="0"/>
              </a:rPr>
              <a:t>Технический регламент таможенного союза  «О безопасности пищевой продукции», утвержденный Решением Комиссии Таможенного союза от 9 декабря 2011 г. № 880 </a:t>
            </a:r>
            <a:br>
              <a:rPr lang="ru-RU" sz="1600" b="1" cap="none" dirty="0">
                <a:latin typeface="Times New Roman" pitchFamily="18" charset="0"/>
                <a:cs typeface="Times New Roman" pitchFamily="18" charset="0"/>
              </a:rPr>
            </a:br>
            <a:r>
              <a:rPr lang="ru-RU" sz="1600" b="1" cap="none" dirty="0">
                <a:latin typeface="Times New Roman" pitchFamily="18" charset="0"/>
                <a:cs typeface="Times New Roman" pitchFamily="18" charset="0"/>
              </a:rPr>
              <a:t>(ТР ТС021/2011)</a:t>
            </a:r>
            <a:br>
              <a:rPr lang="ru-RU" sz="1600" b="1" cap="none"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3" name="Объект 2"/>
          <p:cNvSpPr>
            <a:spLocks noGrp="1"/>
          </p:cNvSpPr>
          <p:nvPr>
            <p:ph idx="1"/>
          </p:nvPr>
        </p:nvSpPr>
        <p:spPr>
          <a:xfrm>
            <a:off x="304800" y="1268760"/>
            <a:ext cx="8686800" cy="5256584"/>
          </a:xfrm>
        </p:spPr>
        <p:txBody>
          <a:bodyPr/>
          <a:lstStyle/>
          <a:p>
            <a:pPr marL="0" indent="0" algn="just">
              <a:buNone/>
            </a:pPr>
            <a:r>
              <a:rPr lang="ru-RU" sz="1800" b="1" dirty="0">
                <a:latin typeface="Times New Roman" pitchFamily="18" charset="0"/>
                <a:cs typeface="Times New Roman" pitchFamily="18" charset="0"/>
              </a:rPr>
              <a:t>1. </a:t>
            </a:r>
            <a:r>
              <a:rPr lang="ru-RU" sz="1800" b="1" dirty="0" err="1">
                <a:latin typeface="Times New Roman" pitchFamily="18" charset="0"/>
                <a:cs typeface="Times New Roman" pitchFamily="18" charset="0"/>
              </a:rPr>
              <a:t>Непереработанная</a:t>
            </a:r>
            <a:r>
              <a:rPr lang="ru-RU" sz="1800" b="1" dirty="0">
                <a:latin typeface="Times New Roman" pitchFamily="18" charset="0"/>
                <a:cs typeface="Times New Roman" pitchFamily="18" charset="0"/>
              </a:rPr>
              <a:t> пищевая продукция животного происхождения подлежит </a:t>
            </a:r>
            <a:r>
              <a:rPr lang="ru-RU" sz="1800" b="1" dirty="0">
                <a:solidFill>
                  <a:srgbClr val="FF0000"/>
                </a:solidFill>
                <a:latin typeface="Times New Roman" pitchFamily="18" charset="0"/>
                <a:cs typeface="Times New Roman" pitchFamily="18" charset="0"/>
              </a:rPr>
              <a:t>ветеринарно-санитарной экспертизе </a:t>
            </a:r>
            <a:r>
              <a:rPr lang="ru-RU" sz="1800" b="1" dirty="0">
                <a:latin typeface="Times New Roman" pitchFamily="18" charset="0"/>
                <a:cs typeface="Times New Roman" pitchFamily="18" charset="0"/>
              </a:rPr>
              <a:t>перед выпуском в обращение на таможенную территорию Таможенного союза, если иное не установлено техническим регламентом Таможенного союза на пищевую рыбную продукцию, </a:t>
            </a:r>
            <a:r>
              <a:rPr lang="ru-RU" sz="1800" b="1" dirty="0">
                <a:solidFill>
                  <a:srgbClr val="FF0000"/>
                </a:solidFill>
                <a:latin typeface="Times New Roman" pitchFamily="18" charset="0"/>
                <a:cs typeface="Times New Roman" pitchFamily="18" charset="0"/>
              </a:rPr>
              <a:t>и сопровождается документом</a:t>
            </a:r>
            <a:r>
              <a:rPr lang="ru-RU" sz="1800" b="1" dirty="0">
                <a:latin typeface="Times New Roman" pitchFamily="18" charset="0"/>
                <a:cs typeface="Times New Roman" pitchFamily="18" charset="0"/>
              </a:rPr>
              <a:t>, содержащим сведения, подтверждающие безопасность.</a:t>
            </a:r>
          </a:p>
          <a:p>
            <a:pPr marL="0" indent="0" algn="just">
              <a:buNone/>
            </a:pPr>
            <a:r>
              <a:rPr lang="ru-RU" sz="1800" b="1" dirty="0">
                <a:latin typeface="Times New Roman" pitchFamily="18" charset="0"/>
                <a:cs typeface="Times New Roman" pitchFamily="18" charset="0"/>
              </a:rPr>
              <a:t>2. Ветеринарно-санитарная экспертиза </a:t>
            </a:r>
            <a:r>
              <a:rPr lang="ru-RU" sz="1800" b="1" dirty="0" err="1">
                <a:latin typeface="Times New Roman" pitchFamily="18" charset="0"/>
                <a:cs typeface="Times New Roman" pitchFamily="18" charset="0"/>
              </a:rPr>
              <a:t>непереработанной</a:t>
            </a:r>
            <a:r>
              <a:rPr lang="ru-RU" sz="1800" b="1" dirty="0">
                <a:latin typeface="Times New Roman" pitchFamily="18" charset="0"/>
                <a:cs typeface="Times New Roman" pitchFamily="18" charset="0"/>
              </a:rPr>
              <a:t> пищевой продукции животного происхождения проводится в целях:</a:t>
            </a:r>
          </a:p>
          <a:p>
            <a:pPr marL="0" indent="0" algn="just">
              <a:buNone/>
            </a:pPr>
            <a:r>
              <a:rPr lang="ru-RU" sz="1800" b="1" dirty="0">
                <a:latin typeface="Times New Roman" pitchFamily="18" charset="0"/>
                <a:cs typeface="Times New Roman" pitchFamily="18" charset="0"/>
              </a:rPr>
              <a:t>1) установления соответствия пищевой продукции и связанных с требованиями безопасности к ней процессов производства (изготовления), хранения, перевозки, реализации и утилизации требованиям настоящего технического регламента и технических регламентов Таможенного союза на отдельные виды пищевой продукции;</a:t>
            </a:r>
          </a:p>
          <a:p>
            <a:pPr marL="0" indent="0" algn="just">
              <a:buNone/>
            </a:pPr>
            <a:r>
              <a:rPr lang="ru-RU" sz="1800" b="1" dirty="0">
                <a:latin typeface="Times New Roman" pitchFamily="18" charset="0"/>
                <a:cs typeface="Times New Roman" pitchFamily="18" charset="0"/>
              </a:rPr>
              <a:t>2) установления благополучия в ветеринарном отношении хозяйств (производственных объектов) происхождения животных.</a:t>
            </a:r>
          </a:p>
          <a:p>
            <a:pPr marL="0" indent="0" algn="just">
              <a:buNone/>
            </a:pPr>
            <a:r>
              <a:rPr lang="ru-RU" sz="1800" b="1" dirty="0">
                <a:latin typeface="Times New Roman" pitchFamily="18" charset="0"/>
                <a:cs typeface="Times New Roman" pitchFamily="18" charset="0"/>
              </a:rPr>
              <a:t>3. Проведение ветеринарно-санитарной экспертизы и оформление ее результатов осуществляется в соответствии с </a:t>
            </a:r>
            <a:r>
              <a:rPr lang="ru-RU" sz="1800" b="1" dirty="0">
                <a:latin typeface="Times New Roman" pitchFamily="18" charset="0"/>
                <a:cs typeface="Times New Roman" pitchFamily="18" charset="0"/>
                <a:hlinkClick r:id="rId2"/>
              </a:rPr>
              <a:t>законодательством государства - члена Таможенного союза, а также Соглашением Таможенного союза по ветеринарно-санитарным мерам.</a:t>
            </a:r>
          </a:p>
          <a:p>
            <a:endParaRPr 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359317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cap="none" dirty="0" smtClean="0">
                <a:latin typeface="Times New Roman" pitchFamily="18" charset="0"/>
                <a:cs typeface="Times New Roman" pitchFamily="18" charset="0"/>
              </a:rPr>
              <a:t>Статья 21 Закона </a:t>
            </a:r>
            <a:r>
              <a:rPr lang="ru-RU" sz="2000" b="1" cap="none" dirty="0">
                <a:latin typeface="Times New Roman" pitchFamily="18" charset="0"/>
                <a:cs typeface="Times New Roman" pitchFamily="18" charset="0"/>
              </a:rPr>
              <a:t>Р</a:t>
            </a:r>
            <a:r>
              <a:rPr lang="ru-RU" sz="2000" b="1" cap="none" dirty="0" smtClean="0">
                <a:latin typeface="Times New Roman" pitchFamily="18" charset="0"/>
                <a:cs typeface="Times New Roman" pitchFamily="18" charset="0"/>
              </a:rPr>
              <a:t>оссийской </a:t>
            </a:r>
            <a:r>
              <a:rPr lang="ru-RU" sz="2000" b="1" cap="none" dirty="0">
                <a:latin typeface="Times New Roman" pitchFamily="18" charset="0"/>
                <a:cs typeface="Times New Roman" pitchFamily="18" charset="0"/>
              </a:rPr>
              <a:t>Ф</a:t>
            </a:r>
            <a:r>
              <a:rPr lang="ru-RU" sz="2000" b="1" cap="none" dirty="0" smtClean="0">
                <a:latin typeface="Times New Roman" pitchFamily="18" charset="0"/>
                <a:cs typeface="Times New Roman" pitchFamily="18" charset="0"/>
              </a:rPr>
              <a:t>едерации от 14 мая 1993 г. № 4979-1 </a:t>
            </a:r>
            <a:br>
              <a:rPr lang="ru-RU" sz="2000" b="1" cap="none" dirty="0" smtClean="0">
                <a:latin typeface="Times New Roman" pitchFamily="18" charset="0"/>
                <a:cs typeface="Times New Roman" pitchFamily="18" charset="0"/>
              </a:rPr>
            </a:br>
            <a:r>
              <a:rPr lang="ru-RU" sz="2000" b="1" cap="none" dirty="0" smtClean="0">
                <a:latin typeface="Times New Roman" pitchFamily="18" charset="0"/>
                <a:cs typeface="Times New Roman" pitchFamily="18" charset="0"/>
              </a:rPr>
              <a:t>«О ветеринарии»</a:t>
            </a:r>
            <a:endParaRPr lang="ru-RU" sz="2000" b="1" cap="none" dirty="0">
              <a:latin typeface="Times New Roman" pitchFamily="18" charset="0"/>
              <a:cs typeface="Times New Roman" pitchFamily="18" charset="0"/>
            </a:endParaRPr>
          </a:p>
        </p:txBody>
      </p:sp>
      <p:sp>
        <p:nvSpPr>
          <p:cNvPr id="3" name="Объект 2"/>
          <p:cNvSpPr>
            <a:spLocks noGrp="1"/>
          </p:cNvSpPr>
          <p:nvPr>
            <p:ph idx="1"/>
          </p:nvPr>
        </p:nvSpPr>
        <p:spPr>
          <a:xfrm>
            <a:off x="304800" y="1196752"/>
            <a:ext cx="8686800" cy="4883373"/>
          </a:xfrm>
        </p:spPr>
        <p:txBody>
          <a:bodyPr/>
          <a:lstStyle/>
          <a:p>
            <a:pPr marL="0" indent="0">
              <a:buNone/>
            </a:pPr>
            <a:endParaRPr lang="ru-RU" sz="1400" dirty="0" smtClean="0">
              <a:latin typeface="Times New Roman" pitchFamily="18" charset="0"/>
              <a:cs typeface="Times New Roman" pitchFamily="18" charset="0"/>
            </a:endParaRPr>
          </a:p>
          <a:p>
            <a:pPr marL="0" indent="0">
              <a:buNone/>
            </a:pPr>
            <a:endParaRPr lang="ru-RU" sz="1400" dirty="0">
              <a:latin typeface="Times New Roman" pitchFamily="18" charset="0"/>
              <a:cs typeface="Times New Roman" pitchFamily="18" charset="0"/>
            </a:endParaRPr>
          </a:p>
          <a:p>
            <a:pPr marL="0" indent="0" algn="just">
              <a:buNone/>
            </a:pPr>
            <a:r>
              <a:rPr lang="ru-RU" sz="2400" b="1" dirty="0" smtClean="0">
                <a:latin typeface="Times New Roman" pitchFamily="18" charset="0"/>
                <a:cs typeface="Times New Roman" pitchFamily="18" charset="0"/>
              </a:rPr>
              <a:t>Организация и проведение ветеринарно-санитарной экспертизы, условия использования продукции животного происхождения определяется</a:t>
            </a:r>
            <a:r>
              <a:rPr lang="ru-RU" sz="2400" b="1" dirty="0" smtClean="0">
                <a:solidFill>
                  <a:srgbClr val="FF0000"/>
                </a:solidFill>
                <a:latin typeface="Times New Roman" pitchFamily="18" charset="0"/>
                <a:cs typeface="Times New Roman" pitchFamily="18" charset="0"/>
              </a:rPr>
              <a:t> техническими регламентами               в области ветеринарии</a:t>
            </a:r>
            <a:r>
              <a:rPr lang="ru-RU" sz="2400" b="1" dirty="0" smtClean="0">
                <a:latin typeface="Times New Roman" pitchFamily="18" charset="0"/>
                <a:cs typeface="Times New Roman" pitchFamily="18" charset="0"/>
              </a:rPr>
              <a:t>, которые устанавливают </a:t>
            </a:r>
            <a:r>
              <a:rPr lang="ru-RU" sz="2400" b="1" dirty="0" smtClean="0">
                <a:solidFill>
                  <a:srgbClr val="0070C0"/>
                </a:solidFill>
                <a:latin typeface="Times New Roman" pitchFamily="18" charset="0"/>
                <a:cs typeface="Times New Roman" pitchFamily="18" charset="0"/>
              </a:rPr>
              <a:t>ветеринарно-санитарные нормы</a:t>
            </a:r>
            <a:r>
              <a:rPr lang="ru-RU" sz="2400" b="1" dirty="0" smtClean="0">
                <a:latin typeface="Times New Roman" pitchFamily="18" charset="0"/>
                <a:cs typeface="Times New Roman" pitchFamily="18" charset="0"/>
              </a:rPr>
              <a:t>, которым должны соответствовать продукция животного происхождения, производимая организациями и гражданами, реализуемая ими или торговыми организациями на рынках.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80212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099592"/>
          </a:xfrm>
        </p:spPr>
        <p:txBody>
          <a:bodyPr>
            <a:normAutofit fontScale="90000"/>
          </a:bodyPr>
          <a:lstStyle/>
          <a:p>
            <a:pPr algn="ctr"/>
            <a:r>
              <a:rPr lang="ru-RU" sz="1400" b="1" dirty="0" smtClean="0">
                <a:latin typeface="Times New Roman" pitchFamily="18" charset="0"/>
                <a:cs typeface="Times New Roman" pitchFamily="18" charset="0"/>
              </a:rPr>
              <a:t>Требования</a:t>
            </a:r>
            <a:r>
              <a:rPr lang="ru-RU" sz="1400" b="1" dirty="0">
                <a:latin typeface="Times New Roman" pitchFamily="18" charset="0"/>
                <a:cs typeface="Times New Roman" pitchFamily="18" charset="0"/>
              </a:rPr>
              <a:t>, предъявляемые к натуральному меду и продуктам </a:t>
            </a:r>
            <a:r>
              <a:rPr lang="ru-RU" sz="1400" b="1" dirty="0" smtClean="0">
                <a:latin typeface="Times New Roman" pitchFamily="18" charset="0"/>
                <a:cs typeface="Times New Roman" pitchFamily="18" charset="0"/>
              </a:rPr>
              <a:t>пчеловодства</a:t>
            </a:r>
            <a:br>
              <a:rPr lang="ru-RU" sz="1400" b="1"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a:t>
            </a:r>
            <a:r>
              <a:rPr lang="ru-RU" sz="1400" b="1" cap="none" dirty="0" smtClean="0">
                <a:latin typeface="Times New Roman" pitchFamily="18" charset="0"/>
                <a:cs typeface="Times New Roman" pitchFamily="18" charset="0"/>
              </a:rPr>
              <a:t>раздел </a:t>
            </a:r>
            <a:r>
              <a:rPr lang="en-US" sz="1400" b="1" cap="none" dirty="0">
                <a:latin typeface="Times New Roman" pitchFamily="18" charset="0"/>
                <a:cs typeface="Times New Roman" pitchFamily="18" charset="0"/>
              </a:rPr>
              <a:t>V</a:t>
            </a:r>
            <a:r>
              <a:rPr lang="en-US" sz="1400" b="1" cap="none" dirty="0" smtClean="0">
                <a:latin typeface="Times New Roman" pitchFamily="18" charset="0"/>
                <a:cs typeface="Times New Roman" pitchFamily="18" charset="0"/>
              </a:rPr>
              <a:t>III </a:t>
            </a:r>
            <a:r>
              <a:rPr lang="ru-RU" sz="1400" b="1" cap="none" dirty="0" smtClean="0">
                <a:latin typeface="Times New Roman" pitchFamily="18" charset="0"/>
                <a:cs typeface="Times New Roman" pitchFamily="18" charset="0"/>
              </a:rPr>
              <a:t>приложения 5</a:t>
            </a:r>
            <a:r>
              <a:rPr lang="en-US" sz="1400" b="1" cap="none" dirty="0" smtClean="0">
                <a:latin typeface="Times New Roman" pitchFamily="18" charset="0"/>
                <a:cs typeface="Times New Roman" pitchFamily="18" charset="0"/>
              </a:rPr>
              <a:t>)</a:t>
            </a:r>
            <a:r>
              <a:rPr lang="ru-RU" sz="1400" b="1" cap="none" dirty="0" smtClean="0">
                <a:latin typeface="Times New Roman" pitchFamily="18" charset="0"/>
                <a:cs typeface="Times New Roman" pitchFamily="18" charset="0"/>
              </a:rPr>
              <a:t> </a:t>
            </a:r>
            <a:r>
              <a:rPr lang="en-US" sz="1400" b="1" cap="none" dirty="0" smtClean="0">
                <a:latin typeface="Times New Roman" pitchFamily="18" charset="0"/>
                <a:cs typeface="Times New Roman" pitchFamily="18" charset="0"/>
              </a:rPr>
              <a:t/>
            </a:r>
            <a:br>
              <a:rPr lang="en-US" sz="1400" b="1" cap="none"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cap="none" dirty="0" smtClean="0">
                <a:latin typeface="Times New Roman" pitchFamily="18" charset="0"/>
                <a:cs typeface="Times New Roman" pitchFamily="18" charset="0"/>
              </a:rPr>
              <a:t> Технический регламент таможенного союза  «О безопасности пищевой продукции», утвержденный Решением Комиссии Таможенного союза от 9 декабря 2011 г. № 880 (ТР ТС021/2011);</a:t>
            </a:r>
            <a:endParaRPr lang="ru-RU" sz="14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lgn="just">
              <a:buNone/>
            </a:pPr>
            <a:r>
              <a:rPr lang="ru-RU" sz="14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К </a:t>
            </a:r>
            <a:r>
              <a:rPr lang="ru-RU" sz="1600" b="1" dirty="0">
                <a:latin typeface="Times New Roman" pitchFamily="18" charset="0"/>
                <a:cs typeface="Times New Roman" pitchFamily="18" charset="0"/>
              </a:rPr>
              <a:t>обращению допускаются натуральный мед и продукты пчеловодства, полученные </a:t>
            </a:r>
            <a:r>
              <a:rPr lang="en-US" sz="16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из </a:t>
            </a:r>
            <a:r>
              <a:rPr lang="ru-RU" sz="1600" b="1" dirty="0">
                <a:latin typeface="Times New Roman" pitchFamily="18" charset="0"/>
                <a:cs typeface="Times New Roman" pitchFamily="18" charset="0"/>
              </a:rPr>
              <a:t>хозяйств (пасек) и административной территории в соответствии с регионализацией, свободных от опасных заразных болезней сельскохозяйственных и домашних животных, </a:t>
            </a:r>
            <a:r>
              <a:rPr lang="en-US" sz="16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а </a:t>
            </a:r>
            <a:r>
              <a:rPr lang="ru-RU" sz="1600" b="1" dirty="0">
                <a:latin typeface="Times New Roman" pitchFamily="18" charset="0"/>
                <a:cs typeface="Times New Roman" pitchFamily="18" charset="0"/>
              </a:rPr>
              <a:t>также: </a:t>
            </a:r>
            <a:r>
              <a:rPr lang="ru-RU" sz="1600" b="1" dirty="0">
                <a:solidFill>
                  <a:srgbClr val="FF0000"/>
                </a:solidFill>
                <a:latin typeface="Times New Roman" pitchFamily="18" charset="0"/>
                <a:cs typeface="Times New Roman" pitchFamily="18" charset="0"/>
              </a:rPr>
              <a:t>американского гнильца, европейского гнильца, нозематоза - в течение последних </a:t>
            </a:r>
            <a:r>
              <a:rPr lang="en-US" sz="1600" b="1" dirty="0" smtClean="0">
                <a:solidFill>
                  <a:srgbClr val="FF0000"/>
                </a:solidFill>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3 </a:t>
            </a:r>
            <a:r>
              <a:rPr lang="ru-RU" sz="1600" b="1" dirty="0">
                <a:solidFill>
                  <a:srgbClr val="FF0000"/>
                </a:solidFill>
                <a:latin typeface="Times New Roman" pitchFamily="18" charset="0"/>
                <a:cs typeface="Times New Roman" pitchFamily="18" charset="0"/>
              </a:rPr>
              <a:t>месяцев на территории </a:t>
            </a:r>
            <a:r>
              <a:rPr lang="ru-RU" sz="1600" b="1" dirty="0" smtClean="0">
                <a:solidFill>
                  <a:srgbClr val="FF0000"/>
                </a:solidFill>
                <a:latin typeface="Times New Roman" pitchFamily="18" charset="0"/>
                <a:cs typeface="Times New Roman" pitchFamily="18" charset="0"/>
              </a:rPr>
              <a:t>хозяйства.</a:t>
            </a:r>
          </a:p>
          <a:p>
            <a:pPr marL="0" indent="0" algn="just">
              <a:buNone/>
            </a:pPr>
            <a:r>
              <a:rPr lang="ru-RU" sz="1600" b="1" dirty="0" smtClean="0">
                <a:latin typeface="Times New Roman" pitchFamily="18" charset="0"/>
                <a:cs typeface="Times New Roman" pitchFamily="18" charset="0"/>
              </a:rPr>
              <a:t>- К </a:t>
            </a:r>
            <a:r>
              <a:rPr lang="ru-RU" sz="1600" b="1" dirty="0">
                <a:latin typeface="Times New Roman" pitchFamily="18" charset="0"/>
                <a:cs typeface="Times New Roman" pitchFamily="18" charset="0"/>
              </a:rPr>
              <a:t>обращению не допускаются мед и продукты пчеловодства:</a:t>
            </a:r>
          </a:p>
          <a:p>
            <a:pPr algn="just"/>
            <a:r>
              <a:rPr lang="ru-RU" sz="1600" b="1" dirty="0">
                <a:latin typeface="Times New Roman" pitchFamily="18" charset="0"/>
                <a:cs typeface="Times New Roman" pitchFamily="18" charset="0"/>
              </a:rPr>
              <a:t>- имеющие измененные органолептические, физико-химические показатели;</a:t>
            </a:r>
          </a:p>
          <a:p>
            <a:pPr algn="just"/>
            <a:r>
              <a:rPr lang="ru-RU" sz="1600" b="1" dirty="0">
                <a:latin typeface="Times New Roman" pitchFamily="18" charset="0"/>
                <a:cs typeface="Times New Roman" pitchFamily="18" charset="0"/>
              </a:rPr>
              <a:t>- содержащие натуральные или синтетические эстрогенные гормональные вещества, </a:t>
            </a:r>
            <a:r>
              <a:rPr lang="ru-RU" sz="1600" b="1" dirty="0" err="1">
                <a:latin typeface="Times New Roman" pitchFamily="18" charset="0"/>
                <a:cs typeface="Times New Roman" pitchFamily="18" charset="0"/>
              </a:rPr>
              <a:t>тиреостатические</a:t>
            </a:r>
            <a:r>
              <a:rPr lang="ru-RU" sz="1600" b="1" dirty="0">
                <a:latin typeface="Times New Roman" pitchFamily="18" charset="0"/>
                <a:cs typeface="Times New Roman" pitchFamily="18" charset="0"/>
              </a:rPr>
              <a:t> препараты.</a:t>
            </a:r>
          </a:p>
          <a:p>
            <a:pPr marL="0" indent="0" algn="just">
              <a:buNone/>
            </a:pPr>
            <a:r>
              <a:rPr lang="ru-RU" sz="1600" b="1" dirty="0" smtClean="0">
                <a:latin typeface="Times New Roman" pitchFamily="18" charset="0"/>
                <a:cs typeface="Times New Roman" pitchFamily="18" charset="0"/>
              </a:rPr>
              <a:t>- Не </a:t>
            </a:r>
            <a:r>
              <a:rPr lang="ru-RU" sz="1600" b="1" dirty="0">
                <a:latin typeface="Times New Roman" pitchFamily="18" charset="0"/>
                <a:cs typeface="Times New Roman" pitchFamily="18" charset="0"/>
              </a:rPr>
              <a:t>допускается наличие в натуральном меде и продуктах пчеловодства остатков таких </a:t>
            </a:r>
            <a:r>
              <a:rPr lang="ru-RU" sz="1600" b="1" dirty="0">
                <a:solidFill>
                  <a:srgbClr val="FF0000"/>
                </a:solidFill>
                <a:latin typeface="Times New Roman" pitchFamily="18" charset="0"/>
                <a:cs typeface="Times New Roman" pitchFamily="18" charset="0"/>
              </a:rPr>
              <a:t>лекарственных препаратов, </a:t>
            </a:r>
            <a:r>
              <a:rPr lang="ru-RU" sz="1600" b="1" dirty="0">
                <a:latin typeface="Times New Roman" pitchFamily="18" charset="0"/>
                <a:cs typeface="Times New Roman" pitchFamily="18" charset="0"/>
              </a:rPr>
              <a:t>как </a:t>
            </a:r>
            <a:r>
              <a:rPr lang="ru-RU" sz="1600" b="1" dirty="0" err="1">
                <a:latin typeface="Times New Roman" pitchFamily="18" charset="0"/>
                <a:cs typeface="Times New Roman" pitchFamily="18" charset="0"/>
              </a:rPr>
              <a:t>хлорамфеникол</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хлорфармазин</a:t>
            </a:r>
            <a:r>
              <a:rPr lang="ru-RU" sz="1600" b="1" dirty="0">
                <a:latin typeface="Times New Roman" pitchFamily="18" charset="0"/>
                <a:cs typeface="Times New Roman" pitchFamily="18" charset="0"/>
              </a:rPr>
              <a:t>, колхицин, </a:t>
            </a:r>
            <a:r>
              <a:rPr lang="ru-RU" sz="1600" b="1" dirty="0" err="1">
                <a:latin typeface="Times New Roman" pitchFamily="18" charset="0"/>
                <a:cs typeface="Times New Roman" pitchFamily="18" charset="0"/>
              </a:rPr>
              <a:t>дапсон</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диметридазол</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нитрофураны</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ронидазол</a:t>
            </a:r>
            <a:r>
              <a:rPr lang="ru-RU" sz="1600" b="1" dirty="0">
                <a:latin typeface="Times New Roman" pitchFamily="18" charset="0"/>
                <a:cs typeface="Times New Roman" pitchFamily="18" charset="0"/>
              </a:rPr>
              <a:t>, а также </a:t>
            </a:r>
            <a:r>
              <a:rPr lang="ru-RU" sz="1600" b="1" dirty="0" err="1">
                <a:latin typeface="Times New Roman" pitchFamily="18" charset="0"/>
                <a:cs typeface="Times New Roman" pitchFamily="18" charset="0"/>
              </a:rPr>
              <a:t>кумафос</a:t>
            </a:r>
            <a:r>
              <a:rPr lang="ru-RU" sz="1600" b="1" dirty="0">
                <a:latin typeface="Times New Roman" pitchFamily="18" charset="0"/>
                <a:cs typeface="Times New Roman" pitchFamily="18" charset="0"/>
              </a:rPr>
              <a:t> - не более 100 мкг/кг и </a:t>
            </a:r>
            <a:r>
              <a:rPr lang="ru-RU" sz="1600" b="1" dirty="0" err="1">
                <a:latin typeface="Times New Roman" pitchFamily="18" charset="0"/>
                <a:cs typeface="Times New Roman" pitchFamily="18" charset="0"/>
              </a:rPr>
              <a:t>амитраз</a:t>
            </a:r>
            <a:r>
              <a:rPr lang="ru-RU" sz="1600" b="1" dirty="0">
                <a:latin typeface="Times New Roman" pitchFamily="18" charset="0"/>
                <a:cs typeface="Times New Roman" pitchFamily="18" charset="0"/>
              </a:rPr>
              <a:t> - не более 200 мкг/кг.</a:t>
            </a:r>
          </a:p>
          <a:p>
            <a:pPr marL="0" indent="0" algn="just">
              <a:buNone/>
            </a:pPr>
            <a:r>
              <a:rPr lang="ru-RU" sz="1600" b="1" dirty="0" smtClean="0">
                <a:latin typeface="Times New Roman" pitchFamily="18" charset="0"/>
                <a:cs typeface="Times New Roman" pitchFamily="18" charset="0"/>
              </a:rPr>
              <a:t>- Не </a:t>
            </a:r>
            <a:r>
              <a:rPr lang="ru-RU" sz="1600" b="1" dirty="0">
                <a:latin typeface="Times New Roman" pitchFamily="18" charset="0"/>
                <a:cs typeface="Times New Roman" pitchFamily="18" charset="0"/>
              </a:rPr>
              <a:t>допускается в меде и продуктах пчеловодства </a:t>
            </a:r>
            <a:r>
              <a:rPr lang="ru-RU" sz="1600" b="1" dirty="0">
                <a:solidFill>
                  <a:srgbClr val="FF0000"/>
                </a:solidFill>
                <a:latin typeface="Times New Roman" pitchFamily="18" charset="0"/>
                <a:cs typeface="Times New Roman" pitchFamily="18" charset="0"/>
              </a:rPr>
              <a:t>содержание остатков других лекарственных препаратов, </a:t>
            </a:r>
            <a:r>
              <a:rPr lang="ru-RU" sz="1600" b="1" dirty="0">
                <a:latin typeface="Times New Roman" pitchFamily="18" charset="0"/>
                <a:cs typeface="Times New Roman" pitchFamily="18" charset="0"/>
              </a:rPr>
              <a:t>которые применялись для лечения и обработки пчел. Производитель должен указывать все </a:t>
            </a:r>
            <a:r>
              <a:rPr lang="ru-RU" sz="1600" b="1" dirty="0">
                <a:solidFill>
                  <a:srgbClr val="FF0000"/>
                </a:solidFill>
                <a:latin typeface="Times New Roman" pitchFamily="18" charset="0"/>
                <a:cs typeface="Times New Roman" pitchFamily="18" charset="0"/>
              </a:rPr>
              <a:t>пестициды</a:t>
            </a:r>
            <a:r>
              <a:rPr lang="ru-RU" sz="1600" b="1" dirty="0">
                <a:latin typeface="Times New Roman" pitchFamily="18" charset="0"/>
                <a:cs typeface="Times New Roman" pitchFamily="18" charset="0"/>
              </a:rPr>
              <a:t>, которые были использованы в ходе сбора меда и производства продуктов пчеловодства.</a:t>
            </a:r>
          </a:p>
          <a:p>
            <a:pPr algn="just"/>
            <a:endParaRPr lang="ru-RU"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389757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21180961"/>
              </p:ext>
            </p:extLst>
          </p:nvPr>
        </p:nvGraphicFramePr>
        <p:xfrm>
          <a:off x="793749" y="476675"/>
          <a:ext cx="7708901" cy="6120384"/>
        </p:xfrm>
        <a:graphic>
          <a:graphicData uri="http://schemas.openxmlformats.org/drawingml/2006/table">
            <a:tbl>
              <a:tblPr firstRow="1" firstCol="1" bandRow="1">
                <a:tableStyleId>{5C22544A-7EE6-4342-B048-85BDC9FD1C3A}</a:tableStyleId>
              </a:tblPr>
              <a:tblGrid>
                <a:gridCol w="3749414"/>
                <a:gridCol w="3959487"/>
              </a:tblGrid>
              <a:tr h="415082">
                <a:tc>
                  <a:txBody>
                    <a:bodyPr/>
                    <a:lstStyle/>
                    <a:p>
                      <a:pPr indent="450215" algn="ctr"/>
                      <a:r>
                        <a:rPr lang="ru-RU" sz="1400" dirty="0">
                          <a:effectLst/>
                        </a:rPr>
                        <a:t>ГОСТ 19792-2001 Мед натуральный</a:t>
                      </a:r>
                      <a:endParaRPr lang="ru-RU" sz="1400" b="1" dirty="0">
                        <a:effectLst/>
                        <a:latin typeface="Times New Roman"/>
                        <a:ea typeface="Times New Roman"/>
                      </a:endParaRPr>
                    </a:p>
                  </a:txBody>
                  <a:tcPr marL="53880" marR="53880" marT="0" marB="0"/>
                </a:tc>
                <a:tc>
                  <a:txBody>
                    <a:bodyPr/>
                    <a:lstStyle/>
                    <a:p>
                      <a:pPr indent="450215" algn="ctr">
                        <a:spcAft>
                          <a:spcPts val="0"/>
                        </a:spcAft>
                      </a:pPr>
                      <a:r>
                        <a:rPr lang="ru-RU" sz="1400" dirty="0">
                          <a:effectLst/>
                        </a:rPr>
                        <a:t>ТР ТС 022/2011  Пищевая продукция в части </a:t>
                      </a:r>
                    </a:p>
                    <a:p>
                      <a:pPr indent="450215" algn="ctr">
                        <a:spcAft>
                          <a:spcPts val="0"/>
                        </a:spcAft>
                      </a:pPr>
                      <a:r>
                        <a:rPr lang="ru-RU" sz="1400" dirty="0">
                          <a:effectLst/>
                        </a:rPr>
                        <a:t>ее маркировки № 881 от 09.12.2011</a:t>
                      </a:r>
                      <a:endParaRPr lang="ru-RU" sz="1400" dirty="0">
                        <a:solidFill>
                          <a:srgbClr val="000000"/>
                        </a:solidFill>
                        <a:effectLst/>
                        <a:latin typeface="Times New Roman"/>
                        <a:ea typeface="Calibri"/>
                      </a:endParaRPr>
                    </a:p>
                  </a:txBody>
                  <a:tcPr marL="53880" marR="53880" marT="0" marB="0"/>
                </a:tc>
              </a:tr>
              <a:tr h="207541">
                <a:tc>
                  <a:txBody>
                    <a:bodyPr/>
                    <a:lstStyle/>
                    <a:p>
                      <a:pPr indent="450215">
                        <a:spcAft>
                          <a:spcPts val="0"/>
                        </a:spcAft>
                      </a:pPr>
                      <a:r>
                        <a:rPr lang="ru-RU" sz="1200" dirty="0">
                          <a:solidFill>
                            <a:schemeClr val="tx1"/>
                          </a:solidFill>
                          <a:effectLst/>
                        </a:rPr>
                        <a:t>наименование продукта</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a:effectLst/>
                        </a:rPr>
                        <a:t>наименование пищевой продукции</a:t>
                      </a:r>
                      <a:endParaRPr lang="ru-RU" sz="1200">
                        <a:effectLst/>
                        <a:latin typeface="Times New Roman"/>
                        <a:ea typeface="Calibri"/>
                      </a:endParaRPr>
                    </a:p>
                  </a:txBody>
                  <a:tcPr marL="53880" marR="53880" marT="0" marB="0"/>
                </a:tc>
              </a:tr>
              <a:tr h="415082">
                <a:tc>
                  <a:txBody>
                    <a:bodyPr/>
                    <a:lstStyle/>
                    <a:p>
                      <a:pPr indent="450215">
                        <a:spcAft>
                          <a:spcPts val="0"/>
                        </a:spcAft>
                      </a:pPr>
                      <a:r>
                        <a:rPr lang="ru-RU" sz="1200" dirty="0">
                          <a:solidFill>
                            <a:schemeClr val="tx1"/>
                          </a:solidFill>
                          <a:effectLst/>
                        </a:rPr>
                        <a:t>вид продукта (ботаническое происхождение) по усмотрению изготовителя</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a:effectLst/>
                        </a:rPr>
                        <a:t>состав пищевой продукции</a:t>
                      </a:r>
                      <a:endParaRPr lang="ru-RU" sz="1200">
                        <a:effectLst/>
                        <a:latin typeface="Times New Roman"/>
                        <a:ea typeface="Calibri"/>
                      </a:endParaRPr>
                    </a:p>
                  </a:txBody>
                  <a:tcPr marL="53880" marR="53880" marT="0" marB="0"/>
                </a:tc>
              </a:tr>
              <a:tr h="207541">
                <a:tc>
                  <a:txBody>
                    <a:bodyPr/>
                    <a:lstStyle/>
                    <a:p>
                      <a:pPr indent="450215">
                        <a:spcAft>
                          <a:spcPts val="0"/>
                        </a:spcAft>
                      </a:pPr>
                      <a:r>
                        <a:rPr lang="ru-RU" sz="1200" dirty="0">
                          <a:solidFill>
                            <a:schemeClr val="tx1"/>
                          </a:solidFill>
                          <a:effectLst/>
                        </a:rPr>
                        <a:t>год сбора</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a:effectLst/>
                        </a:rPr>
                        <a:t> </a:t>
                      </a:r>
                      <a:endParaRPr lang="ru-RU" sz="1200">
                        <a:effectLst/>
                        <a:latin typeface="Times New Roman"/>
                        <a:ea typeface="Calibri"/>
                      </a:endParaRPr>
                    </a:p>
                  </a:txBody>
                  <a:tcPr marL="53880" marR="53880" marT="0" marB="0"/>
                </a:tc>
              </a:tr>
              <a:tr h="1660329">
                <a:tc>
                  <a:txBody>
                    <a:bodyPr/>
                    <a:lstStyle/>
                    <a:p>
                      <a:pPr indent="450215">
                        <a:spcAft>
                          <a:spcPts val="0"/>
                        </a:spcAft>
                      </a:pPr>
                      <a:r>
                        <a:rPr lang="ru-RU" sz="1200" dirty="0">
                          <a:solidFill>
                            <a:schemeClr val="tx1"/>
                          </a:solidFill>
                          <a:effectLst/>
                        </a:rPr>
                        <a:t>наименование, местонахождение (юридический адрес, включая страну) изготовителя, упаковщика, экспортера, импортера и место происхождения</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наименование и место нахождения изготовителя пищевой продукции или фамилия, имя, отчество и место нахождения индивидуального предпринимателя – изготовителя пищевой продукции, наименование и место нахождения уполномоченного изготовителем лица, наименование и место нахождения организации – импортера или фамилия, имя, отчество и место нахождения индивидуального предпринимателя – импортера</a:t>
                      </a:r>
                      <a:endParaRPr lang="ru-RU" sz="1200" dirty="0">
                        <a:effectLst/>
                        <a:latin typeface="Times New Roman"/>
                        <a:ea typeface="Calibri"/>
                      </a:endParaRPr>
                    </a:p>
                  </a:txBody>
                  <a:tcPr marL="53880" marR="53880" marT="0" marB="0"/>
                </a:tc>
              </a:tr>
              <a:tr h="415082">
                <a:tc>
                  <a:txBody>
                    <a:bodyPr/>
                    <a:lstStyle/>
                    <a:p>
                      <a:pPr indent="450215">
                        <a:spcAft>
                          <a:spcPts val="0"/>
                        </a:spcAft>
                      </a:pPr>
                      <a:r>
                        <a:rPr lang="ru-RU" sz="1200" dirty="0">
                          <a:solidFill>
                            <a:schemeClr val="tx1"/>
                          </a:solidFill>
                          <a:effectLst/>
                        </a:rPr>
                        <a:t>товарный знак изготовителя (при наличии)</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единый знак обращения продукции на рынке государств – членов Таможенного союза</a:t>
                      </a:r>
                      <a:endParaRPr lang="ru-RU" sz="1200" dirty="0">
                        <a:effectLst/>
                        <a:latin typeface="Times New Roman"/>
                        <a:ea typeface="Calibri"/>
                      </a:endParaRPr>
                    </a:p>
                  </a:txBody>
                  <a:tcPr marL="53880" marR="53880" marT="0" marB="0"/>
                </a:tc>
              </a:tr>
              <a:tr h="207541">
                <a:tc>
                  <a:txBody>
                    <a:bodyPr/>
                    <a:lstStyle/>
                    <a:p>
                      <a:pPr indent="450215">
                        <a:spcAft>
                          <a:spcPts val="0"/>
                        </a:spcAft>
                      </a:pPr>
                      <a:r>
                        <a:rPr lang="ru-RU" sz="1200" dirty="0">
                          <a:solidFill>
                            <a:schemeClr val="tx1"/>
                          </a:solidFill>
                          <a:effectLst/>
                        </a:rPr>
                        <a:t>масса нетто</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количество пищевой продукции </a:t>
                      </a:r>
                      <a:endParaRPr lang="ru-RU" sz="1200" dirty="0">
                        <a:effectLst/>
                        <a:latin typeface="Times New Roman"/>
                        <a:ea typeface="Calibri"/>
                      </a:endParaRPr>
                    </a:p>
                  </a:txBody>
                  <a:tcPr marL="53880" marR="53880" marT="0" marB="0"/>
                </a:tc>
              </a:tr>
              <a:tr h="207541">
                <a:tc>
                  <a:txBody>
                    <a:bodyPr/>
                    <a:lstStyle/>
                    <a:p>
                      <a:pPr indent="450215">
                        <a:spcAft>
                          <a:spcPts val="0"/>
                        </a:spcAft>
                      </a:pPr>
                      <a:r>
                        <a:rPr lang="ru-RU" sz="1200" dirty="0">
                          <a:solidFill>
                            <a:schemeClr val="tx1"/>
                          </a:solidFill>
                          <a:effectLst/>
                        </a:rPr>
                        <a:t>энергетическая ценность</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показатели пищевой ценности пищевой продукции</a:t>
                      </a:r>
                      <a:endParaRPr lang="ru-RU" sz="1200" dirty="0">
                        <a:effectLst/>
                        <a:latin typeface="Times New Roman"/>
                        <a:ea typeface="Calibri"/>
                      </a:endParaRPr>
                    </a:p>
                  </a:txBody>
                  <a:tcPr marL="53880" marR="53880" marT="0" marB="0"/>
                </a:tc>
              </a:tr>
              <a:tr h="207541">
                <a:tc>
                  <a:txBody>
                    <a:bodyPr/>
                    <a:lstStyle/>
                    <a:p>
                      <a:pPr indent="450215">
                        <a:spcAft>
                          <a:spcPts val="0"/>
                        </a:spcAft>
                      </a:pPr>
                      <a:r>
                        <a:rPr lang="ru-RU" sz="1200" dirty="0">
                          <a:solidFill>
                            <a:schemeClr val="tx1"/>
                          </a:solidFill>
                          <a:effectLst/>
                        </a:rPr>
                        <a:t>срок хранения</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срок годности пищевой продукции</a:t>
                      </a:r>
                      <a:endParaRPr lang="ru-RU" sz="1200" dirty="0">
                        <a:effectLst/>
                        <a:latin typeface="Times New Roman"/>
                        <a:ea typeface="Calibri"/>
                      </a:endParaRPr>
                    </a:p>
                  </a:txBody>
                  <a:tcPr marL="53880" marR="53880" marT="0" marB="0"/>
                </a:tc>
              </a:tr>
              <a:tr h="207541">
                <a:tc>
                  <a:txBody>
                    <a:bodyPr/>
                    <a:lstStyle/>
                    <a:p>
                      <a:pPr indent="450215">
                        <a:spcAft>
                          <a:spcPts val="0"/>
                        </a:spcAft>
                      </a:pPr>
                      <a:r>
                        <a:rPr lang="ru-RU" sz="1200" dirty="0">
                          <a:solidFill>
                            <a:schemeClr val="tx1"/>
                          </a:solidFill>
                          <a:effectLst/>
                        </a:rPr>
                        <a:t>условия хранения</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условия хранения пищевой продукции</a:t>
                      </a:r>
                      <a:endParaRPr lang="ru-RU" sz="1200" dirty="0">
                        <a:effectLst/>
                        <a:latin typeface="Times New Roman"/>
                        <a:ea typeface="Calibri"/>
                      </a:endParaRPr>
                    </a:p>
                  </a:txBody>
                  <a:tcPr marL="53880" marR="53880" marT="0" marB="0"/>
                </a:tc>
              </a:tr>
              <a:tr h="415082">
                <a:tc>
                  <a:txBody>
                    <a:bodyPr/>
                    <a:lstStyle/>
                    <a:p>
                      <a:pPr indent="450215">
                        <a:spcAft>
                          <a:spcPts val="0"/>
                        </a:spcAft>
                      </a:pPr>
                      <a:r>
                        <a:rPr lang="ru-RU" sz="1200" dirty="0">
                          <a:solidFill>
                            <a:schemeClr val="tx1"/>
                          </a:solidFill>
                          <a:effectLst/>
                        </a:rPr>
                        <a:t>дата </a:t>
                      </a:r>
                      <a:r>
                        <a:rPr lang="ru-RU" sz="1200" dirty="0" err="1">
                          <a:solidFill>
                            <a:schemeClr val="tx1"/>
                          </a:solidFill>
                          <a:effectLst/>
                        </a:rPr>
                        <a:t>фасования</a:t>
                      </a:r>
                      <a:r>
                        <a:rPr lang="ru-RU" sz="1200" dirty="0">
                          <a:solidFill>
                            <a:schemeClr val="tx1"/>
                          </a:solidFill>
                          <a:effectLst/>
                        </a:rPr>
                        <a:t> (упаковки) при </a:t>
                      </a:r>
                      <a:r>
                        <a:rPr lang="ru-RU" sz="1200" dirty="0" err="1">
                          <a:solidFill>
                            <a:schemeClr val="tx1"/>
                          </a:solidFill>
                          <a:effectLst/>
                        </a:rPr>
                        <a:t>фасовании</a:t>
                      </a:r>
                      <a:r>
                        <a:rPr lang="ru-RU" sz="1200" dirty="0">
                          <a:solidFill>
                            <a:schemeClr val="tx1"/>
                          </a:solidFill>
                          <a:effectLst/>
                        </a:rPr>
                        <a:t> в потребительскую тару</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дата изготовления пищевой продукции</a:t>
                      </a:r>
                      <a:endParaRPr lang="ru-RU" sz="1200" dirty="0">
                        <a:effectLst/>
                        <a:latin typeface="Times New Roman"/>
                        <a:ea typeface="Calibri"/>
                      </a:endParaRPr>
                    </a:p>
                  </a:txBody>
                  <a:tcPr marL="53880" marR="53880" marT="0" marB="0"/>
                </a:tc>
              </a:tr>
              <a:tr h="622624">
                <a:tc>
                  <a:txBody>
                    <a:bodyPr/>
                    <a:lstStyle/>
                    <a:p>
                      <a:pPr indent="450215">
                        <a:spcAft>
                          <a:spcPts val="0"/>
                        </a:spcAft>
                      </a:pPr>
                      <a:r>
                        <a:rPr lang="ru-RU" sz="1200" dirty="0">
                          <a:solidFill>
                            <a:schemeClr val="tx1"/>
                          </a:solidFill>
                          <a:effectLst/>
                        </a:rPr>
                        <a:t>обозначение нормативного документа, в соответствии с которым изготовлен и может быть сертифицирован продукт</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сведения о наличии в пищевой продукции компонентов, полученных с применением генно-модифицированных организмов</a:t>
                      </a:r>
                      <a:endParaRPr lang="ru-RU" sz="1200" dirty="0">
                        <a:effectLst/>
                        <a:latin typeface="Times New Roman"/>
                        <a:ea typeface="Calibri"/>
                      </a:endParaRPr>
                    </a:p>
                  </a:txBody>
                  <a:tcPr marL="53880" marR="53880" marT="0" marB="0"/>
                </a:tc>
              </a:tr>
              <a:tr h="415082">
                <a:tc>
                  <a:txBody>
                    <a:bodyPr/>
                    <a:lstStyle/>
                    <a:p>
                      <a:pPr indent="450215">
                        <a:spcAft>
                          <a:spcPts val="0"/>
                        </a:spcAft>
                      </a:pPr>
                      <a:r>
                        <a:rPr lang="ru-RU" sz="1200" dirty="0">
                          <a:solidFill>
                            <a:schemeClr val="tx1"/>
                          </a:solidFill>
                          <a:effectLst/>
                        </a:rPr>
                        <a:t>информация о сертификации</a:t>
                      </a:r>
                      <a:endParaRPr lang="ru-RU" sz="1200" dirty="0">
                        <a:solidFill>
                          <a:schemeClr val="tx1"/>
                        </a:solidFill>
                        <a:effectLst/>
                        <a:latin typeface="Times New Roman"/>
                        <a:ea typeface="Calibri"/>
                      </a:endParaRPr>
                    </a:p>
                  </a:txBody>
                  <a:tcPr marL="53880" marR="53880" marT="0" marB="0"/>
                </a:tc>
                <a:tc>
                  <a:txBody>
                    <a:bodyPr/>
                    <a:lstStyle/>
                    <a:p>
                      <a:pPr indent="450215">
                        <a:spcAft>
                          <a:spcPts val="0"/>
                        </a:spcAft>
                      </a:pPr>
                      <a:r>
                        <a:rPr lang="ru-RU" sz="1200" dirty="0">
                          <a:effectLst/>
                        </a:rPr>
                        <a:t>рекомендации и (или) ограничения по использованию, в том числе приготовлению пищевой продукции</a:t>
                      </a:r>
                      <a:endParaRPr lang="ru-RU" sz="1200" dirty="0">
                        <a:effectLst/>
                        <a:latin typeface="Times New Roman"/>
                        <a:ea typeface="Calibri"/>
                      </a:endParaRPr>
                    </a:p>
                  </a:txBody>
                  <a:tcPr marL="53880" marR="53880" marT="0" marB="0"/>
                </a:tc>
              </a:tr>
            </a:tbl>
          </a:graphicData>
        </a:graphic>
      </p:graphicFrame>
      <p:sp>
        <p:nvSpPr>
          <p:cNvPr id="5" name="Rectangle 1"/>
          <p:cNvSpPr>
            <a:spLocks noChangeArrowheads="1"/>
          </p:cNvSpPr>
          <p:nvPr/>
        </p:nvSpPr>
        <p:spPr bwMode="auto">
          <a:xfrm>
            <a:off x="793750" y="1554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9915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620688"/>
            <a:ext cx="8812088" cy="5616624"/>
          </a:xfrm>
        </p:spPr>
        <p:txBody>
          <a:bodyPr/>
          <a:lstStyle/>
          <a:p>
            <a:pPr marL="0" indent="0" algn="ctr">
              <a:buNone/>
            </a:pPr>
            <a:r>
              <a:rPr lang="ru-RU" sz="1600" b="1" dirty="0" smtClean="0">
                <a:latin typeface="Times New Roman" pitchFamily="18" charset="0"/>
                <a:cs typeface="Times New Roman" pitchFamily="18" charset="0"/>
              </a:rPr>
              <a:t>Единый знак обращения продукции на рынке государств – членов Таможенного союза</a:t>
            </a:r>
            <a:endParaRPr lang="ru-RU" sz="1600" b="1" dirty="0">
              <a:latin typeface="Times New Roman" pitchFamily="18" charset="0"/>
              <a:cs typeface="Times New Roman" pitchFamily="18" charset="0"/>
            </a:endParaRPr>
          </a:p>
          <a:p>
            <a:pPr marL="0" indent="0">
              <a:buNone/>
            </a:pPr>
            <a:endParaRPr lang="ru-RU" dirty="0" smtClean="0"/>
          </a:p>
          <a:p>
            <a:pPr marL="0" indent="0">
              <a:buNone/>
            </a:pPr>
            <a:endParaRPr lang="ru-RU" dirty="0" smtClean="0"/>
          </a:p>
          <a:p>
            <a:pPr marL="0" indent="0">
              <a:buNone/>
            </a:pPr>
            <a:endParaRPr lang="ru-RU" dirty="0"/>
          </a:p>
          <a:p>
            <a:pPr marL="0" indent="0">
              <a:buNone/>
            </a:pPr>
            <a:endParaRPr lang="ru-RU" sz="1600" dirty="0" smtClean="0">
              <a:latin typeface="Times New Roman" pitchFamily="18" charset="0"/>
              <a:cs typeface="Times New Roman" pitchFamily="18" charset="0"/>
            </a:endParaRPr>
          </a:p>
          <a:p>
            <a:pPr marL="0" indent="0" algn="just">
              <a:buNone/>
            </a:pPr>
            <a:r>
              <a:rPr lang="ru-RU" sz="1600" dirty="0" smtClean="0">
                <a:latin typeface="Times New Roman" pitchFamily="18" charset="0"/>
                <a:cs typeface="Times New Roman" pitchFamily="18" charset="0"/>
              </a:rPr>
              <a:t>Положение </a:t>
            </a:r>
            <a:r>
              <a:rPr lang="ru-RU" sz="1600" dirty="0">
                <a:latin typeface="Times New Roman" pitchFamily="18" charset="0"/>
                <a:cs typeface="Times New Roman" pitchFamily="18" charset="0"/>
              </a:rPr>
              <a:t>о едином знаке обращения продукции на рынке государств - членов Таможенного союза утверждено </a:t>
            </a:r>
            <a:r>
              <a:rPr lang="ru-RU" sz="1600" dirty="0" smtClean="0">
                <a:latin typeface="Times New Roman" pitchFamily="18" charset="0"/>
                <a:cs typeface="Times New Roman" pitchFamily="18" charset="0"/>
              </a:rPr>
              <a:t>Решением Комиссии </a:t>
            </a:r>
            <a:r>
              <a:rPr lang="ru-RU" sz="1600" dirty="0">
                <a:latin typeface="Times New Roman" pitchFamily="18" charset="0"/>
                <a:cs typeface="Times New Roman" pitchFamily="18" charset="0"/>
              </a:rPr>
              <a:t>Таможенного союза от 15 июля 2011 г. </a:t>
            </a:r>
            <a:r>
              <a:rPr lang="ru-RU" sz="1600" dirty="0" err="1">
                <a:latin typeface="Times New Roman" pitchFamily="18" charset="0"/>
                <a:cs typeface="Times New Roman" pitchFamily="18" charset="0"/>
              </a:rPr>
              <a:t>No</a:t>
            </a:r>
            <a:r>
              <a:rPr lang="ru-RU" sz="1600" dirty="0">
                <a:latin typeface="Times New Roman" pitchFamily="18" charset="0"/>
                <a:cs typeface="Times New Roman" pitchFamily="18" charset="0"/>
              </a:rPr>
              <a:t> 711</a:t>
            </a:r>
            <a:r>
              <a:rPr lang="ru-RU" sz="1600" dirty="0" smtClean="0">
                <a:latin typeface="Times New Roman" pitchFamily="18" charset="0"/>
                <a:cs typeface="Times New Roman" pitchFamily="18" charset="0"/>
              </a:rPr>
              <a:t>.</a:t>
            </a:r>
          </a:p>
          <a:p>
            <a:pPr marL="0" indent="0" algn="ctr">
              <a:buNone/>
            </a:pPr>
            <a:endParaRPr lang="ru-RU" sz="1600" dirty="0">
              <a:latin typeface="Times New Roman" pitchFamily="18" charset="0"/>
              <a:cs typeface="Times New Roman" pitchFamily="18" charset="0"/>
            </a:endParaRPr>
          </a:p>
          <a:p>
            <a:pPr marL="0" indent="0" algn="just">
              <a:buNone/>
            </a:pPr>
            <a:r>
              <a:rPr lang="ru-RU" sz="1600" dirty="0">
                <a:latin typeface="Times New Roman" pitchFamily="18" charset="0"/>
                <a:cs typeface="Times New Roman" pitchFamily="18" charset="0"/>
              </a:rPr>
              <a:t>Изображение единого знака обращения продукции ЕАС представляет собой сочетание трех стилизованных букв «Е», «А» и «С», графически исполненных с применением прямых углов, имеет одинаковую высоту и ширину, составляет точные пропорции квадрата на светлом или на контрастном фоне. ЕАС расшифровывается как Евразийское соответствие (</a:t>
            </a:r>
            <a:r>
              <a:rPr lang="ru-RU" sz="1600" dirty="0" err="1" smtClean="0">
                <a:latin typeface="Times New Roman" pitchFamily="18" charset="0"/>
                <a:cs typeface="Times New Roman" pitchFamily="18" charset="0"/>
              </a:rPr>
              <a:t>Eurasian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Conformity</a:t>
            </a:r>
            <a:r>
              <a:rPr lang="ru-RU" sz="1600" dirty="0" smtClean="0">
                <a:latin typeface="Times New Roman" pitchFamily="18" charset="0"/>
                <a:cs typeface="Times New Roman" pitchFamily="18" charset="0"/>
              </a:rPr>
              <a:t>).</a:t>
            </a:r>
          </a:p>
          <a:p>
            <a:pPr marL="0" indent="0" algn="just">
              <a:buNone/>
            </a:pPr>
            <a:endParaRPr lang="ru-RU" sz="1600" dirty="0">
              <a:latin typeface="Times New Roman" pitchFamily="18" charset="0"/>
              <a:cs typeface="Times New Roman" pitchFamily="18" charset="0"/>
            </a:endParaRPr>
          </a:p>
          <a:p>
            <a:pPr marL="0" indent="0" algn="just">
              <a:buNone/>
            </a:pPr>
            <a:r>
              <a:rPr lang="ru-RU" sz="1600" dirty="0">
                <a:latin typeface="Times New Roman" pitchFamily="18" charset="0"/>
                <a:cs typeface="Times New Roman" pitchFamily="18" charset="0"/>
              </a:rPr>
              <a:t>Единый знак обращения свидетельствует о том, что продукция, маркированная им, прошла все установленные в технических регламентах Таможенного союза процедуры оценки (подтверждения) соответствия и соответствует требованиям всех распространяющихся на данную продукцию технических регламентов Таможенного союза.</a:t>
            </a:r>
          </a:p>
        </p:txBody>
      </p:sp>
      <p:pic>
        <p:nvPicPr>
          <p:cNvPr id="1026" name="Picture 2" descr="D:\713b13764c7ad9e24289e98dda840b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3957" y="1268760"/>
            <a:ext cx="390525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726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1800" b="1" dirty="0" smtClean="0">
                <a:latin typeface="Times New Roman" pitchFamily="18" charset="0"/>
                <a:cs typeface="Times New Roman" pitchFamily="18" charset="0"/>
              </a:rPr>
              <a:t>ПЕРЕЧЕНЬ ЗАРАЗНЫХ</a:t>
            </a:r>
            <a:r>
              <a:rPr lang="ru-RU" sz="1800" b="1" dirty="0">
                <a:latin typeface="Times New Roman" pitchFamily="18" charset="0"/>
                <a:cs typeface="Times New Roman" pitchFamily="18" charset="0"/>
              </a:rPr>
              <a:t>, В ТОМ ЧИСЛЕ ОСОБО ОПАСНЫХ, </a:t>
            </a: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БОЛЕЗНЕЙ </a:t>
            </a:r>
            <a:r>
              <a:rPr lang="ru-RU" sz="1800" b="1" dirty="0">
                <a:latin typeface="Times New Roman" pitchFamily="18" charset="0"/>
                <a:cs typeface="Times New Roman" pitchFamily="18" charset="0"/>
              </a:rPr>
              <a:t>ЖИВОТНЫХ,</a:t>
            </a:r>
            <a:br>
              <a:rPr lang="ru-RU" sz="1800" b="1" dirty="0">
                <a:latin typeface="Times New Roman" pitchFamily="18" charset="0"/>
                <a:cs typeface="Times New Roman" pitchFamily="18" charset="0"/>
              </a:rPr>
            </a:br>
            <a:r>
              <a:rPr lang="ru-RU" sz="1800" b="1" dirty="0">
                <a:latin typeface="Times New Roman" pitchFamily="18" charset="0"/>
                <a:cs typeface="Times New Roman" pitchFamily="18" charset="0"/>
              </a:rPr>
              <a:t>ПО КОТОРЫМ МОГУТ УСТАНАВЛИВАТЬСЯ </a:t>
            </a:r>
            <a:r>
              <a:rPr lang="ru-RU" sz="1800" b="1" dirty="0" smtClean="0">
                <a:latin typeface="Times New Roman" pitchFamily="18" charset="0"/>
                <a:cs typeface="Times New Roman" pitchFamily="18" charset="0"/>
              </a:rPr>
              <a:t>ОГРАНИЧИТЕЛЬНЫЕ МЕРОПРИЯТИЯ </a:t>
            </a:r>
            <a:r>
              <a:rPr lang="ru-RU" sz="1800" b="1" dirty="0">
                <a:latin typeface="Times New Roman" pitchFamily="18" charset="0"/>
                <a:cs typeface="Times New Roman" pitchFamily="18" charset="0"/>
              </a:rPr>
              <a:t>(КАРАНТИН</a:t>
            </a:r>
            <a:r>
              <a:rPr lang="ru-RU" sz="1800" b="1" dirty="0" smtClean="0">
                <a:latin typeface="Times New Roman" pitchFamily="18" charset="0"/>
                <a:cs typeface="Times New Roman" pitchFamily="18" charset="0"/>
              </a:rPr>
              <a:t>), утвержденный приказом Минсельхоза России от 19 декабря 2011 г. № 476</a:t>
            </a: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
        <p:nvSpPr>
          <p:cNvPr id="3" name="Объект 2"/>
          <p:cNvSpPr>
            <a:spLocks noGrp="1"/>
          </p:cNvSpPr>
          <p:nvPr>
            <p:ph idx="1"/>
          </p:nvPr>
        </p:nvSpPr>
        <p:spPr>
          <a:xfrm>
            <a:off x="304800" y="1340768"/>
            <a:ext cx="8686800" cy="4739357"/>
          </a:xfrm>
        </p:spPr>
        <p:txBody>
          <a:bodyPr/>
          <a:lstStyle/>
          <a:p>
            <a:pPr marL="0" indent="0">
              <a:buNone/>
            </a:pPr>
            <a:r>
              <a:rPr lang="ru-RU" sz="3600" b="1" dirty="0" err="1" smtClean="0">
                <a:latin typeface="Times New Roman" pitchFamily="18" charset="0"/>
                <a:cs typeface="Times New Roman" pitchFamily="18" charset="0"/>
              </a:rPr>
              <a:t>Акарапидоз</a:t>
            </a:r>
            <a:r>
              <a:rPr lang="ru-RU" sz="3600" b="1" dirty="0" smtClean="0">
                <a:latin typeface="Times New Roman" pitchFamily="18" charset="0"/>
                <a:cs typeface="Times New Roman" pitchFamily="18" charset="0"/>
              </a:rPr>
              <a:t> </a:t>
            </a:r>
            <a:r>
              <a:rPr lang="ru-RU" sz="3600" b="1" dirty="0">
                <a:latin typeface="Times New Roman" pitchFamily="18" charset="0"/>
                <a:cs typeface="Times New Roman" pitchFamily="18" charset="0"/>
              </a:rPr>
              <a:t>пчел</a:t>
            </a:r>
          </a:p>
          <a:p>
            <a:pPr marL="0" indent="0">
              <a:buNone/>
            </a:pPr>
            <a:r>
              <a:rPr lang="ru-RU" sz="3600" b="1" dirty="0" smtClean="0">
                <a:latin typeface="Times New Roman" pitchFamily="18" charset="0"/>
                <a:cs typeface="Times New Roman" pitchFamily="18" charset="0"/>
              </a:rPr>
              <a:t>Американский </a:t>
            </a:r>
            <a:r>
              <a:rPr lang="ru-RU" sz="3600" b="1" dirty="0" err="1">
                <a:latin typeface="Times New Roman" pitchFamily="18" charset="0"/>
                <a:cs typeface="Times New Roman" pitchFamily="18" charset="0"/>
              </a:rPr>
              <a:t>гнилец</a:t>
            </a:r>
            <a:r>
              <a:rPr lang="ru-RU" sz="3600" b="1" dirty="0">
                <a:latin typeface="Times New Roman" pitchFamily="18" charset="0"/>
                <a:cs typeface="Times New Roman" pitchFamily="18" charset="0"/>
              </a:rPr>
              <a:t> пчел</a:t>
            </a:r>
          </a:p>
          <a:p>
            <a:pPr marL="0" indent="0">
              <a:buNone/>
            </a:pPr>
            <a:r>
              <a:rPr lang="ru-RU" sz="3600" b="1" dirty="0" err="1" smtClean="0">
                <a:latin typeface="Times New Roman" pitchFamily="18" charset="0"/>
                <a:cs typeface="Times New Roman" pitchFamily="18" charset="0"/>
              </a:rPr>
              <a:t>Варроатоз</a:t>
            </a:r>
            <a:endParaRPr lang="ru-RU" sz="3600" b="1" dirty="0">
              <a:latin typeface="Times New Roman" pitchFamily="18" charset="0"/>
              <a:cs typeface="Times New Roman" pitchFamily="18" charset="0"/>
            </a:endParaRPr>
          </a:p>
          <a:p>
            <a:pPr marL="0" indent="0">
              <a:buNone/>
            </a:pPr>
            <a:r>
              <a:rPr lang="ru-RU" sz="3600" b="1" dirty="0" smtClean="0">
                <a:latin typeface="Times New Roman" pitchFamily="18" charset="0"/>
                <a:cs typeface="Times New Roman" pitchFamily="18" charset="0"/>
              </a:rPr>
              <a:t>Вирусный </a:t>
            </a:r>
            <a:r>
              <a:rPr lang="ru-RU" sz="3600" b="1" dirty="0">
                <a:latin typeface="Times New Roman" pitchFamily="18" charset="0"/>
                <a:cs typeface="Times New Roman" pitchFamily="18" charset="0"/>
              </a:rPr>
              <a:t>паралич </a:t>
            </a:r>
            <a:r>
              <a:rPr lang="ru-RU" sz="3600" b="1" dirty="0" smtClean="0">
                <a:latin typeface="Times New Roman" pitchFamily="18" charset="0"/>
                <a:cs typeface="Times New Roman" pitchFamily="18" charset="0"/>
              </a:rPr>
              <a:t>пчел</a:t>
            </a:r>
          </a:p>
          <a:p>
            <a:pPr marL="0" indent="0">
              <a:buNone/>
            </a:pPr>
            <a:r>
              <a:rPr lang="ru-RU" sz="3600" b="1" dirty="0" smtClean="0">
                <a:latin typeface="Times New Roman" pitchFamily="18" charset="0"/>
                <a:cs typeface="Times New Roman" pitchFamily="18" charset="0"/>
              </a:rPr>
              <a:t>Европейский </a:t>
            </a:r>
            <a:r>
              <a:rPr lang="ru-RU" sz="3600" b="1" dirty="0" err="1">
                <a:latin typeface="Times New Roman" pitchFamily="18" charset="0"/>
                <a:cs typeface="Times New Roman" pitchFamily="18" charset="0"/>
              </a:rPr>
              <a:t>гнилец</a:t>
            </a:r>
            <a:r>
              <a:rPr lang="ru-RU" sz="3600" b="1" dirty="0">
                <a:latin typeface="Times New Roman" pitchFamily="18" charset="0"/>
                <a:cs typeface="Times New Roman" pitchFamily="18" charset="0"/>
              </a:rPr>
              <a:t> пчел</a:t>
            </a:r>
          </a:p>
          <a:p>
            <a:pPr marL="0" indent="0">
              <a:buNone/>
            </a:pPr>
            <a:r>
              <a:rPr lang="ru-RU" sz="3600" b="1" dirty="0" smtClean="0">
                <a:latin typeface="Times New Roman" pitchFamily="18" charset="0"/>
                <a:cs typeface="Times New Roman" pitchFamily="18" charset="0"/>
              </a:rPr>
              <a:t>Мешотчатый расплод</a:t>
            </a:r>
          </a:p>
          <a:p>
            <a:pPr marL="0" indent="0">
              <a:buNone/>
            </a:pPr>
            <a:r>
              <a:rPr lang="ru-RU" sz="3600" b="1" dirty="0" smtClean="0">
                <a:latin typeface="Times New Roman" pitchFamily="18" charset="0"/>
                <a:cs typeface="Times New Roman" pitchFamily="18" charset="0"/>
              </a:rPr>
              <a:t>Нозематоз</a:t>
            </a:r>
            <a:endParaRPr lang="ru-RU" sz="3600" b="1"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1985971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40080" cy="5891485"/>
          </a:xfrm>
        </p:spPr>
        <p:txBody>
          <a:bodyPr/>
          <a:lstStyle/>
          <a:p>
            <a:pPr marL="0" indent="0" algn="ctr">
              <a:buNone/>
            </a:pPr>
            <a:r>
              <a:rPr lang="ru-RU" sz="2400" b="1" dirty="0" smtClean="0">
                <a:solidFill>
                  <a:srgbClr val="0070C0"/>
                </a:solidFill>
                <a:latin typeface="Times New Roman" pitchFamily="18" charset="0"/>
                <a:cs typeface="Times New Roman" pitchFamily="18" charset="0"/>
              </a:rPr>
              <a:t>Вирусный паралич пчел</a:t>
            </a:r>
            <a:endParaRPr lang="ru-RU" sz="2400" dirty="0" smtClean="0">
              <a:solidFill>
                <a:srgbClr val="0070C0"/>
              </a:solidFill>
              <a:latin typeface="Times New Roman" pitchFamily="18" charset="0"/>
              <a:cs typeface="Times New Roman" pitchFamily="18" charset="0"/>
            </a:endParaRPr>
          </a:p>
          <a:p>
            <a:pPr marL="0" indent="0" algn="just">
              <a:buNone/>
            </a:pPr>
            <a:r>
              <a:rPr lang="ru-RU" sz="2800" b="1" dirty="0" smtClean="0">
                <a:latin typeface="Times New Roman" pitchFamily="18" charset="0"/>
                <a:cs typeface="Times New Roman" pitchFamily="18" charset="0"/>
              </a:rPr>
              <a:t>Заразная </a:t>
            </a:r>
            <a:r>
              <a:rPr lang="ru-RU" sz="2800" b="1" dirty="0">
                <a:latin typeface="Times New Roman" pitchFamily="18" charset="0"/>
                <a:cs typeface="Times New Roman" pitchFamily="18" charset="0"/>
              </a:rPr>
              <a:t>болезнь пчелиных семей, вызывающая массовую гибель взрослых пчел в период медосбора, передается прямым контактом от больных пчел здоровым. Развитию болезни способствует жаркая погода, перегревание гнезд и недостаток кормов. Наблюдается с апреля по сентябрь.</a:t>
            </a:r>
          </a:p>
          <a:p>
            <a:pPr marL="0" indent="0" algn="just">
              <a:buNone/>
            </a:pPr>
            <a:r>
              <a:rPr lang="ru-RU" sz="2800" b="1" dirty="0">
                <a:latin typeface="Times New Roman" pitchFamily="18" charset="0"/>
                <a:cs typeface="Times New Roman" pitchFamily="18" charset="0"/>
              </a:rPr>
              <a:t>Заболевшие пчелы вначале становятся возбужденными, а позднее перестают реагировать на внешние раздражения. Больные пчелы теряют волосяной покров, становятся темного, </a:t>
            </a:r>
            <a:r>
              <a:rPr lang="ru-RU" sz="2800" b="1" dirty="0" smtClean="0">
                <a:latin typeface="Times New Roman" pitchFamily="18" charset="0"/>
                <a:cs typeface="Times New Roman" pitchFamily="18" charset="0"/>
              </a:rPr>
              <a:t>блестяще-маслянистого </a:t>
            </a:r>
            <a:r>
              <a:rPr lang="ru-RU" sz="2800" b="1" dirty="0">
                <a:latin typeface="Times New Roman" pitchFamily="18" charset="0"/>
                <a:cs typeface="Times New Roman" pitchFamily="18" charset="0"/>
              </a:rPr>
              <a:t>цвета и гибнут в состоянии неподвижности.</a:t>
            </a:r>
          </a:p>
          <a:p>
            <a:r>
              <a:rPr lang="ru-RU" sz="2800" b="1" dirty="0">
                <a:latin typeface="Times New Roman" pitchFamily="18" charset="0"/>
                <a:cs typeface="Times New Roman" pitchFamily="18" charset="0"/>
              </a:rPr>
              <a:t> </a:t>
            </a:r>
          </a:p>
          <a:p>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6419833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EDD0845BA46D0546B82E797E1DE046FA" ma:contentTypeVersion="1" ma:contentTypeDescription="Создание документа." ma:contentTypeScope="" ma:versionID="da28d396d275be23bd4cac4d03bac04a">
  <xsd:schema xmlns:xsd="http://www.w3.org/2001/XMLSchema" xmlns:xs="http://www.w3.org/2001/XMLSchema" xmlns:p="http://schemas.microsoft.com/office/2006/metadata/properties" xmlns:ns2="57504d04-691e-4fc4-8f09-4f19fdbe90f6" xmlns:ns3="6d7c22ec-c6a4-4777-88aa-bc3c76ac660e" targetNamespace="http://schemas.microsoft.com/office/2006/metadata/properties" ma:root="true" ma:fieldsID="91f03645d6ce2753a58d94a0129be932" ns2:_="" ns3:_="">
    <xsd:import namespace="57504d04-691e-4fc4-8f09-4f19fdbe90f6"/>
    <xsd:import namespace="6d7c22ec-c6a4-4777-88aa-bc3c76ac660e"/>
    <xsd:element name="properties">
      <xsd:complexType>
        <xsd:sequence>
          <xsd:element name="documentManagement">
            <xsd:complexType>
              <xsd:all>
                <xsd:element ref="ns2:_dlc_DocId" minOccurs="0"/>
                <xsd:element ref="ns2:_dlc_DocIdUrl" minOccurs="0"/>
                <xsd:element ref="ns2:_dlc_DocIdPersistId" minOccurs="0"/>
                <xsd:element ref="ns3:_x041e__x043f__x0438__x0441__x0430__x043d__x0438__x0435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504d04-691e-4fc4-8f09-4f19fdbe90f6" elementFormDefault="qualified">
    <xsd:import namespace="http://schemas.microsoft.com/office/2006/documentManagement/types"/>
    <xsd:import namespace="http://schemas.microsoft.com/office/infopath/2007/PartnerControls"/>
    <xsd:element name="_dlc_DocId" ma:index="8"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9"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d7c22ec-c6a4-4777-88aa-bc3c76ac660e" elementFormDefault="qualified">
    <xsd:import namespace="http://schemas.microsoft.com/office/2006/documentManagement/types"/>
    <xsd:import namespace="http://schemas.microsoft.com/office/infopath/2007/PartnerControls"/>
    <xsd:element name="_x041e__x043f__x0438__x0441__x0430__x043d__x0438__x0435_" ma:index="11" nillable="true" ma:displayName="Описание" ma:internalName="_x041e__x043f__x0438__x0441__x0430__x043d__x0438__x0435_">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x041e__x043f__x0438__x0441__x0430__x043d__x0438__x0435_ xmlns="6d7c22ec-c6a4-4777-88aa-bc3c76ac660e" xsi:nil="true"/>
    <_dlc_DocId xmlns="57504d04-691e-4fc4-8f09-4f19fdbe90f6">XXJ7TYMEEKJ2-728-32</_dlc_DocId>
    <_dlc_DocIdUrl xmlns="57504d04-691e-4fc4-8f09-4f19fdbe90f6">
      <Url>https://vip.gov.mari.ru/comvet/_layouts/DocIdRedir.aspx?ID=XXJ7TYMEEKJ2-728-32</Url>
      <Description>XXJ7TYMEEKJ2-728-32</Description>
    </_dlc_DocIdUrl>
  </documentManagement>
</p:properties>
</file>

<file path=customXml/itemProps1.xml><?xml version="1.0" encoding="utf-8"?>
<ds:datastoreItem xmlns:ds="http://schemas.openxmlformats.org/officeDocument/2006/customXml" ds:itemID="{9FE25BE7-4784-4A69-82AE-F076AE98A9F4}"/>
</file>

<file path=customXml/itemProps2.xml><?xml version="1.0" encoding="utf-8"?>
<ds:datastoreItem xmlns:ds="http://schemas.openxmlformats.org/officeDocument/2006/customXml" ds:itemID="{983AA3E6-34C7-4DC0-93CA-2932A0E4F754}"/>
</file>

<file path=customXml/itemProps3.xml><?xml version="1.0" encoding="utf-8"?>
<ds:datastoreItem xmlns:ds="http://schemas.openxmlformats.org/officeDocument/2006/customXml" ds:itemID="{AC6B77A7-8BD2-4E0A-B108-663D633F2A03}"/>
</file>

<file path=customXml/itemProps4.xml><?xml version="1.0" encoding="utf-8"?>
<ds:datastoreItem xmlns:ds="http://schemas.openxmlformats.org/officeDocument/2006/customXml" ds:itemID="{02B00CD6-6B5C-498B-912C-3323F0007719}"/>
</file>

<file path=docProps/app.xml><?xml version="1.0" encoding="utf-8"?>
<Properties xmlns="http://schemas.openxmlformats.org/officeDocument/2006/extended-properties" xmlns:vt="http://schemas.openxmlformats.org/officeDocument/2006/docPropsVTypes">
  <Template>Trek</Template>
  <TotalTime>415</TotalTime>
  <Words>2346</Words>
  <Application>Microsoft Office PowerPoint</Application>
  <PresentationFormat>Экран (4:3)</PresentationFormat>
  <Paragraphs>186</Paragraphs>
  <Slides>23</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Arial</vt:lpstr>
      <vt:lpstr>Calibri</vt:lpstr>
      <vt:lpstr>Franklin Gothic Book</vt:lpstr>
      <vt:lpstr>Franklin Gothic Medium</vt:lpstr>
      <vt:lpstr>Times New Roman</vt:lpstr>
      <vt:lpstr>Wingdings 2</vt:lpstr>
      <vt:lpstr>Трек</vt:lpstr>
      <vt:lpstr> - ТР ТС021/2011 Технический регламент таможенного союза  «О безопасности пищевой продукции»;  - Закон Российской Федерации от 14 мая 1993 г. № 4979-1 «О ветеринарии»;  - Ветеринарные правила содержания медоносных пчел в целях их воспроизводства, выращивания, реализации и использования для опыления сельскохозяйственных энтомофильных растений и получения продукции пчеловодства, утвержденные приказом Минсельхоза Россиии от 19.05.2016 № 194;  - Ветеринарно-санитарные правила содержания пчел, утвержденные Главным управлением ветеринарии Министерства сельского хозяйства СССР от 15 декабря  1976 г.;  - Инструкция о мероприятиях по предупреждению и ликвидации болезней, отравлений                и основных вредителей пчел, утвержденная Департаментом ветеринарии Минсельхозпрода Российской Федерации от 17 августа 1998 г. № 13-4-2/1362;   - Правила организации работы по оформлению ветеринарных сопроводительных документов и Порядок оформления ветеринарных сопроводительных документов в электронном виде, утвержденные приказом Министерства сельского хозяйства Российской Федерации от 17.07.2014 № 281.  - Единый перечень товаров, подлежащих ветеринарному контроля (надзору), утвержденный Решением Комиссии Таможенного союза от 18 июня 2010 г. № 317 .  - ГОСТ Р 54644-2011 Мед натуральный. Технические условия        </vt:lpstr>
      <vt:lpstr>Технический регламент таможенного союза  «О безопасности пищевой продукции», утвержденный Решением Комиссии Таможенного союза от 9 декабря 2011 г. № 880  (ТР ТС021/2011)  </vt:lpstr>
      <vt:lpstr>Технический регламент таможенного союза  «О безопасности пищевой продукции», утвержденный Решением Комиссии Таможенного союза от 9 декабря 2011 г. № 880  (ТР ТС021/2011) </vt:lpstr>
      <vt:lpstr>Статья 21 Закона Российской Федерации от 14 мая 1993 г. № 4979-1  «О ветеринарии»</vt:lpstr>
      <vt:lpstr>Требования, предъявляемые к натуральному меду и продуктам пчеловодства (раздел VIII приложения 5)    Технический регламент таможенного союза  «О безопасности пищевой продукции», утвержденный Решением Комиссии Таможенного союза от 9 декабря 2011 г. № 880 (ТР ТС021/2011);</vt:lpstr>
      <vt:lpstr>Презентация PowerPoint</vt:lpstr>
      <vt:lpstr>Презентация PowerPoint</vt:lpstr>
      <vt:lpstr>ПЕРЕЧЕНЬ ЗАРАЗНЫХ, В ТОМ ЧИСЛЕ ОСОБО ОПАСНЫХ,  БОЛЕЗНЕЙ ЖИВОТНЫХ, ПО КОТОРЫМ МОГУТ УСТАНАВЛИВАТЬСЯ ОГРАНИЧИТЕЛЬНЫЕ МЕРОПРИЯТИЯ (КАРАНТИН), утвержденный приказом Минсельхоза России от 19 декабря 2011 г. № 476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Ветеринарно –санитарные правила содержания пчел, утвержденные Главным управлением ветеринарии Минсельхоза СССР 15 декабря 1978 г.</vt:lpstr>
      <vt:lpstr>Основные требования, которые обязаны соблюдать владельцы ПЧЕЛ</vt:lpstr>
      <vt:lpstr>Установление ограничительных мероприятий (карантина)</vt:lpstr>
      <vt:lpstr>Ветеринарно –санитарные правила содержания пчел, утвержденные  Главным управлением ветеринарии Минсельхоза СССР 15 декабря 1978 г.</vt:lpstr>
      <vt:lpstr>Ветеринарно –санитарные правила содержания пчел, утвержденные  Главным управлением ветеринарии Минсельхоза СССР  15 декабря 1978 г.</vt:lpstr>
      <vt:lpstr>Органолептические и физико-химические показатели к меду</vt:lpstr>
      <vt:lpstr>Показатели  безопасности меда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Требования действующего законодательства в области ветеринарии к натуральному меду и продуктам пчеловодства</dc:title>
  <dc:creator>User7</dc:creator>
  <cp:lastModifiedBy>User3</cp:lastModifiedBy>
  <cp:revision>63</cp:revision>
  <cp:lastPrinted>2016-12-22T06:15:32Z</cp:lastPrinted>
  <dcterms:created xsi:type="dcterms:W3CDTF">2013-12-06T04:46:38Z</dcterms:created>
  <dcterms:modified xsi:type="dcterms:W3CDTF">2016-12-23T12:39:40Z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0x010100EDD0845BA46D0546B82E797E1DE046FA</vt:lpwstr>
  </property>
  <property fmtid="{D5CDD505-2E9C-101B-9397-08002B2CF9AE}" pid="3" name="_dlc_DocIdItemGuid">
    <vt:lpwstr>c1710153-173b-4b18-8a95-fdd7d84788ad</vt:lpwstr>
  </property>
</Properties>
</file>