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2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97" r:id="rId6"/>
    <p:sldId id="261" r:id="rId7"/>
    <p:sldId id="262" r:id="rId8"/>
    <p:sldId id="263" r:id="rId9"/>
    <p:sldId id="296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8" r:id="rId20"/>
    <p:sldId id="298" r:id="rId21"/>
    <p:sldId id="281" r:id="rId22"/>
    <p:sldId id="284" r:id="rId23"/>
    <p:sldId id="286" r:id="rId24"/>
    <p:sldId id="288" r:id="rId25"/>
    <p:sldId id="289" r:id="rId26"/>
    <p:sldId id="290" r:id="rId27"/>
    <p:sldId id="291" r:id="rId28"/>
    <p:sldId id="292" r:id="rId29"/>
    <p:sldId id="293" r:id="rId30"/>
    <p:sldId id="295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-102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4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46867C-C328-4203-B9EB-B231BDCFE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25E9F79-24E9-47A6-A41D-2883E4496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6E42302-43C4-4FD2-9405-F4482D3E3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C6C98BE-B37C-497A-BAE5-0A21FA6B0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F7E1A2-9231-44CA-819A-679FAE724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36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C391A8-A600-4D62-B08A-ACBEB90DA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346A175-33A1-4EE4-AF25-F91F77769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675A6E-6A7E-446F-82CA-94005141E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143EC75-3EAB-42A6-9425-CCC1043A9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D97B7A0-0260-4AD3-8190-4B9CA38D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78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DB97C3C-A1A9-4E1E-9287-BD7990D0C6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67E563A-4032-45D0-B481-678F4D57C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75AE58A-2E4D-461D-8DD4-6E12AC5D1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2BCCAC6-20C5-44FC-9297-4909B9838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7FD954F-3DE1-4940-A5E4-1AF4BCE55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33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C7784E-9505-4D67-833A-F89E73E89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4D735D-C26B-444E-A118-B1A51CA03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CF90D1E-87C3-4F11-B22E-03926800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0C66225-7BEF-402D-9D0D-E78F2736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22DB15-E9C4-45AA-BE4F-D4311A532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86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366138-5225-4AC4-8ECB-EF47F350A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BD5FDBC-A028-4040-9939-71AF51EA9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294C571-7D61-4DB5-A711-A32721288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530F6EF-102E-42BA-98D8-2744535DC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306BFAC-4268-4817-AF5C-987CBF3C0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38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FCD79D-0F0F-4C14-A4D2-63D58A456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65BC7F1-02E6-440A-88EC-1B3DCF8C15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F67275C-A7D0-4C8D-B916-DE2814489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F192243-5B0A-426A-8159-74EB84AAC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BA19141-E7D2-43CD-B9DF-AA43DFE2E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72D0EEA-39C5-4A5A-9428-2BB32B2A0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1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D89A9B-6BBA-4194-82FB-1DF6CF7CF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372A1D1-312E-4B36-8419-00A0699BF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9B5827B-3C64-4F55-B13D-AA6DC59F2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ED03C54-1F56-4473-A626-300AC608E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D9CC76A-4C43-45C3-B5DE-E39D533559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D0B93BF-EC45-4703-A9B2-9A3235BCD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356B9D5-66D8-4091-AE35-F01AF491E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D0237AC-30E4-4A04-B0F5-BD3046E9E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16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A7BA68-45DD-48DE-AF63-110825E3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2CA75CC-DE32-4124-AA60-CAD547933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FFDB48E-3FC7-4D35-AE18-2979B475F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9FAA621-3B47-4278-AA6D-00C662C9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1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75967A4-FCA1-47B7-A2B1-53FC9A4F5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AE964E0-53BE-4D79-9A8F-65AE3A67F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54EBA1C-4323-44A3-BCE4-E27B29AE5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54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FD8302-7842-4244-8A74-CCB23AAC1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5469ADB-92C2-466B-B989-491699A4C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83A9B5E-47C7-4243-B11B-510BC6698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75A5F39-09EF-4BEF-9761-565EE199A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8FDCAF2-E976-4C23-9421-6E7629A5A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FAB19E0-3AE5-46F9-BD03-E4F9D7870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86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576842-4053-4F22-B924-443347EB9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BD9377B-3AF4-43FF-BDAC-5F7296167D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DB1A734-DDE8-4C54-B13A-AAADD34CC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B9CBEE5-CBD9-47FB-A48D-FA5D0403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8A2B67A-47D3-4678-86F5-DD489A655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6D97197-3DAE-40DF-B765-3FC865320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03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A3DE63-8DD4-4821-9153-95DD00535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A6B0DBF-0CDE-4EA7-8F2D-E355533CA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66693E8-8C91-486B-B146-5B2E8DE26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E11910-23CF-423E-84D3-BA3ADF06C4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C041217-9065-4AC7-B2AD-C44C12A90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29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9293"/>
            <a:ext cx="10515600" cy="561767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365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из </a:t>
            </a: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1200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 мероприятий </a:t>
            </a:r>
            <a:r>
              <a:rPr lang="ru-RU" sz="4400" b="1" dirty="0" smtClean="0">
                <a:solidFill>
                  <a:srgbClr val="002060"/>
                </a:solidFill>
                <a:latin typeface="Verdana Pro Light" panose="020B0304030504040204" pitchFamily="34" charset="0"/>
              </a:rPr>
              <a:t>национальных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проектов связаны с местным самоуправлением</a:t>
            </a:r>
          </a:p>
        </p:txBody>
      </p:sp>
    </p:spTree>
    <p:extLst>
      <p:ext uri="{BB962C8B-B14F-4D97-AF65-F5344CB8AC3E}">
        <p14:creationId xmlns:p14="http://schemas.microsoft.com/office/powerpoint/2010/main" val="2836621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6746"/>
            <a:ext cx="10515600" cy="5956916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 algn="ctr">
              <a:lnSpc>
                <a:spcPct val="150000"/>
              </a:lnSpc>
              <a:buNone/>
            </a:pPr>
            <a:endParaRPr lang="ru-RU" sz="2400" b="1" dirty="0" smtClean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Verdana Pro Light" panose="020B0304030504040204" pitchFamily="34" charset="0"/>
              </a:rPr>
              <a:t>Финансовая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самостоятельность муниципальных образований очень низкая</a:t>
            </a:r>
          </a:p>
        </p:txBody>
      </p:sp>
    </p:spTree>
    <p:extLst>
      <p:ext uri="{BB962C8B-B14F-4D97-AF65-F5344CB8AC3E}">
        <p14:creationId xmlns:p14="http://schemas.microsoft.com/office/powerpoint/2010/main" val="2555013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-71021"/>
            <a:ext cx="10515600" cy="624798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В 2019 году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доходы местных бюджетов –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4,72 трлн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рублей,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расходы – </a:t>
            </a: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4,73 трлн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160782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1336"/>
            <a:ext cx="10515600" cy="5475627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3,11 трлн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рублей – объем межбюджетных трансфертов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в местные бюджеты в 2019 году</a:t>
            </a:r>
          </a:p>
        </p:txBody>
      </p:sp>
    </p:spTree>
    <p:extLst>
      <p:ext uri="{BB962C8B-B14F-4D97-AF65-F5344CB8AC3E}">
        <p14:creationId xmlns:p14="http://schemas.microsoft.com/office/powerpoint/2010/main" val="2927228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6443"/>
            <a:ext cx="10515600" cy="5120520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Муниципальный долг –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380,5 млрд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566741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9911"/>
            <a:ext cx="10515600" cy="522705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Кредиты кредитных организаций – </a:t>
            </a: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259,5 млрд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 рублей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4400" b="1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Бюджетные кредиты –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92,1 млрд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272103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9496"/>
            <a:ext cx="10515600" cy="645850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Контрольно-надзорные органы относятся к </a:t>
            </a:r>
            <a:r>
              <a:rPr lang="ru-RU" sz="4400" b="1" dirty="0" smtClean="0">
                <a:solidFill>
                  <a:srgbClr val="002060"/>
                </a:solidFill>
                <a:latin typeface="Verdana Pro Light" panose="020B0304030504040204" pitchFamily="34" charset="0"/>
              </a:rPr>
              <a:t>муниципалитетам,</a:t>
            </a:r>
            <a:br>
              <a:rPr lang="ru-RU" sz="4400" b="1" dirty="0" smtClean="0">
                <a:solidFill>
                  <a:srgbClr val="002060"/>
                </a:solidFill>
                <a:latin typeface="Verdana Pro Light" panose="020B0304030504040204" pitchFamily="34" charset="0"/>
              </a:rPr>
            </a:br>
            <a:r>
              <a:rPr lang="ru-RU" sz="4400" b="1" dirty="0" smtClean="0">
                <a:solidFill>
                  <a:srgbClr val="002060"/>
                </a:solidFill>
                <a:latin typeface="Verdana Pro Light" panose="020B0304030504040204" pitchFamily="34" charset="0"/>
              </a:rPr>
              <a:t>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как </a:t>
            </a:r>
            <a:r>
              <a:rPr lang="ru-RU" sz="4400" b="1" dirty="0" smtClean="0">
                <a:solidFill>
                  <a:srgbClr val="002060"/>
                </a:solidFill>
                <a:latin typeface="Verdana Pro Light" panose="020B0304030504040204" pitchFamily="34" charset="0"/>
              </a:rPr>
              <a:t>к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коммерческим субъектам</a:t>
            </a:r>
          </a:p>
        </p:txBody>
      </p:sp>
    </p:spTree>
    <p:extLst>
      <p:ext uri="{BB962C8B-B14F-4D97-AF65-F5344CB8AC3E}">
        <p14:creationId xmlns:p14="http://schemas.microsoft.com/office/powerpoint/2010/main" val="3395021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4602"/>
            <a:ext cx="10515600" cy="564619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Средняя зарплата муниципального служащего ниже средней по региону в </a:t>
            </a: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1,5–2 раза</a:t>
            </a:r>
            <a:endParaRPr lang="ru-RU" sz="4400" b="1" dirty="0">
              <a:solidFill>
                <a:srgbClr val="002060"/>
              </a:solidFill>
              <a:latin typeface="Verdana Pro Light" panose="020B03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699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0113"/>
            <a:ext cx="10515600" cy="589477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Необходимо проработать повышение не только заработной платы,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но и окладов муниципальных служащих</a:t>
            </a:r>
          </a:p>
        </p:txBody>
      </p:sp>
    </p:spTree>
    <p:extLst>
      <p:ext uri="{BB962C8B-B14F-4D97-AF65-F5344CB8AC3E}">
        <p14:creationId xmlns:p14="http://schemas.microsoft.com/office/powerpoint/2010/main" val="1659756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186"/>
            <a:ext cx="10515600" cy="63031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Результаты «обратной связи» муниципалитетов с гражданами должны обязательно учитываться в работе государственных органов</a:t>
            </a:r>
          </a:p>
        </p:txBody>
      </p:sp>
    </p:spTree>
    <p:extLst>
      <p:ext uri="{BB962C8B-B14F-4D97-AF65-F5344CB8AC3E}">
        <p14:creationId xmlns:p14="http://schemas.microsoft.com/office/powerpoint/2010/main" val="101915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697"/>
            <a:ext cx="10515600" cy="727081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В 2019 году на местном уровне реализован </a:t>
            </a: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21 841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проект инициативного бюджетирования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379793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431</a:t>
            </a: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,7 млрд рублей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– расходы местных бюджетов на реализацию национальных проектов в 2019 году</a:t>
            </a:r>
          </a:p>
        </p:txBody>
      </p:sp>
    </p:spTree>
    <p:extLst>
      <p:ext uri="{BB962C8B-B14F-4D97-AF65-F5344CB8AC3E}">
        <p14:creationId xmlns:p14="http://schemas.microsoft.com/office/powerpoint/2010/main" val="2163705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697"/>
            <a:ext cx="10515600" cy="727081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Должна вырасти </a:t>
            </a:r>
            <a:endParaRPr lang="ru-RU" sz="4400" b="1" dirty="0" smtClean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Verdana Pro Light" panose="020B0304030504040204" pitchFamily="34" charset="0"/>
              </a:rPr>
              <a:t>роль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муниципалитетов </a:t>
            </a:r>
            <a:endParaRPr lang="ru-RU" sz="4400" b="1" dirty="0" smtClean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Verdana Pro Light" panose="020B0304030504040204" pitchFamily="34" charset="0"/>
              </a:rPr>
              <a:t>в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развитии </a:t>
            </a:r>
            <a:r>
              <a:rPr lang="ru-RU" sz="4400" b="1" dirty="0" smtClean="0">
                <a:solidFill>
                  <a:srgbClr val="002060"/>
                </a:solidFill>
                <a:latin typeface="Verdana Pro Light" panose="020B0304030504040204" pitchFamily="34" charset="0"/>
              </a:rPr>
              <a:t>экономики</a:t>
            </a:r>
            <a:endParaRPr lang="ru-RU" sz="4400" b="1" dirty="0">
              <a:solidFill>
                <a:srgbClr val="002060"/>
              </a:solidFill>
              <a:latin typeface="Verdana Pro Light" panose="020B03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292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431"/>
            <a:ext cx="10515600" cy="609008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Нужно встраивать региональные власти в проекты МЧП в качестве публичного партнера вместе с муниципалитетами</a:t>
            </a:r>
          </a:p>
        </p:txBody>
      </p:sp>
    </p:spTree>
    <p:extLst>
      <p:ext uri="{BB962C8B-B14F-4D97-AF65-F5344CB8AC3E}">
        <p14:creationId xmlns:p14="http://schemas.microsoft.com/office/powerpoint/2010/main" val="901292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0112"/>
            <a:ext cx="10515600" cy="5770485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Предусмотреть возможность реинвестирования арендных платежей в рамках концессии</a:t>
            </a:r>
          </a:p>
        </p:txBody>
      </p:sp>
    </p:spTree>
    <p:extLst>
      <p:ext uri="{BB962C8B-B14F-4D97-AF65-F5344CB8AC3E}">
        <p14:creationId xmlns:p14="http://schemas.microsoft.com/office/powerpoint/2010/main" val="3265152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1538"/>
            <a:ext cx="10515600" cy="563542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Вовлекать сельхозкооперативы в льготное пользование оптово-логистическими центрами, крупными хранилищами, в интернет-торговлю</a:t>
            </a:r>
          </a:p>
        </p:txBody>
      </p:sp>
    </p:spTree>
    <p:extLst>
      <p:ext uri="{BB962C8B-B14F-4D97-AF65-F5344CB8AC3E}">
        <p14:creationId xmlns:p14="http://schemas.microsoft.com/office/powerpoint/2010/main" val="3084253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Важно возродить сельское строительство: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1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 рабочее место в строительстве создает </a:t>
            </a: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6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 рабочих мест в других отраслях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1075336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8374"/>
            <a:ext cx="10515600" cy="576859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Для развития туризма нужно совместное и синхронное межмуниципальное планирование (бюджетное и событийное)</a:t>
            </a:r>
          </a:p>
        </p:txBody>
      </p:sp>
    </p:spTree>
    <p:extLst>
      <p:ext uri="{BB962C8B-B14F-4D97-AF65-F5344CB8AC3E}">
        <p14:creationId xmlns:p14="http://schemas.microsoft.com/office/powerpoint/2010/main" val="4350911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085"/>
            <a:ext cx="10515600" cy="589287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Многие необходимые муниципалитетам статистические данные либо отсутствуют,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либо предоставляются на платной основе</a:t>
            </a:r>
          </a:p>
        </p:txBody>
      </p:sp>
    </p:spTree>
    <p:extLst>
      <p:ext uri="{BB962C8B-B14F-4D97-AF65-F5344CB8AC3E}">
        <p14:creationId xmlns:p14="http://schemas.microsoft.com/office/powerpoint/2010/main" val="21632911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4703"/>
            <a:ext cx="10515600" cy="550226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Половина населения страны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живет в крупных и крупнейших городских агломерациях</a:t>
            </a:r>
          </a:p>
        </p:txBody>
      </p:sp>
    </p:spTree>
    <p:extLst>
      <p:ext uri="{BB962C8B-B14F-4D97-AF65-F5344CB8AC3E}">
        <p14:creationId xmlns:p14="http://schemas.microsoft.com/office/powerpoint/2010/main" val="3891659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1336"/>
            <a:ext cx="10515600" cy="547562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В условиях развития агломераций нужно мотивировать хозяйственную кооперацию муниципалитетов</a:t>
            </a:r>
          </a:p>
        </p:txBody>
      </p:sp>
    </p:spTree>
    <p:extLst>
      <p:ext uri="{BB962C8B-B14F-4D97-AF65-F5344CB8AC3E}">
        <p14:creationId xmlns:p14="http://schemas.microsoft.com/office/powerpoint/2010/main" val="3826808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77"/>
            <a:ext cx="10515600" cy="664049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Основные характеристики городских агломераций: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•	договорный характер создания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•	возможность сквозного и совместного планирования и бюджетирования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•	принятие совместных муниципальных правовых актов</a:t>
            </a:r>
          </a:p>
        </p:txBody>
      </p:sp>
    </p:spTree>
    <p:extLst>
      <p:ext uri="{BB962C8B-B14F-4D97-AF65-F5344CB8AC3E}">
        <p14:creationId xmlns:p14="http://schemas.microsoft.com/office/powerpoint/2010/main" val="205924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4097"/>
            <a:ext cx="10515600" cy="5022866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Нужна единая методологическая основа для реализации нацпроектов на всех уровнях власти</a:t>
            </a:r>
          </a:p>
        </p:txBody>
      </p:sp>
    </p:spTree>
    <p:extLst>
      <p:ext uri="{BB962C8B-B14F-4D97-AF65-F5344CB8AC3E}">
        <p14:creationId xmlns:p14="http://schemas.microsoft.com/office/powerpoint/2010/main" val="33766955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-239697"/>
            <a:ext cx="10515600" cy="7097697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ru-RU" sz="4400" b="1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Нам нужно подготовить опережающее регулирование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с уче­том всех ас­пектов раз­ви­ти­я агломераций</a:t>
            </a:r>
          </a:p>
        </p:txBody>
      </p:sp>
    </p:spTree>
    <p:extLst>
      <p:ext uri="{BB962C8B-B14F-4D97-AF65-F5344CB8AC3E}">
        <p14:creationId xmlns:p14="http://schemas.microsoft.com/office/powerpoint/2010/main" val="206555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-71021"/>
            <a:ext cx="10515600" cy="6247985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Нужно: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повысить финансовую обеспеченность местных бюджетов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 Light" panose="020B0304030504040204" pitchFamily="34" charset="0"/>
                <a:ea typeface="+mn-ea"/>
                <a:cs typeface="+mn-cs"/>
              </a:rPr>
              <a:t>привлекать муниципалитеты к разработке типовых решений</a:t>
            </a:r>
            <a:endParaRPr lang="ru-RU" sz="4400" b="1" dirty="0">
              <a:solidFill>
                <a:srgbClr val="002060"/>
              </a:solidFill>
              <a:latin typeface="Verdana Pro Light" panose="020B03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059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553"/>
            <a:ext cx="10515600" cy="5999411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pPr marL="0" indent="0">
              <a:lnSpc>
                <a:spcPct val="150000"/>
              </a:lnSpc>
              <a:buNone/>
            </a:pPr>
            <a:r>
              <a:rPr lang="ru-RU" sz="53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Нужно: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ru-RU" sz="53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обеспечить муниципалитеты полной и достоверной статистической информацией </a:t>
            </a:r>
          </a:p>
          <a:p>
            <a:pPr marL="742950" marR="0" lvl="0" indent="-7429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5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 Light" panose="020B0304030504040204" pitchFamily="34" charset="0"/>
                <a:ea typeface="+mn-ea"/>
                <a:cs typeface="+mn-cs"/>
              </a:rPr>
              <a:t>усовершенствовать</a:t>
            </a:r>
            <a:r>
              <a:rPr kumimoji="0" lang="ru-RU" sz="5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 Pro Light" panose="020B0304030504040204" pitchFamily="34" charset="0"/>
                <a:ea typeface="+mn-ea"/>
                <a:cs typeface="+mn-cs"/>
              </a:rPr>
              <a:t> </a:t>
            </a:r>
            <a:r>
              <a:rPr kumimoji="0" lang="ru-RU" sz="5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 Light" panose="020B0304030504040204" pitchFamily="34" charset="0"/>
                <a:ea typeface="+mn-ea"/>
                <a:cs typeface="+mn-cs"/>
              </a:rPr>
              <a:t>кадровое, методическое и информационное обеспечение муниципалитетов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endParaRPr lang="ru-RU" sz="4400" b="1" dirty="0">
              <a:solidFill>
                <a:srgbClr val="002060"/>
              </a:solidFill>
              <a:latin typeface="Verdana Pro Light" panose="020B03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94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330"/>
            <a:ext cx="10515600" cy="672039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Нужно придать нацпроектам статус документов стратегического планирования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1620458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87"/>
            <a:ext cx="10515600" cy="656947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Нередко нормативы затрат не учитывают необходимые кадровые, организационные и методические потребности</a:t>
            </a:r>
          </a:p>
        </p:txBody>
      </p:sp>
    </p:spTree>
    <p:extLst>
      <p:ext uri="{BB962C8B-B14F-4D97-AF65-F5344CB8AC3E}">
        <p14:creationId xmlns:p14="http://schemas.microsoft.com/office/powerpoint/2010/main" val="210154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-133165"/>
            <a:ext cx="10515600" cy="631012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Нужно прекратить практику наказания местных администраций и их руководителей за неисполнение переданных госполномочий без должного финансирования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3263810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7150"/>
            <a:ext cx="10515600" cy="567981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Нужны методики расчета расходных обязательств по собственным полномочиям органов местного самоуправления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2556409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1B3C2F7479DA6418B6119E1EB85F59A" ma:contentTypeVersion="1" ma:contentTypeDescription="Создание документа." ma:contentTypeScope="" ma:versionID="791110377c42fd478641ebbb9a6b565a">
  <xsd:schema xmlns:xsd="http://www.w3.org/2001/XMLSchema" xmlns:xs="http://www.w3.org/2001/XMLSchema" xmlns:p="http://schemas.microsoft.com/office/2006/metadata/properties" xmlns:ns2="57504d04-691e-4fc4-8f09-4f19fdbe90f6" xmlns:ns3="6d7c22ec-c6a4-4777-88aa-bc3c76ac660e" targetNamespace="http://schemas.microsoft.com/office/2006/metadata/properties" ma:root="true" ma:fieldsID="91f03645d6ce2753a58d94a0129be932" ns2:_="" ns3:_="">
    <xsd:import namespace="57504d04-691e-4fc4-8f09-4f19fdbe90f6"/>
    <xsd:import namespace="6d7c22ec-c6a4-4777-88aa-bc3c76ac660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 xsi:nil="true"/>
    <_dlc_DocId xmlns="57504d04-691e-4fc4-8f09-4f19fdbe90f6">XXJ7TYMEEKJ2-945111589-5</_dlc_DocId>
    <_dlc_DocIdUrl xmlns="57504d04-691e-4fc4-8f09-4f19fdbe90f6">
      <Url>https://vip.gov.mari.ru/smo/_layouts/DocIdRedir.aspx?ID=XXJ7TYMEEKJ2-945111589-5</Url>
      <Description>XXJ7TYMEEKJ2-945111589-5</Description>
    </_dlc_DocIdUrl>
  </documentManagement>
</p:properties>
</file>

<file path=customXml/itemProps1.xml><?xml version="1.0" encoding="utf-8"?>
<ds:datastoreItem xmlns:ds="http://schemas.openxmlformats.org/officeDocument/2006/customXml" ds:itemID="{468798CB-6D1D-4AA7-9151-ADA884C3F7EE}"/>
</file>

<file path=customXml/itemProps2.xml><?xml version="1.0" encoding="utf-8"?>
<ds:datastoreItem xmlns:ds="http://schemas.openxmlformats.org/officeDocument/2006/customXml" ds:itemID="{81B4CD91-A971-4AFD-8435-1297E929A60A}"/>
</file>

<file path=customXml/itemProps3.xml><?xml version="1.0" encoding="utf-8"?>
<ds:datastoreItem xmlns:ds="http://schemas.openxmlformats.org/officeDocument/2006/customXml" ds:itemID="{ECF24490-EDD9-4A68-A72D-53054B7B8DC2}"/>
</file>

<file path=customXml/itemProps4.xml><?xml version="1.0" encoding="utf-8"?>
<ds:datastoreItem xmlns:ds="http://schemas.openxmlformats.org/officeDocument/2006/customXml" ds:itemID="{E83BFF4C-C0DB-4424-B6D6-3E3F8485ADC7}"/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346</Words>
  <Application>Microsoft Office PowerPoint</Application>
  <PresentationFormat>Произвольный</PresentationFormat>
  <Paragraphs>84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состоянии местного самоуправления в Российской Федерации и роли городских агломерации в реализации стратегических задач развития страны</dc:title>
  <dc:creator>Bulba</dc:creator>
  <cp:lastModifiedBy>Elen</cp:lastModifiedBy>
  <cp:revision>54</cp:revision>
  <dcterms:created xsi:type="dcterms:W3CDTF">2020-11-06T11:25:48Z</dcterms:created>
  <dcterms:modified xsi:type="dcterms:W3CDTF">2020-11-08T19:02:57Z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0x01010071B3C2F7479DA6418B6119E1EB85F59A</vt:lpwstr>
  </property>
  <property fmtid="{D5CDD505-2E9C-101B-9397-08002B2CF9AE}" pid="3" name="_dlc_DocIdItemGuid">
    <vt:lpwstr>b6b160c1-7a48-4c0a-ae21-592990cc48d1</vt:lpwstr>
  </property>
</Properties>
</file>