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rawings/drawing9.xml" ContentType="application/vnd.openxmlformats-officedocument.drawingml.chartshapes+xml"/>
  <Override PartName="/ppt/diagrams/data3.xml" ContentType="application/vnd.openxmlformats-officedocument.drawingml.diagramData+xml"/>
  <Override PartName="/ppt/drawings/drawing8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rawings/drawing7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8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diagrams/colors4.xml" ContentType="application/vnd.openxmlformats-officedocument.drawingml.diagramColors+xml"/>
  <Override PartName="/ppt/charts/chart10.xml" ContentType="application/vnd.openxmlformats-officedocument.drawingml.chart+xml"/>
  <Override PartName="/ppt/theme/theme1.xml" ContentType="application/vnd.openxmlformats-officedocument.them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colors2.xml" ContentType="application/vnd.openxmlformats-officedocument.drawingml.diagramColors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charts/chart6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rawing1.xml" ContentType="application/vnd.ms-office.drawingml.diagramDrawing+xml"/>
  <Override PartName="/ppt/diagrams/drawing4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5.xml" ContentType="application/vnd.ms-office.drawingml.diagramDrawing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5"/>
  </p:notesMasterIdLst>
  <p:sldIdLst>
    <p:sldId id="256" r:id="rId2"/>
    <p:sldId id="264" r:id="rId3"/>
    <p:sldId id="338" r:id="rId4"/>
    <p:sldId id="339" r:id="rId5"/>
    <p:sldId id="341" r:id="rId6"/>
    <p:sldId id="342" r:id="rId7"/>
    <p:sldId id="343" r:id="rId8"/>
    <p:sldId id="344" r:id="rId9"/>
    <p:sldId id="345" r:id="rId10"/>
    <p:sldId id="347" r:id="rId11"/>
    <p:sldId id="346" r:id="rId12"/>
    <p:sldId id="348" r:id="rId13"/>
    <p:sldId id="317" r:id="rId14"/>
    <p:sldId id="334" r:id="rId15"/>
    <p:sldId id="349" r:id="rId16"/>
    <p:sldId id="320" r:id="rId17"/>
    <p:sldId id="322" r:id="rId18"/>
    <p:sldId id="321" r:id="rId19"/>
    <p:sldId id="336" r:id="rId20"/>
    <p:sldId id="337" r:id="rId21"/>
    <p:sldId id="350" r:id="rId22"/>
    <p:sldId id="325" r:id="rId23"/>
    <p:sldId id="329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99"/>
    <a:srgbClr val="FF99FF"/>
    <a:srgbClr val="9966FF"/>
    <a:srgbClr val="32EE7A"/>
    <a:srgbClr val="66FFFF"/>
    <a:srgbClr val="FF33CC"/>
    <a:srgbClr val="FF7C80"/>
    <a:srgbClr val="FF33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41" autoAdjust="0"/>
    <p:restoredTop sz="94697" autoAdjust="0"/>
  </p:normalViewPr>
  <p:slideViewPr>
    <p:cSldViewPr>
      <p:cViewPr>
        <p:scale>
          <a:sx n="100" d="100"/>
          <a:sy n="100" d="100"/>
        </p:scale>
        <p:origin x="-1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3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6.jpeg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Office_Excel4.xlsx"/><Relationship Id="rId1" Type="http://schemas.openxmlformats.org/officeDocument/2006/relationships/image" Target="../media/image9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otX val="10"/>
      <c:rotY val="0"/>
      <c:perspective val="30"/>
    </c:view3D>
    <c:plotArea>
      <c:layout>
        <c:manualLayout>
          <c:layoutTarget val="inner"/>
          <c:xMode val="edge"/>
          <c:yMode val="edge"/>
          <c:x val="4.0760659634527796E-2"/>
          <c:y val="0"/>
          <c:w val="0.95923930427210069"/>
          <c:h val="0.7672217527152779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2016г.</c:v>
                </c:pt>
                <c:pt idx="1">
                  <c:v>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113.5</c:v>
                </c:pt>
                <c:pt idx="1">
                  <c:v>98</c:v>
                </c:pt>
              </c:numCache>
            </c:numRef>
          </c:val>
        </c:ser>
        <c:dLbls>
          <c:showVal val="1"/>
        </c:dLbls>
        <c:gapWidth val="3"/>
        <c:gapDepth val="70"/>
        <c:shape val="cone"/>
        <c:axId val="73045888"/>
        <c:axId val="68612864"/>
        <c:axId val="0"/>
      </c:bar3DChart>
      <c:catAx>
        <c:axId val="73045888"/>
        <c:scaling>
          <c:orientation val="minMax"/>
        </c:scaling>
        <c:axPos val="b"/>
        <c:numFmt formatCode="General" sourceLinked="1"/>
        <c:majorTickMark val="none"/>
        <c:tickLblPos val="nextTo"/>
        <c:crossAx val="68612864"/>
        <c:crosses val="autoZero"/>
        <c:auto val="1"/>
        <c:lblAlgn val="ctr"/>
        <c:lblOffset val="100"/>
      </c:catAx>
      <c:valAx>
        <c:axId val="68612864"/>
        <c:scaling>
          <c:orientation val="minMax"/>
        </c:scaling>
        <c:delete val="1"/>
        <c:axPos val="l"/>
        <c:numFmt formatCode="General" sourceLinked="1"/>
        <c:tickLblPos val="none"/>
        <c:crossAx val="73045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spPr>
              <a:solidFill>
                <a:srgbClr val="00FF99"/>
              </a:solidFill>
            </c:spPr>
          </c:dPt>
          <c:dLbls>
            <c:dLbl>
              <c:idx val="0"/>
              <c:layout>
                <c:manualLayout>
                  <c:x val="-8.6419753086419679E-2"/>
                  <c:y val="-0.45847632120796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6.7901234567901425E-2"/>
                  <c:y val="2.7453671928620586E-3"/>
                </c:manualLayout>
              </c:layout>
              <c:dLblPos val="outEnd"/>
              <c:showVal val="1"/>
            </c:dLbl>
            <c:dLblPos val="outEnd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 </c:v>
                </c:pt>
                <c:pt idx="1">
                  <c:v>Общегосударственные вопросы</c:v>
                </c:pt>
                <c:pt idx="2">
                  <c:v>Культура</c:v>
                </c:pt>
                <c:pt idx="3">
                  <c:v>Социальная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0.72800000000000009</c:v>
                </c:pt>
                <c:pt idx="1">
                  <c:v>8.3000000000000018E-2</c:v>
                </c:pt>
                <c:pt idx="2">
                  <c:v>9.9000000000000019E-2</c:v>
                </c:pt>
                <c:pt idx="3">
                  <c:v>7.1999999999999995E-2</c:v>
                </c:pt>
                <c:pt idx="4">
                  <c:v>1.7999999999999999E-2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0700164862804783E-2"/>
          <c:y val="3.1154032854444458E-2"/>
          <c:w val="0.71226803338410094"/>
          <c:h val="0.8297604288855211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"/>
                    <a:satMod val="300000"/>
                  </a:schemeClr>
                </a:gs>
                <a:gs pos="34000">
                  <a:schemeClr val="accent2">
                    <a:tint val="13500"/>
                    <a:satMod val="250000"/>
                  </a:schemeClr>
                </a:gs>
                <a:gs pos="100000">
                  <a:schemeClr val="accent2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2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3.9</c:v>
                </c:pt>
                <c:pt idx="1">
                  <c:v>4.3</c:v>
                </c:pt>
                <c:pt idx="2">
                  <c:v>13.6</c:v>
                </c:pt>
              </c:numCache>
            </c:numRef>
          </c:val>
        </c:ser>
        <c:axId val="81718656"/>
        <c:axId val="81724544"/>
      </c:barChart>
      <c:catAx>
        <c:axId val="81718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81724544"/>
        <c:crosses val="autoZero"/>
        <c:auto val="1"/>
        <c:lblAlgn val="ctr"/>
        <c:lblOffset val="100"/>
      </c:catAx>
      <c:valAx>
        <c:axId val="81724544"/>
        <c:scaling>
          <c:orientation val="minMax"/>
        </c:scaling>
        <c:axPos val="l"/>
        <c:majorGridlines/>
        <c:numFmt formatCode="General" sourceLinked="1"/>
        <c:tickLblPos val="nextTo"/>
        <c:crossAx val="8171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09023524838086"/>
          <c:y val="0.51524658951033708"/>
          <c:w val="0.18165050549236941"/>
          <c:h val="0.15737048667874659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40"/>
      <c:rotY val="210"/>
      <c:depthPercent val="17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spPr>
              <a:solidFill>
                <a:srgbClr val="FFFF00"/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 prst="convex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</c:spPr>
          </c:dPt>
          <c:dPt>
            <c:idx val="2"/>
            <c:spPr>
              <a:solidFill>
                <a:srgbClr val="32EE7A"/>
              </a:solidFill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60000"/>
                      <a:satMod val="160000"/>
                    </a:schemeClr>
                  </a:gs>
                  <a:gs pos="46000">
                    <a:schemeClr val="accent4">
                      <a:tint val="86000"/>
                      <a:satMod val="160000"/>
                    </a:schemeClr>
                  </a:gs>
                  <a:gs pos="100000">
                    <a:schemeClr val="accent4">
                      <a:shade val="40000"/>
                      <a:satMod val="160000"/>
                    </a:schemeClr>
                  </a:gs>
                </a:gsLst>
                <a:path path="circle">
                  <a:fillToRect l="50000" t="155000" r="50000" b="-55000"/>
                </a:path>
              </a:gra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3600000"/>
                </a:lightRig>
              </a:scene3d>
              <a:sp3d prstMaterial="plastic">
                <a:bevelT w="127000" h="38200" prst="relaxedInset"/>
                <a:contourClr>
                  <a:schemeClr val="accent4"/>
                </a:contourClr>
              </a:sp3d>
            </c:spPr>
          </c:dPt>
          <c:dPt>
            <c:idx val="4"/>
            <c:spPr>
              <a:solidFill>
                <a:srgbClr val="FF0000"/>
              </a:solidFill>
              <a:ln w="9525" cap="flat" cmpd="sng" algn="ctr">
                <a:solidFill>
                  <a:schemeClr val="accent2">
                    <a:satMod val="120000"/>
                  </a:schemeClr>
                </a:solidFill>
                <a:prstDash val="solid"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45858556347981516"/>
                  <c:y val="1.2535524797906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доходы </a:t>
                    </a:r>
                    <a:r>
                      <a:rPr lang="ru-RU" dirty="0" err="1"/>
                      <a:t>физичеcких</a:t>
                    </a:r>
                    <a:r>
                      <a:rPr lang="ru-RU" dirty="0"/>
                      <a:t> лиц; </a:t>
                    </a:r>
                    <a:r>
                      <a:rPr lang="ru-RU" dirty="0" smtClean="0"/>
                      <a:t>80,5%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6.0770099314632432E-2"/>
                  <c:y val="-0.3734010700331146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0.14368821057555886"/>
                  <c:y val="-6.4725481877417987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5.1760425688325363E-3"/>
                  <c:y val="8.9107212206963066E-3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0.18554138756909955"/>
                  <c:y val="-0.38262531397137678"/>
                </c:manualLayout>
              </c:layout>
              <c:showVal val="1"/>
              <c:showCatName val="1"/>
            </c:dLbl>
            <c:showVal val="1"/>
            <c:showCatName val="1"/>
          </c:dLbls>
          <c:cat>
            <c:strRef>
              <c:f>Лист1!$A$2:$A$7</c:f>
              <c:strCache>
                <c:ptCount val="6"/>
                <c:pt idx="0">
                  <c:v>Налог на доходы физичеcких лиц</c:v>
                </c:pt>
                <c:pt idx="1">
                  <c:v>Единый налог на вмененный доход</c:v>
                </c:pt>
                <c:pt idx="2">
                  <c:v>Государственная пошлина</c:v>
                </c:pt>
                <c:pt idx="3">
                  <c:v>Иные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Иные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0.80489999999999995</c:v>
                </c:pt>
                <c:pt idx="1">
                  <c:v>6.6400000000000001E-2</c:v>
                </c:pt>
                <c:pt idx="2">
                  <c:v>1.2999999999999998E-2</c:v>
                </c:pt>
                <c:pt idx="3">
                  <c:v>6.5199999999999994E-2</c:v>
                </c:pt>
                <c:pt idx="4">
                  <c:v>3.0599999999999999E-2</c:v>
                </c:pt>
                <c:pt idx="5">
                  <c:v>1.9800000000000012E-2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0241080308546833E-2"/>
          <c:y val="3.7895984396726298E-2"/>
          <c:w val="0.8570999775570618"/>
          <c:h val="0.718095318084681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2017 год</c:v>
                </c:pt>
              </c:strCache>
            </c:strRef>
          </c:tx>
          <c:spPr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-1.0711225462501245E-2"/>
                  <c:y val="0.1559558404957216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2,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543209876543227E-2"/>
                  <c:y val="-3.6478424591628346E-2"/>
                </c:manualLayout>
              </c:layout>
              <c:showVal val="1"/>
            </c:dLbl>
            <c:dLbl>
              <c:idx val="2"/>
              <c:layout>
                <c:manualLayout>
                  <c:x val="2.6234567901234612E-2"/>
                  <c:y val="-3.0866359269839376E-2"/>
                </c:manualLayout>
              </c:layout>
              <c:showVal val="1"/>
            </c:dLbl>
            <c:dLbl>
              <c:idx val="3"/>
              <c:layout>
                <c:manualLayout>
                  <c:x val="2.0061728395061731E-2"/>
                  <c:y val="-2.5254293948050392E-2"/>
                </c:manualLayout>
              </c:layout>
              <c:showVal val="1"/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2017 год</c:v>
                </c:pt>
              </c:strCache>
            </c:strRef>
          </c:tx>
          <c:spPr>
            <a:gradFill flip="none" rotWithShape="1">
              <a:gsLst>
                <a:gs pos="0">
                  <a:srgbClr val="FF66FF">
                    <a:shade val="30000"/>
                    <a:satMod val="115000"/>
                  </a:srgbClr>
                </a:gs>
                <a:gs pos="50000">
                  <a:srgbClr val="FF66FF">
                    <a:shade val="67500"/>
                    <a:satMod val="115000"/>
                  </a:srgbClr>
                </a:gs>
                <a:gs pos="100000">
                  <a:srgbClr val="FF66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dLbls>
            <c:dLbl>
              <c:idx val="0"/>
              <c:layout>
                <c:manualLayout>
                  <c:x val="2.1857770511997405E-2"/>
                  <c:y val="0.146961934357998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89.4</c:v>
                </c:pt>
              </c:numCache>
            </c:numRef>
          </c:val>
        </c:ser>
        <c:gapWidth val="19"/>
        <c:gapDepth val="73"/>
        <c:shape val="box"/>
        <c:axId val="92269952"/>
        <c:axId val="91956352"/>
        <c:axId val="0"/>
      </c:bar3DChart>
      <c:catAx>
        <c:axId val="92269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1956352"/>
        <c:crosses val="autoZero"/>
        <c:auto val="1"/>
        <c:lblAlgn val="ctr"/>
        <c:lblOffset val="100"/>
      </c:catAx>
      <c:valAx>
        <c:axId val="91956352"/>
        <c:scaling>
          <c:orientation val="minMax"/>
        </c:scaling>
        <c:axPos val="l"/>
        <c:majorGridlines/>
        <c:numFmt formatCode="0.0" sourceLinked="1"/>
        <c:tickLblPos val="nextTo"/>
        <c:crossAx val="92269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939979135868821E-2"/>
          <c:y val="0.90528178280466609"/>
          <c:w val="0.64402148096779199"/>
          <c:h val="7.788198887176055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8.5523317479469951E-2"/>
          <c:y val="2.5042514900853602E-2"/>
          <c:w val="0.90719075901653112"/>
          <c:h val="0.6232914178405494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2017 год</c:v>
                </c:pt>
              </c:strCache>
            </c:strRef>
          </c:tx>
          <c:dLbls>
            <c:dLbl>
              <c:idx val="0"/>
              <c:layout>
                <c:manualLayout>
                  <c:x val="1.4571847007998756E-3"/>
                  <c:y val="0.16865978819001021"/>
                </c:manualLayout>
              </c:layout>
              <c:showVal val="1"/>
            </c:dLbl>
            <c:delete val="1"/>
          </c:dLbls>
          <c:cat>
            <c:strRef>
              <c:f>Лист1!$A$2:$A$3</c:f>
              <c:strCache>
                <c:ptCount val="1"/>
                <c:pt idx="0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2.5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2017 год</c:v>
                </c:pt>
              </c:strCache>
            </c:strRef>
          </c:tx>
          <c:dLbls>
            <c:dLbl>
              <c:idx val="0"/>
              <c:layout>
                <c:manualLayout>
                  <c:x val="1.8943401110397728E-2"/>
                  <c:y val="0.15954304288244289"/>
                </c:manualLayout>
              </c:layout>
              <c:showVal val="1"/>
            </c:dLbl>
            <c:txPr>
              <a:bodyPr/>
              <a:lstStyle/>
              <a:p>
                <a:pPr>
                  <a:defRPr sz="31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">
                  <c:v>0.5</c:v>
                </c:pt>
              </c:numCache>
            </c:numRef>
          </c:val>
        </c:ser>
        <c:dLbls>
          <c:showVal val="1"/>
        </c:dLbls>
        <c:gapWidth val="110"/>
        <c:gapDepth val="170"/>
        <c:shape val="box"/>
        <c:axId val="92822912"/>
        <c:axId val="92877952"/>
        <c:axId val="0"/>
      </c:bar3DChart>
      <c:catAx>
        <c:axId val="92822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92877952"/>
        <c:crosses val="autoZero"/>
        <c:auto val="1"/>
        <c:lblAlgn val="ctr"/>
        <c:lblOffset val="100"/>
      </c:catAx>
      <c:valAx>
        <c:axId val="92877952"/>
        <c:scaling>
          <c:orientation val="minMax"/>
        </c:scaling>
        <c:axPos val="l"/>
        <c:numFmt formatCode="0.0" sourceLinked="1"/>
        <c:majorTickMark val="none"/>
        <c:tickLblPos val="nextTo"/>
        <c:crossAx val="92822912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756317870959178"/>
          <c:y val="2.7321818906201212E-2"/>
          <c:w val="0.87057905077841968"/>
          <c:h val="0.7150983284698584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2017 год</c:v>
                </c:pt>
              </c:strCache>
            </c:strRef>
          </c:tx>
          <c:spPr>
            <a:solidFill>
              <a:srgbClr val="66FFFF"/>
            </a:solidFill>
          </c:spPr>
          <c:dLbls>
            <c:dLbl>
              <c:idx val="0"/>
              <c:layout>
                <c:manualLayout>
                  <c:x val="1.697528385269538E-2"/>
                  <c:y val="-1.76359531526487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0542862112692952E-3"/>
                  <c:y val="2.26788989508520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20557089742863E-2"/>
                  <c:y val="-3.51606384620634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4899146755252324E-3"/>
                  <c:y val="-2.4622496922187868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Доходы от аренды земли до раграничения собственности на землю</c:v>
                </c:pt>
                <c:pt idx="1">
                  <c:v>Доходы от арендной платы за земли, находящиеся в собственности района</c:v>
                </c:pt>
                <c:pt idx="2">
                  <c:v>Доходы от аренды имущества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0.30000000000000027</c:v>
                </c:pt>
                <c:pt idx="1">
                  <c:v>2</c:v>
                </c:pt>
                <c:pt idx="2">
                  <c:v>0.60000000000000053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2017 год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4.7237338441817482E-2"/>
                  <c:y val="-5.79525998987827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5177888977671325E-2"/>
                  <c:y val="-2.29050239225862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9405748605118554E-2"/>
                  <c:y val="-5.79525998987829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2721975125512938E-2"/>
                  <c:y val="-4.569698535930459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от аренды земли до раграничения собственности на землю</c:v>
                </c:pt>
                <c:pt idx="1">
                  <c:v>Доходы от арендной платы за земли, находящиеся в собственности района</c:v>
                </c:pt>
                <c:pt idx="2">
                  <c:v>Доходы от аренды имущества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0.30000000000000027</c:v>
                </c:pt>
                <c:pt idx="1">
                  <c:v>2.1</c:v>
                </c:pt>
                <c:pt idx="2">
                  <c:v>0.60000000000000053</c:v>
                </c:pt>
              </c:numCache>
            </c:numRef>
          </c:val>
        </c:ser>
        <c:gapWidth val="0"/>
        <c:overlap val="82"/>
        <c:axId val="94769152"/>
        <c:axId val="94768512"/>
      </c:barChart>
      <c:catAx>
        <c:axId val="94769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4768512"/>
        <c:crosses val="autoZero"/>
        <c:auto val="1"/>
        <c:lblAlgn val="ctr"/>
        <c:lblOffset val="100"/>
      </c:catAx>
      <c:valAx>
        <c:axId val="94768512"/>
        <c:scaling>
          <c:orientation val="minMax"/>
        </c:scaling>
        <c:axPos val="l"/>
        <c:majorGridlines/>
        <c:numFmt formatCode="0.0" sourceLinked="1"/>
        <c:tickLblPos val="nextTo"/>
        <c:crossAx val="947691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2343054340429674"/>
          <c:y val="0.90528181516287265"/>
          <c:w val="0.5223045639942735"/>
          <c:h val="6.325953762827207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734689413823467"/>
          <c:y val="1.2993825044979323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0000"/>
                    <a:satMod val="160000"/>
                  </a:schemeClr>
                </a:gs>
                <a:gs pos="46000">
                  <a:schemeClr val="accent3">
                    <a:tint val="86000"/>
                    <a:satMod val="160000"/>
                  </a:schemeClr>
                </a:gs>
                <a:gs pos="100000">
                  <a:schemeClr val="accent3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6234567901234612E-2"/>
                  <c:y val="-1.65859094253881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8518518518518728"/>
                  <c:y val="-2.806024666472469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166,5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4351851851851855"/>
                  <c:y val="1.444019915686928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7.0987654320987734E-2"/>
                  <c:y val="-4.38952584574625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175.3</c:v>
                </c:pt>
                <c:pt idx="2">
                  <c:v>88.6</c:v>
                </c:pt>
                <c:pt idx="3">
                  <c:v>57.2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0000"/>
                    <a:satMod val="160000"/>
                  </a:schemeClr>
                </a:gs>
                <a:gs pos="46000">
                  <a:schemeClr val="accent6">
                    <a:tint val="86000"/>
                    <a:satMod val="160000"/>
                  </a:schemeClr>
                </a:gs>
                <a:gs pos="100000">
                  <a:schemeClr val="accent6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6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0061728395061731E-2"/>
                  <c:y val="-4.02852996243993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20061728395061734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150,8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7.0987654320987734E-2"/>
                  <c:y val="-1.79526302528066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8.0246913580247006E-2"/>
                  <c:y val="-1.08294126227969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18,9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1.9000000000000001</c:v>
                </c:pt>
                <c:pt idx="1">
                  <c:v>172.5</c:v>
                </c:pt>
                <c:pt idx="2">
                  <c:v>87.9</c:v>
                </c:pt>
                <c:pt idx="3">
                  <c:v>57.2</c:v>
                </c:pt>
              </c:numCache>
            </c:numRef>
          </c:val>
        </c:ser>
        <c:gapWidth val="50"/>
        <c:shape val="cylinder"/>
        <c:axId val="95365376"/>
        <c:axId val="95383552"/>
        <c:axId val="0"/>
      </c:bar3DChart>
      <c:catAx>
        <c:axId val="95365376"/>
        <c:scaling>
          <c:orientation val="minMax"/>
        </c:scaling>
        <c:axPos val="l"/>
        <c:tickLblPos val="nextTo"/>
        <c:crossAx val="95383552"/>
        <c:crosses val="autoZero"/>
        <c:auto val="1"/>
        <c:lblAlgn val="ctr"/>
        <c:lblOffset val="100"/>
      </c:catAx>
      <c:valAx>
        <c:axId val="95383552"/>
        <c:scaling>
          <c:orientation val="minMax"/>
        </c:scaling>
        <c:delete val="1"/>
        <c:axPos val="b"/>
        <c:numFmt formatCode="General" sourceLinked="1"/>
        <c:tickLblPos val="none"/>
        <c:crossAx val="95365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6467629046369213E-2"/>
          <c:y val="0.81799584033856265"/>
          <c:w val="0.75459560610480392"/>
          <c:h val="6.793376958452010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351973364440787"/>
          <c:y val="1.2993784820403706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FF99"/>
            </a:soli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1.19076387180052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32,1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3148148148148147E-2"/>
                  <c:y val="-2.806076966261505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7901234567901494E-2"/>
                  <c:y val="1.444019915686928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83,2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22839506172839524"/>
                  <c:y val="-1.6085350417955606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32.1</c:v>
                </c:pt>
                <c:pt idx="1">
                  <c:v>0.9</c:v>
                </c:pt>
                <c:pt idx="2">
                  <c:v>83.2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3300"/>
            </a:solidFill>
            <a:ln w="9525" cap="flat" cmpd="sng" algn="ctr">
              <a:solidFill>
                <a:srgbClr val="626D1D"/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4.02852996243993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31,2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2615315446680898E-2"/>
                  <c:y val="-5.61215393252301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7901234567901494E-2"/>
                  <c:y val="-1.34910875974897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33796296296297385"/>
                  <c:y val="-2.0186072280564252E-2"/>
                </c:manualLayout>
              </c:layout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31.2</c:v>
                </c:pt>
                <c:pt idx="1">
                  <c:v>0.9</c:v>
                </c:pt>
                <c:pt idx="2">
                  <c:v>82.5</c:v>
                </c:pt>
              </c:numCache>
            </c:numRef>
          </c:val>
        </c:ser>
        <c:gapWidth val="50"/>
        <c:shape val="box"/>
        <c:axId val="96467584"/>
        <c:axId val="96567680"/>
        <c:axId val="0"/>
      </c:bar3DChart>
      <c:catAx>
        <c:axId val="96467584"/>
        <c:scaling>
          <c:orientation val="minMax"/>
        </c:scaling>
        <c:axPos val="l"/>
        <c:tickLblPos val="nextTo"/>
        <c:crossAx val="96567680"/>
        <c:crosses val="autoZero"/>
        <c:auto val="1"/>
        <c:lblAlgn val="ctr"/>
        <c:lblOffset val="100"/>
      </c:catAx>
      <c:valAx>
        <c:axId val="96567680"/>
        <c:scaling>
          <c:orientation val="minMax"/>
        </c:scaling>
        <c:delete val="1"/>
        <c:axPos val="b"/>
        <c:numFmt formatCode="0.0" sourceLinked="1"/>
        <c:tickLblPos val="none"/>
        <c:crossAx val="96467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554170312044853"/>
          <c:y val="0.81799584033856276"/>
          <c:w val="0.31632400116652704"/>
          <c:h val="6.4923982665867047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0.10339506172839506"/>
                  <c:y val="8.4180979826834704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283.10000000000002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dLbls>
            <c:dLbl>
              <c:idx val="0"/>
              <c:layout>
                <c:manualLayout>
                  <c:x val="0.14197530864197541"/>
                  <c:y val="-7.2956849183256692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1"/>
                <c:pt idx="0">
                  <c:v>273.8</c:v>
                </c:pt>
              </c:numCache>
            </c:numRef>
          </c:val>
        </c:ser>
        <c:shape val="box"/>
        <c:axId val="79827712"/>
        <c:axId val="79829248"/>
        <c:axId val="0"/>
      </c:bar3DChart>
      <c:catAx>
        <c:axId val="798277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9829248"/>
        <c:crosses val="autoZero"/>
        <c:auto val="1"/>
        <c:lblAlgn val="ctr"/>
        <c:lblOffset val="100"/>
      </c:catAx>
      <c:valAx>
        <c:axId val="79829248"/>
        <c:scaling>
          <c:orientation val="minMax"/>
        </c:scaling>
        <c:axPos val="l"/>
        <c:majorGridlines/>
        <c:numFmt formatCode="General" sourceLinked="1"/>
        <c:tickLblPos val="nextTo"/>
        <c:crossAx val="79827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accent5">
            <a:tint val="10000"/>
            <a:satMod val="300000"/>
          </a:schemeClr>
        </a:gs>
        <a:gs pos="34000">
          <a:schemeClr val="accent5">
            <a:tint val="13500"/>
            <a:satMod val="250000"/>
          </a:schemeClr>
        </a:gs>
        <a:gs pos="100000">
          <a:schemeClr val="accent5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5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</c:v>
                </c:pt>
              </c:strCache>
            </c:strRef>
          </c:tx>
          <c:dLbls>
            <c:dLbl>
              <c:idx val="0"/>
              <c:layout>
                <c:manualLayout>
                  <c:x val="-7.7683863377093015E-2"/>
                  <c:y val="-5.079529502105743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03,6</a:t>
                    </a:r>
                    <a:endParaRPr lang="en-US" dirty="0"/>
                  </a:p>
                </c:rich>
              </c:tx>
              <c:showVal val="1"/>
            </c:dLbl>
            <c:spPr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txPr>
              <a:bodyPr/>
              <a:lstStyle/>
              <a:p>
                <a:pPr>
                  <a:defRPr sz="2400" u="sng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328.5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по оплате труда с начислениями</c:v>
                </c:pt>
              </c:strCache>
            </c:strRef>
          </c:tx>
          <c:dLbls>
            <c:dLbl>
              <c:idx val="0"/>
              <c:layout>
                <c:manualLayout>
                  <c:x val="0.1000926701204861"/>
                  <c:y val="-2.539664764251119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u="sng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203.1</c:v>
                </c:pt>
              </c:numCache>
            </c:numRef>
          </c:val>
        </c:ser>
        <c:shape val="cylinder"/>
        <c:axId val="97333248"/>
        <c:axId val="78492032"/>
        <c:axId val="97097024"/>
      </c:bar3DChart>
      <c:catAx>
        <c:axId val="97333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8492032"/>
        <c:crosses val="autoZero"/>
        <c:auto val="1"/>
        <c:lblAlgn val="ctr"/>
        <c:lblOffset val="100"/>
      </c:catAx>
      <c:valAx>
        <c:axId val="78492032"/>
        <c:scaling>
          <c:orientation val="minMax"/>
        </c:scaling>
        <c:delete val="1"/>
        <c:axPos val="l"/>
        <c:numFmt formatCode="General" sourceLinked="1"/>
        <c:tickLblPos val="none"/>
        <c:crossAx val="97333248"/>
        <c:crosses val="autoZero"/>
        <c:crossBetween val="between"/>
      </c:valAx>
      <c:serAx>
        <c:axId val="97097024"/>
        <c:scaling>
          <c:orientation val="minMax"/>
        </c:scaling>
        <c:delete val="1"/>
        <c:axPos val="b"/>
        <c:tickLblPos val="none"/>
        <c:crossAx val="78492032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/>
    </c:legend>
    <c:plotVisOnly val="1"/>
  </c:chart>
  <c:spPr>
    <a:gradFill rotWithShape="1">
      <a:gsLst>
        <a:gs pos="0">
          <a:schemeClr val="accent1">
            <a:tint val="10000"/>
            <a:satMod val="300000"/>
          </a:schemeClr>
        </a:gs>
        <a:gs pos="34000">
          <a:schemeClr val="accent1">
            <a:tint val="13500"/>
            <a:satMod val="250000"/>
          </a:schemeClr>
        </a:gs>
        <a:gs pos="100000">
          <a:schemeClr val="accent1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1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FFFE0F-88B4-42DB-8490-04BAE1A5DA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3DDC59-0D3E-4BE3-B777-093AFA205CFE}">
      <dgm:prSet/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Исполнение расходной части бюджета муниципального образования «Сернурский муниципальный район» за 2017 год    (тыс. руб.)</a:t>
          </a:r>
          <a:endParaRPr lang="ru-RU" dirty="0">
            <a:solidFill>
              <a:schemeClr val="tx1"/>
            </a:solidFill>
          </a:endParaRPr>
        </a:p>
      </dgm:t>
    </dgm:pt>
    <dgm:pt modelId="{CCEDE751-D7CE-4D4B-A30B-00F4C3B19B46}" type="parTrans" cxnId="{253BA603-2D57-4346-95B0-2C718CF550A5}">
      <dgm:prSet/>
      <dgm:spPr/>
      <dgm:t>
        <a:bodyPr/>
        <a:lstStyle/>
        <a:p>
          <a:endParaRPr lang="ru-RU"/>
        </a:p>
      </dgm:t>
    </dgm:pt>
    <dgm:pt modelId="{8EE4DFAF-A0C6-490F-9A0A-9CF16B0631BD}" type="sibTrans" cxnId="{253BA603-2D57-4346-95B0-2C718CF550A5}">
      <dgm:prSet/>
      <dgm:spPr/>
      <dgm:t>
        <a:bodyPr/>
        <a:lstStyle/>
        <a:p>
          <a:endParaRPr lang="ru-RU"/>
        </a:p>
      </dgm:t>
    </dgm:pt>
    <dgm:pt modelId="{F235560F-1C73-4D41-B4DC-4D14B9A4B22A}" type="pres">
      <dgm:prSet presAssocID="{16FFFE0F-88B4-42DB-8490-04BAE1A5DA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7EBF60-86B4-4A21-BB70-5458081FB762}" type="pres">
      <dgm:prSet presAssocID="{D43DDC59-0D3E-4BE3-B777-093AFA205C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A96A70-E9AD-4E4E-8F64-61DC8F9825A1}" type="presOf" srcId="{D43DDC59-0D3E-4BE3-B777-093AFA205CFE}" destId="{5B7EBF60-86B4-4A21-BB70-5458081FB762}" srcOrd="0" destOrd="0" presId="urn:microsoft.com/office/officeart/2005/8/layout/vList2"/>
    <dgm:cxn modelId="{9C74EDA4-061C-4846-AD18-69E556970905}" type="presOf" srcId="{16FFFE0F-88B4-42DB-8490-04BAE1A5DA6F}" destId="{F235560F-1C73-4D41-B4DC-4D14B9A4B22A}" srcOrd="0" destOrd="0" presId="urn:microsoft.com/office/officeart/2005/8/layout/vList2"/>
    <dgm:cxn modelId="{253BA603-2D57-4346-95B0-2C718CF550A5}" srcId="{16FFFE0F-88B4-42DB-8490-04BAE1A5DA6F}" destId="{D43DDC59-0D3E-4BE3-B777-093AFA205CFE}" srcOrd="0" destOrd="0" parTransId="{CCEDE751-D7CE-4D4B-A30B-00F4C3B19B46}" sibTransId="{8EE4DFAF-A0C6-490F-9A0A-9CF16B0631BD}"/>
    <dgm:cxn modelId="{F27E54B9-B896-4D99-B98A-56AB7435E5EC}" type="presParOf" srcId="{F235560F-1C73-4D41-B4DC-4D14B9A4B22A}" destId="{5B7EBF60-86B4-4A21-BB70-5458081FB762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22DAD9-6BB6-409D-9CC3-39883C5A34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1565A5-0869-4D26-A641-E50E8DFACCA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Выделение финансовой помощи из республиканского бюджета 133,1</a:t>
          </a:r>
          <a:r>
            <a:rPr lang="ru-RU" sz="2400" dirty="0" smtClean="0">
              <a:solidFill>
                <a:schemeClr val="bg2">
                  <a:lumMod val="10000"/>
                </a:schemeClr>
              </a:solidFill>
            </a:rPr>
            <a:t> млн. рублей</a:t>
          </a:r>
          <a:endParaRPr lang="ru-RU" sz="2400" dirty="0">
            <a:solidFill>
              <a:schemeClr val="bg2">
                <a:lumMod val="10000"/>
              </a:schemeClr>
            </a:solidFill>
          </a:endParaRPr>
        </a:p>
      </dgm:t>
    </dgm:pt>
    <dgm:pt modelId="{824D0118-B82E-410E-8C88-597A2B4BCD55}" type="parTrans" cxnId="{782F6642-7B6D-4D02-875A-F6B4F750CE20}">
      <dgm:prSet/>
      <dgm:spPr/>
      <dgm:t>
        <a:bodyPr/>
        <a:lstStyle/>
        <a:p>
          <a:endParaRPr lang="ru-RU"/>
        </a:p>
      </dgm:t>
    </dgm:pt>
    <dgm:pt modelId="{4B71E0F6-BB55-4A8E-840E-DA1E3E6976F1}" type="sibTrans" cxnId="{782F6642-7B6D-4D02-875A-F6B4F750CE20}">
      <dgm:prSet/>
      <dgm:spPr/>
      <dgm:t>
        <a:bodyPr/>
        <a:lstStyle/>
        <a:p>
          <a:endParaRPr lang="ru-RU"/>
        </a:p>
      </dgm:t>
    </dgm:pt>
    <dgm:pt modelId="{873703BD-409D-4472-A41A-D0F2A84E9897}">
      <dgm:prSet phldrT="[Текст]" custT="1"/>
      <dgm:spPr/>
      <dgm:t>
        <a:bodyPr/>
        <a:lstStyle/>
        <a:p>
          <a:r>
            <a:rPr lang="ru-RU" sz="1600" b="1" dirty="0" smtClean="0"/>
            <a:t>Дотация на сбалансированность                  48,4 млн.рублей;</a:t>
          </a:r>
          <a:endParaRPr lang="ru-RU" sz="1600" b="1" dirty="0"/>
        </a:p>
      </dgm:t>
    </dgm:pt>
    <dgm:pt modelId="{E8414A7C-C43E-4FFA-8AD7-7BA25591BF46}" type="parTrans" cxnId="{B69EAD52-A292-49EB-A986-3DA7A1D70DE8}">
      <dgm:prSet/>
      <dgm:spPr/>
      <dgm:t>
        <a:bodyPr/>
        <a:lstStyle/>
        <a:p>
          <a:endParaRPr lang="ru-RU"/>
        </a:p>
      </dgm:t>
    </dgm:pt>
    <dgm:pt modelId="{60887812-A7E4-4B0C-864E-18A88A6CBAC8}" type="sibTrans" cxnId="{B69EAD52-A292-49EB-A986-3DA7A1D70DE8}">
      <dgm:prSet/>
      <dgm:spPr/>
      <dgm:t>
        <a:bodyPr/>
        <a:lstStyle/>
        <a:p>
          <a:endParaRPr lang="ru-RU"/>
        </a:p>
      </dgm:t>
    </dgm:pt>
    <dgm:pt modelId="{4F271F6E-ADDC-4B55-B7CD-C9FA48B13ED2}">
      <dgm:prSet phldrT="[Текст]" custT="1"/>
      <dgm:spPr/>
      <dgm:t>
        <a:bodyPr/>
        <a:lstStyle/>
        <a:p>
          <a:r>
            <a:rPr lang="ru-RU" sz="1600" b="1" dirty="0" smtClean="0"/>
            <a:t>Бюджетные инвестиции в капитальное строительство 23,8 млн. рублей;</a:t>
          </a:r>
          <a:endParaRPr lang="ru-RU" sz="1600" b="1" dirty="0"/>
        </a:p>
      </dgm:t>
    </dgm:pt>
    <dgm:pt modelId="{F763A90A-590A-4C2C-B39E-C9B8CF176702}" type="parTrans" cxnId="{BEC47320-943F-490F-87F5-3CCB3EC58785}">
      <dgm:prSet/>
      <dgm:spPr/>
      <dgm:t>
        <a:bodyPr/>
        <a:lstStyle/>
        <a:p>
          <a:endParaRPr lang="ru-RU"/>
        </a:p>
      </dgm:t>
    </dgm:pt>
    <dgm:pt modelId="{E8AB0A1F-ACA4-4B6F-A588-FCD9DAAAF6C0}" type="sibTrans" cxnId="{BEC47320-943F-490F-87F5-3CCB3EC58785}">
      <dgm:prSet/>
      <dgm:spPr/>
      <dgm:t>
        <a:bodyPr/>
        <a:lstStyle/>
        <a:p>
          <a:endParaRPr lang="ru-RU"/>
        </a:p>
      </dgm:t>
    </dgm:pt>
    <dgm:pt modelId="{1CC2A1D2-A8CA-480A-84F5-32B84BAC29D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900" dirty="0" smtClean="0">
              <a:solidFill>
                <a:schemeClr val="bg2">
                  <a:lumMod val="10000"/>
                </a:schemeClr>
              </a:solidFill>
            </a:rPr>
            <a:t>За счет увеличения дефицита бюджета</a:t>
          </a:r>
          <a:endParaRPr lang="ru-RU" sz="1900" dirty="0">
            <a:solidFill>
              <a:schemeClr val="bg2">
                <a:lumMod val="10000"/>
              </a:schemeClr>
            </a:solidFill>
          </a:endParaRPr>
        </a:p>
      </dgm:t>
    </dgm:pt>
    <dgm:pt modelId="{16B77960-9A36-4C50-9CE6-BF7AC8ADB1F1}" type="parTrans" cxnId="{2B89097F-997C-4623-9FC1-98B37FCD46A6}">
      <dgm:prSet/>
      <dgm:spPr/>
      <dgm:t>
        <a:bodyPr/>
        <a:lstStyle/>
        <a:p>
          <a:endParaRPr lang="ru-RU"/>
        </a:p>
      </dgm:t>
    </dgm:pt>
    <dgm:pt modelId="{4C92F5F6-5D58-4111-B72A-1DCE85F9E4D8}" type="sibTrans" cxnId="{2B89097F-997C-4623-9FC1-98B37FCD46A6}">
      <dgm:prSet/>
      <dgm:spPr/>
      <dgm:t>
        <a:bodyPr/>
        <a:lstStyle/>
        <a:p>
          <a:endParaRPr lang="ru-RU"/>
        </a:p>
      </dgm:t>
    </dgm:pt>
    <dgm:pt modelId="{3344AF8C-4025-4B8A-AB75-895BE089775E}">
      <dgm:prSet phldrT="[Текст]" custT="1"/>
      <dgm:spPr/>
      <dgm:t>
        <a:bodyPr/>
        <a:lstStyle/>
        <a:p>
          <a:r>
            <a:rPr lang="ru-RU" sz="2400" dirty="0" smtClean="0"/>
            <a:t>в сумме 1,8 млн. рублей</a:t>
          </a:r>
          <a:endParaRPr lang="ru-RU" sz="2400" dirty="0"/>
        </a:p>
      </dgm:t>
    </dgm:pt>
    <dgm:pt modelId="{058881E1-AC6F-48C1-A71C-545FEFE7366D}" type="parTrans" cxnId="{059669A2-C8FA-4E6A-8044-437B968751E9}">
      <dgm:prSet/>
      <dgm:spPr/>
      <dgm:t>
        <a:bodyPr/>
        <a:lstStyle/>
        <a:p>
          <a:endParaRPr lang="ru-RU"/>
        </a:p>
      </dgm:t>
    </dgm:pt>
    <dgm:pt modelId="{0EA39F02-85BA-4E46-AEA8-5D46A4ABEFD2}" type="sibTrans" cxnId="{059669A2-C8FA-4E6A-8044-437B968751E9}">
      <dgm:prSet/>
      <dgm:spPr/>
      <dgm:t>
        <a:bodyPr/>
        <a:lstStyle/>
        <a:p>
          <a:endParaRPr lang="ru-RU"/>
        </a:p>
      </dgm:t>
    </dgm:pt>
    <dgm:pt modelId="{97AD5439-F0E1-4E45-BE43-943C51E0B56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За счет уменьшения плана по собственным доходам   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DD816F77-DD7A-424A-9823-87CD97B8B0C1}" type="parTrans" cxnId="{FC1051E4-8D56-490D-95B4-3A1760BC9DBE}">
      <dgm:prSet/>
      <dgm:spPr/>
      <dgm:t>
        <a:bodyPr/>
        <a:lstStyle/>
        <a:p>
          <a:endParaRPr lang="ru-RU"/>
        </a:p>
      </dgm:t>
    </dgm:pt>
    <dgm:pt modelId="{10A78C0A-34B6-4C65-B9E2-26F060ED69FA}" type="sibTrans" cxnId="{FC1051E4-8D56-490D-95B4-3A1760BC9DBE}">
      <dgm:prSet/>
      <dgm:spPr/>
      <dgm:t>
        <a:bodyPr/>
        <a:lstStyle/>
        <a:p>
          <a:endParaRPr lang="ru-RU"/>
        </a:p>
      </dgm:t>
    </dgm:pt>
    <dgm:pt modelId="{7E9CD60F-0D01-47B5-A7B5-73895885A97A}">
      <dgm:prSet custT="1"/>
      <dgm:spPr/>
      <dgm:t>
        <a:bodyPr/>
        <a:lstStyle/>
        <a:p>
          <a:r>
            <a:rPr lang="ru-RU" sz="2400" b="0" dirty="0" smtClean="0"/>
            <a:t>в сумме 17,5 млн. рублей </a:t>
          </a:r>
          <a:endParaRPr lang="ru-RU" sz="2400" b="0" dirty="0"/>
        </a:p>
      </dgm:t>
    </dgm:pt>
    <dgm:pt modelId="{91C48778-A6DE-4A6F-9226-7D13987F0B09}" type="parTrans" cxnId="{58768E88-9CB4-47A3-91C1-5172D63DF14B}">
      <dgm:prSet/>
      <dgm:spPr/>
      <dgm:t>
        <a:bodyPr/>
        <a:lstStyle/>
        <a:p>
          <a:endParaRPr lang="ru-RU"/>
        </a:p>
      </dgm:t>
    </dgm:pt>
    <dgm:pt modelId="{98A6545C-49C0-4C4F-9DBB-E57A3313217B}" type="sibTrans" cxnId="{58768E88-9CB4-47A3-91C1-5172D63DF14B}">
      <dgm:prSet/>
      <dgm:spPr/>
      <dgm:t>
        <a:bodyPr/>
        <a:lstStyle/>
        <a:p>
          <a:endParaRPr lang="ru-RU"/>
        </a:p>
      </dgm:t>
    </dgm:pt>
    <dgm:pt modelId="{B0870A6D-F4D6-474A-8E26-55562761636D}">
      <dgm:prSet phldrT="[Текст]" custT="1"/>
      <dgm:spPr/>
      <dgm:t>
        <a:bodyPr/>
        <a:lstStyle/>
        <a:p>
          <a:endParaRPr lang="ru-RU" sz="2000" dirty="0"/>
        </a:p>
      </dgm:t>
    </dgm:pt>
    <dgm:pt modelId="{3B799088-0818-4262-8093-19185FEA7308}" type="parTrans" cxnId="{F265E88A-585F-4411-AB79-F874CA9165FE}">
      <dgm:prSet/>
      <dgm:spPr/>
      <dgm:t>
        <a:bodyPr/>
        <a:lstStyle/>
        <a:p>
          <a:endParaRPr lang="ru-RU"/>
        </a:p>
      </dgm:t>
    </dgm:pt>
    <dgm:pt modelId="{E778AAD6-4F3E-442D-85E2-5BABCBE77844}" type="sibTrans" cxnId="{F265E88A-585F-4411-AB79-F874CA9165FE}">
      <dgm:prSet/>
      <dgm:spPr/>
      <dgm:t>
        <a:bodyPr/>
        <a:lstStyle/>
        <a:p>
          <a:endParaRPr lang="ru-RU"/>
        </a:p>
      </dgm:t>
    </dgm:pt>
    <dgm:pt modelId="{4A5D195E-FA73-43B8-A3DB-0079B25C0B44}">
      <dgm:prSet phldrT="[Текст]" custT="1"/>
      <dgm:spPr/>
      <dgm:t>
        <a:bodyPr/>
        <a:lstStyle/>
        <a:p>
          <a:r>
            <a:rPr lang="ru-RU" sz="1600" b="1" dirty="0" smtClean="0"/>
            <a:t>Обеспечение жильем молодых семей  3,7 млн. рублей;</a:t>
          </a:r>
          <a:endParaRPr lang="ru-RU" sz="1600" b="1" dirty="0"/>
        </a:p>
      </dgm:t>
    </dgm:pt>
    <dgm:pt modelId="{EC4BBB81-C5DA-4500-98DB-509CA5C558AF}" type="parTrans" cxnId="{CE2F5790-0FDF-4A92-A801-0327E7934230}">
      <dgm:prSet/>
      <dgm:spPr/>
      <dgm:t>
        <a:bodyPr/>
        <a:lstStyle/>
        <a:p>
          <a:endParaRPr lang="ru-RU"/>
        </a:p>
      </dgm:t>
    </dgm:pt>
    <dgm:pt modelId="{04D3000D-3FBD-4BD2-8D95-C7BC13AED88F}" type="sibTrans" cxnId="{CE2F5790-0FDF-4A92-A801-0327E7934230}">
      <dgm:prSet/>
      <dgm:spPr/>
      <dgm:t>
        <a:bodyPr/>
        <a:lstStyle/>
        <a:p>
          <a:endParaRPr lang="ru-RU"/>
        </a:p>
      </dgm:t>
    </dgm:pt>
    <dgm:pt modelId="{12F121FD-5E4D-4D44-9F97-4C4F1BD64EB3}">
      <dgm:prSet/>
      <dgm:spPr/>
      <dgm:t>
        <a:bodyPr/>
        <a:lstStyle/>
        <a:p>
          <a:endParaRPr lang="ru-RU" dirty="0"/>
        </a:p>
      </dgm:t>
    </dgm:pt>
    <dgm:pt modelId="{81197CBC-0454-48C4-8129-3C5DB7354909}" type="parTrans" cxnId="{49F98144-D003-4B1C-9E63-9A0C3CF8F46F}">
      <dgm:prSet/>
      <dgm:spPr/>
      <dgm:t>
        <a:bodyPr/>
        <a:lstStyle/>
        <a:p>
          <a:endParaRPr lang="ru-RU"/>
        </a:p>
      </dgm:t>
    </dgm:pt>
    <dgm:pt modelId="{5A204A93-837C-438F-B36B-046FD7656435}" type="sibTrans" cxnId="{49F98144-D003-4B1C-9E63-9A0C3CF8F46F}">
      <dgm:prSet/>
      <dgm:spPr/>
      <dgm:t>
        <a:bodyPr/>
        <a:lstStyle/>
        <a:p>
          <a:endParaRPr lang="ru-RU"/>
        </a:p>
      </dgm:t>
    </dgm:pt>
    <dgm:pt modelId="{7F6DF642-4253-475A-A25D-4A807287E426}">
      <dgm:prSet/>
      <dgm:spPr/>
      <dgm:t>
        <a:bodyPr/>
        <a:lstStyle/>
        <a:p>
          <a:endParaRPr lang="ru-RU"/>
        </a:p>
      </dgm:t>
    </dgm:pt>
    <dgm:pt modelId="{FC6F8AFF-3801-4DDB-9385-D0968F91EE8E}" type="parTrans" cxnId="{CA0D65CF-6565-47A5-A5CB-9D3255EE9C44}">
      <dgm:prSet/>
      <dgm:spPr/>
      <dgm:t>
        <a:bodyPr/>
        <a:lstStyle/>
        <a:p>
          <a:endParaRPr lang="ru-RU"/>
        </a:p>
      </dgm:t>
    </dgm:pt>
    <dgm:pt modelId="{B3883423-7495-4B4F-98AA-9823CB79AD08}" type="sibTrans" cxnId="{CA0D65CF-6565-47A5-A5CB-9D3255EE9C44}">
      <dgm:prSet/>
      <dgm:spPr/>
      <dgm:t>
        <a:bodyPr/>
        <a:lstStyle/>
        <a:p>
          <a:endParaRPr lang="ru-RU"/>
        </a:p>
      </dgm:t>
    </dgm:pt>
    <dgm:pt modelId="{C3D33B8E-F443-4E89-82C1-95368E8ED197}">
      <dgm:prSet/>
      <dgm:spPr/>
      <dgm:t>
        <a:bodyPr/>
        <a:lstStyle/>
        <a:p>
          <a:endParaRPr lang="ru-RU"/>
        </a:p>
      </dgm:t>
    </dgm:pt>
    <dgm:pt modelId="{1A7A7371-75A6-4FD5-9056-323F005AE822}" type="parTrans" cxnId="{E29BDD5E-62FE-44C1-8ED8-DA4DB3AC65B3}">
      <dgm:prSet/>
      <dgm:spPr/>
      <dgm:t>
        <a:bodyPr/>
        <a:lstStyle/>
        <a:p>
          <a:endParaRPr lang="ru-RU"/>
        </a:p>
      </dgm:t>
    </dgm:pt>
    <dgm:pt modelId="{257C68E0-AF77-4C66-87AE-C370873B1C56}" type="sibTrans" cxnId="{E29BDD5E-62FE-44C1-8ED8-DA4DB3AC65B3}">
      <dgm:prSet/>
      <dgm:spPr/>
      <dgm:t>
        <a:bodyPr/>
        <a:lstStyle/>
        <a:p>
          <a:endParaRPr lang="ru-RU"/>
        </a:p>
      </dgm:t>
    </dgm:pt>
    <dgm:pt modelId="{CF3C637F-A4C6-4A5E-A846-460F8AD4A6A8}">
      <dgm:prSet phldrT="[Текст]" custT="1"/>
      <dgm:spPr/>
      <dgm:t>
        <a:bodyPr/>
        <a:lstStyle/>
        <a:p>
          <a:r>
            <a:rPr lang="ru-RU" sz="1600" b="1" dirty="0" smtClean="0"/>
            <a:t>Заработная плата работникам общего и дошкольного образования 15,4 млн. руб.;</a:t>
          </a:r>
          <a:endParaRPr lang="ru-RU" sz="1600" b="1" dirty="0"/>
        </a:p>
      </dgm:t>
    </dgm:pt>
    <dgm:pt modelId="{8627AD84-6863-4251-9686-6C882FA8D9AD}" type="parTrans" cxnId="{1F2832AC-06A1-4CC8-BBBF-B3C2B940EF9C}">
      <dgm:prSet/>
      <dgm:spPr/>
    </dgm:pt>
    <dgm:pt modelId="{EAABBA89-F9E0-47FB-8225-215E87D9FBDD}" type="sibTrans" cxnId="{1F2832AC-06A1-4CC8-BBBF-B3C2B940EF9C}">
      <dgm:prSet/>
      <dgm:spPr/>
    </dgm:pt>
    <dgm:pt modelId="{427CBB98-E019-465A-9404-A014F6EDF1B3}">
      <dgm:prSet phldrT="[Текст]" custT="1"/>
      <dgm:spPr/>
      <dgm:t>
        <a:bodyPr/>
        <a:lstStyle/>
        <a:p>
          <a:r>
            <a:rPr lang="ru-RU" sz="1600" b="1" dirty="0" smtClean="0"/>
            <a:t>Строительство автомобильных дорог  23,1 млн. рублей и т.д. </a:t>
          </a:r>
          <a:endParaRPr lang="ru-RU" sz="1600" b="1" dirty="0"/>
        </a:p>
      </dgm:t>
    </dgm:pt>
    <dgm:pt modelId="{092A99D5-1BB3-4CC2-ADA8-2D6F75EC0AD0}" type="parTrans" cxnId="{1E3F3E6B-C68B-4B8D-8A83-C78EBC4B2A92}">
      <dgm:prSet/>
      <dgm:spPr/>
    </dgm:pt>
    <dgm:pt modelId="{9AFD1EA0-87B9-4551-AA35-6C12AF7DC834}" type="sibTrans" cxnId="{1E3F3E6B-C68B-4B8D-8A83-C78EBC4B2A92}">
      <dgm:prSet/>
      <dgm:spPr/>
    </dgm:pt>
    <dgm:pt modelId="{3DF1FC16-E781-47F7-A2CF-1635BAAD5848}" type="pres">
      <dgm:prSet presAssocID="{EF22DAD9-6BB6-409D-9CC3-39883C5A347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3E56CE-BC31-4CF6-9823-206D8653CF6B}" type="pres">
      <dgm:prSet presAssocID="{4C1565A5-0869-4D26-A641-E50E8DFACCAF}" presName="linNode" presStyleCnt="0"/>
      <dgm:spPr/>
    </dgm:pt>
    <dgm:pt modelId="{867D85D0-167E-41D8-8B60-9AE590631179}" type="pres">
      <dgm:prSet presAssocID="{4C1565A5-0869-4D26-A641-E50E8DFACCAF}" presName="parentShp" presStyleLbl="node1" presStyleIdx="0" presStyleCnt="3" custScaleY="125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13E0F-66E5-4EF9-81ED-15D97D3EC542}" type="pres">
      <dgm:prSet presAssocID="{4C1565A5-0869-4D26-A641-E50E8DFACCAF}" presName="childShp" presStyleLbl="bgAccFollowNode1" presStyleIdx="0" presStyleCnt="3" custScaleY="173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75E48-8DCA-47B8-B9B9-DC2E32C6D01F}" type="pres">
      <dgm:prSet presAssocID="{4B71E0F6-BB55-4A8E-840E-DA1E3E6976F1}" presName="spacing" presStyleCnt="0"/>
      <dgm:spPr/>
    </dgm:pt>
    <dgm:pt modelId="{EEDC786D-A48A-4FAB-9B29-1EB179DE0CBE}" type="pres">
      <dgm:prSet presAssocID="{97AD5439-F0E1-4E45-BE43-943C51E0B56F}" presName="linNode" presStyleCnt="0"/>
      <dgm:spPr/>
    </dgm:pt>
    <dgm:pt modelId="{E360029F-1E03-492E-BCCB-0B0978E9E763}" type="pres">
      <dgm:prSet presAssocID="{97AD5439-F0E1-4E45-BE43-943C51E0B56F}" presName="parentShp" presStyleLbl="node1" presStyleIdx="1" presStyleCnt="3" custAng="0" custScaleY="60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BDAFE-8A08-4D0B-8D3C-037331E9822D}" type="pres">
      <dgm:prSet presAssocID="{97AD5439-F0E1-4E45-BE43-943C51E0B56F}" presName="childShp" presStyleLbl="bgAccFollowNode1" presStyleIdx="1" presStyleCnt="3" custScaleY="21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C0CF7-5A54-442D-A015-C18D8F6CE409}" type="pres">
      <dgm:prSet presAssocID="{10A78C0A-34B6-4C65-B9E2-26F060ED69FA}" presName="spacing" presStyleCnt="0"/>
      <dgm:spPr/>
    </dgm:pt>
    <dgm:pt modelId="{CB8C6028-6068-4244-BC83-4460949EDDDE}" type="pres">
      <dgm:prSet presAssocID="{1CC2A1D2-A8CA-480A-84F5-32B84BAC29DF}" presName="linNode" presStyleCnt="0"/>
      <dgm:spPr/>
    </dgm:pt>
    <dgm:pt modelId="{E5961E82-CB46-496A-9E6C-F742F46CAA3A}" type="pres">
      <dgm:prSet presAssocID="{1CC2A1D2-A8CA-480A-84F5-32B84BAC29DF}" presName="parentShp" presStyleLbl="node1" presStyleIdx="2" presStyleCnt="3" custScaleY="31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45CE0-76B5-497E-990C-153D31AE8A00}" type="pres">
      <dgm:prSet presAssocID="{1CC2A1D2-A8CA-480A-84F5-32B84BAC29DF}" presName="childShp" presStyleLbl="bgAccFollowNode1" presStyleIdx="2" presStyleCnt="3" custScaleY="21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47320-943F-490F-87F5-3CCB3EC58785}" srcId="{4C1565A5-0869-4D26-A641-E50E8DFACCAF}" destId="{4F271F6E-ADDC-4B55-B7CD-C9FA48B13ED2}" srcOrd="1" destOrd="0" parTransId="{F763A90A-590A-4C2C-B39E-C9B8CF176702}" sibTransId="{E8AB0A1F-ACA4-4B6F-A588-FCD9DAAAF6C0}"/>
    <dgm:cxn modelId="{1F2832AC-06A1-4CC8-BBBF-B3C2B940EF9C}" srcId="{4C1565A5-0869-4D26-A641-E50E8DFACCAF}" destId="{CF3C637F-A4C6-4A5E-A846-460F8AD4A6A8}" srcOrd="3" destOrd="0" parTransId="{8627AD84-6863-4251-9686-6C882FA8D9AD}" sibTransId="{EAABBA89-F9E0-47FB-8225-215E87D9FBDD}"/>
    <dgm:cxn modelId="{CFD94277-63B3-4597-97CF-32185EA321F5}" type="presOf" srcId="{873703BD-409D-4472-A41A-D0F2A84E9897}" destId="{58D13E0F-66E5-4EF9-81ED-15D97D3EC542}" srcOrd="0" destOrd="0" presId="urn:microsoft.com/office/officeart/2005/8/layout/vList6"/>
    <dgm:cxn modelId="{55798F78-9161-4C3C-A90E-6DC28147ED7A}" type="presOf" srcId="{4F271F6E-ADDC-4B55-B7CD-C9FA48B13ED2}" destId="{58D13E0F-66E5-4EF9-81ED-15D97D3EC542}" srcOrd="0" destOrd="1" presId="urn:microsoft.com/office/officeart/2005/8/layout/vList6"/>
    <dgm:cxn modelId="{58768E88-9CB4-47A3-91C1-5172D63DF14B}" srcId="{97AD5439-F0E1-4E45-BE43-943C51E0B56F}" destId="{7E9CD60F-0D01-47B5-A7B5-73895885A97A}" srcOrd="0" destOrd="0" parTransId="{91C48778-A6DE-4A6F-9226-7D13987F0B09}" sibTransId="{98A6545C-49C0-4C4F-9DBB-E57A3313217B}"/>
    <dgm:cxn modelId="{1E3F3E6B-C68B-4B8D-8A83-C78EBC4B2A92}" srcId="{4C1565A5-0869-4D26-A641-E50E8DFACCAF}" destId="{427CBB98-E019-465A-9404-A014F6EDF1B3}" srcOrd="4" destOrd="0" parTransId="{092A99D5-1BB3-4CC2-ADA8-2D6F75EC0AD0}" sibTransId="{9AFD1EA0-87B9-4551-AA35-6C12AF7DC834}"/>
    <dgm:cxn modelId="{CA0D65CF-6565-47A5-A5CB-9D3255EE9C44}" srcId="{1CC2A1D2-A8CA-480A-84F5-32B84BAC29DF}" destId="{7F6DF642-4253-475A-A25D-4A807287E426}" srcOrd="2" destOrd="0" parTransId="{FC6F8AFF-3801-4DDB-9385-D0968F91EE8E}" sibTransId="{B3883423-7495-4B4F-98AA-9823CB79AD08}"/>
    <dgm:cxn modelId="{2B89097F-997C-4623-9FC1-98B37FCD46A6}" srcId="{EF22DAD9-6BB6-409D-9CC3-39883C5A3473}" destId="{1CC2A1D2-A8CA-480A-84F5-32B84BAC29DF}" srcOrd="2" destOrd="0" parTransId="{16B77960-9A36-4C50-9CE6-BF7AC8ADB1F1}" sibTransId="{4C92F5F6-5D58-4111-B72A-1DCE85F9E4D8}"/>
    <dgm:cxn modelId="{48E9AFAC-767D-484F-AE49-283FE2784136}" type="presOf" srcId="{427CBB98-E019-465A-9404-A014F6EDF1B3}" destId="{58D13E0F-66E5-4EF9-81ED-15D97D3EC542}" srcOrd="0" destOrd="4" presId="urn:microsoft.com/office/officeart/2005/8/layout/vList6"/>
    <dgm:cxn modelId="{FBECC5E9-18A8-471D-BEBD-C46863596DB2}" type="presOf" srcId="{B0870A6D-F4D6-474A-8E26-55562761636D}" destId="{58D13E0F-66E5-4EF9-81ED-15D97D3EC542}" srcOrd="0" destOrd="5" presId="urn:microsoft.com/office/officeart/2005/8/layout/vList6"/>
    <dgm:cxn modelId="{ECFCA15F-2D42-4BFA-AB6A-924A7DD97E5E}" type="presOf" srcId="{4C1565A5-0869-4D26-A641-E50E8DFACCAF}" destId="{867D85D0-167E-41D8-8B60-9AE590631179}" srcOrd="0" destOrd="0" presId="urn:microsoft.com/office/officeart/2005/8/layout/vList6"/>
    <dgm:cxn modelId="{059669A2-C8FA-4E6A-8044-437B968751E9}" srcId="{1CC2A1D2-A8CA-480A-84F5-32B84BAC29DF}" destId="{3344AF8C-4025-4B8A-AB75-895BE089775E}" srcOrd="0" destOrd="0" parTransId="{058881E1-AC6F-48C1-A71C-545FEFE7366D}" sibTransId="{0EA39F02-85BA-4E46-AEA8-5D46A4ABEFD2}"/>
    <dgm:cxn modelId="{AC82D08E-3BA7-454C-8FCB-556C646D593B}" type="presOf" srcId="{4A5D195E-FA73-43B8-A3DB-0079B25C0B44}" destId="{58D13E0F-66E5-4EF9-81ED-15D97D3EC542}" srcOrd="0" destOrd="2" presId="urn:microsoft.com/office/officeart/2005/8/layout/vList6"/>
    <dgm:cxn modelId="{720BD319-873F-4EBF-AFEB-F51FE45B65D5}" type="presOf" srcId="{7F6DF642-4253-475A-A25D-4A807287E426}" destId="{46745CE0-76B5-497E-990C-153D31AE8A00}" srcOrd="0" destOrd="2" presId="urn:microsoft.com/office/officeart/2005/8/layout/vList6"/>
    <dgm:cxn modelId="{249E21F5-D680-4E23-8E7D-9EC8DB9CB718}" type="presOf" srcId="{EF22DAD9-6BB6-409D-9CC3-39883C5A3473}" destId="{3DF1FC16-E781-47F7-A2CF-1635BAAD5848}" srcOrd="0" destOrd="0" presId="urn:microsoft.com/office/officeart/2005/8/layout/vList6"/>
    <dgm:cxn modelId="{E29BDD5E-62FE-44C1-8ED8-DA4DB3AC65B3}" srcId="{1CC2A1D2-A8CA-480A-84F5-32B84BAC29DF}" destId="{C3D33B8E-F443-4E89-82C1-95368E8ED197}" srcOrd="3" destOrd="0" parTransId="{1A7A7371-75A6-4FD5-9056-323F005AE822}" sibTransId="{257C68E0-AF77-4C66-87AE-C370873B1C56}"/>
    <dgm:cxn modelId="{10DC52C2-06B1-4375-AE9C-2359103E30D3}" type="presOf" srcId="{12F121FD-5E4D-4D44-9F97-4C4F1BD64EB3}" destId="{46745CE0-76B5-497E-990C-153D31AE8A00}" srcOrd="0" destOrd="1" presId="urn:microsoft.com/office/officeart/2005/8/layout/vList6"/>
    <dgm:cxn modelId="{B69EAD52-A292-49EB-A986-3DA7A1D70DE8}" srcId="{4C1565A5-0869-4D26-A641-E50E8DFACCAF}" destId="{873703BD-409D-4472-A41A-D0F2A84E9897}" srcOrd="0" destOrd="0" parTransId="{E8414A7C-C43E-4FFA-8AD7-7BA25591BF46}" sibTransId="{60887812-A7E4-4B0C-864E-18A88A6CBAC8}"/>
    <dgm:cxn modelId="{449A186D-6C0F-4822-845C-549D4A4F2A7D}" type="presOf" srcId="{1CC2A1D2-A8CA-480A-84F5-32B84BAC29DF}" destId="{E5961E82-CB46-496A-9E6C-F742F46CAA3A}" srcOrd="0" destOrd="0" presId="urn:microsoft.com/office/officeart/2005/8/layout/vList6"/>
    <dgm:cxn modelId="{FC1051E4-8D56-490D-95B4-3A1760BC9DBE}" srcId="{EF22DAD9-6BB6-409D-9CC3-39883C5A3473}" destId="{97AD5439-F0E1-4E45-BE43-943C51E0B56F}" srcOrd="1" destOrd="0" parTransId="{DD816F77-DD7A-424A-9823-87CD97B8B0C1}" sibTransId="{10A78C0A-34B6-4C65-B9E2-26F060ED69FA}"/>
    <dgm:cxn modelId="{AACF0065-F6F3-4B39-A774-4F96E948952C}" type="presOf" srcId="{CF3C637F-A4C6-4A5E-A846-460F8AD4A6A8}" destId="{58D13E0F-66E5-4EF9-81ED-15D97D3EC542}" srcOrd="0" destOrd="3" presId="urn:microsoft.com/office/officeart/2005/8/layout/vList6"/>
    <dgm:cxn modelId="{F265E88A-585F-4411-AB79-F874CA9165FE}" srcId="{4C1565A5-0869-4D26-A641-E50E8DFACCAF}" destId="{B0870A6D-F4D6-474A-8E26-55562761636D}" srcOrd="5" destOrd="0" parTransId="{3B799088-0818-4262-8093-19185FEA7308}" sibTransId="{E778AAD6-4F3E-442D-85E2-5BABCBE77844}"/>
    <dgm:cxn modelId="{8CA03CD7-1D53-4BF3-AD5D-59D31230ADD0}" type="presOf" srcId="{C3D33B8E-F443-4E89-82C1-95368E8ED197}" destId="{46745CE0-76B5-497E-990C-153D31AE8A00}" srcOrd="0" destOrd="3" presId="urn:microsoft.com/office/officeart/2005/8/layout/vList6"/>
    <dgm:cxn modelId="{CE2F5790-0FDF-4A92-A801-0327E7934230}" srcId="{4C1565A5-0869-4D26-A641-E50E8DFACCAF}" destId="{4A5D195E-FA73-43B8-A3DB-0079B25C0B44}" srcOrd="2" destOrd="0" parTransId="{EC4BBB81-C5DA-4500-98DB-509CA5C558AF}" sibTransId="{04D3000D-3FBD-4BD2-8D95-C7BC13AED88F}"/>
    <dgm:cxn modelId="{BDBFEA56-79BB-4617-B93B-CDF46FD45CB5}" type="presOf" srcId="{3344AF8C-4025-4B8A-AB75-895BE089775E}" destId="{46745CE0-76B5-497E-990C-153D31AE8A00}" srcOrd="0" destOrd="0" presId="urn:microsoft.com/office/officeart/2005/8/layout/vList6"/>
    <dgm:cxn modelId="{4BA55658-54EB-478D-9412-0A314A6DA4CA}" type="presOf" srcId="{7E9CD60F-0D01-47B5-A7B5-73895885A97A}" destId="{9A9BDAFE-8A08-4D0B-8D3C-037331E9822D}" srcOrd="0" destOrd="0" presId="urn:microsoft.com/office/officeart/2005/8/layout/vList6"/>
    <dgm:cxn modelId="{98240C21-8CB0-4AEE-9013-7612F840E82F}" type="presOf" srcId="{97AD5439-F0E1-4E45-BE43-943C51E0B56F}" destId="{E360029F-1E03-492E-BCCB-0B0978E9E763}" srcOrd="0" destOrd="0" presId="urn:microsoft.com/office/officeart/2005/8/layout/vList6"/>
    <dgm:cxn modelId="{49F98144-D003-4B1C-9E63-9A0C3CF8F46F}" srcId="{1CC2A1D2-A8CA-480A-84F5-32B84BAC29DF}" destId="{12F121FD-5E4D-4D44-9F97-4C4F1BD64EB3}" srcOrd="1" destOrd="0" parTransId="{81197CBC-0454-48C4-8129-3C5DB7354909}" sibTransId="{5A204A93-837C-438F-B36B-046FD7656435}"/>
    <dgm:cxn modelId="{782F6642-7B6D-4D02-875A-F6B4F750CE20}" srcId="{EF22DAD9-6BB6-409D-9CC3-39883C5A3473}" destId="{4C1565A5-0869-4D26-A641-E50E8DFACCAF}" srcOrd="0" destOrd="0" parTransId="{824D0118-B82E-410E-8C88-597A2B4BCD55}" sibTransId="{4B71E0F6-BB55-4A8E-840E-DA1E3E6976F1}"/>
    <dgm:cxn modelId="{DDB34719-FAFE-40A6-9673-60BFAB22B48F}" type="presParOf" srcId="{3DF1FC16-E781-47F7-A2CF-1635BAAD5848}" destId="{B43E56CE-BC31-4CF6-9823-206D8653CF6B}" srcOrd="0" destOrd="0" presId="urn:microsoft.com/office/officeart/2005/8/layout/vList6"/>
    <dgm:cxn modelId="{097AE577-091E-4197-996E-6CECC82B459E}" type="presParOf" srcId="{B43E56CE-BC31-4CF6-9823-206D8653CF6B}" destId="{867D85D0-167E-41D8-8B60-9AE590631179}" srcOrd="0" destOrd="0" presId="urn:microsoft.com/office/officeart/2005/8/layout/vList6"/>
    <dgm:cxn modelId="{4EFCB9EC-1876-4B8D-AAC6-6D1979A68C9C}" type="presParOf" srcId="{B43E56CE-BC31-4CF6-9823-206D8653CF6B}" destId="{58D13E0F-66E5-4EF9-81ED-15D97D3EC542}" srcOrd="1" destOrd="0" presId="urn:microsoft.com/office/officeart/2005/8/layout/vList6"/>
    <dgm:cxn modelId="{B1690E1D-B290-461E-A991-09C07A2AAD0A}" type="presParOf" srcId="{3DF1FC16-E781-47F7-A2CF-1635BAAD5848}" destId="{D9F75E48-8DCA-47B8-B9B9-DC2E32C6D01F}" srcOrd="1" destOrd="0" presId="urn:microsoft.com/office/officeart/2005/8/layout/vList6"/>
    <dgm:cxn modelId="{36757496-74A0-494B-9E2A-D766BD834071}" type="presParOf" srcId="{3DF1FC16-E781-47F7-A2CF-1635BAAD5848}" destId="{EEDC786D-A48A-4FAB-9B29-1EB179DE0CBE}" srcOrd="2" destOrd="0" presId="urn:microsoft.com/office/officeart/2005/8/layout/vList6"/>
    <dgm:cxn modelId="{AA3853F8-1322-4785-8E4A-70A75C5284EE}" type="presParOf" srcId="{EEDC786D-A48A-4FAB-9B29-1EB179DE0CBE}" destId="{E360029F-1E03-492E-BCCB-0B0978E9E763}" srcOrd="0" destOrd="0" presId="urn:microsoft.com/office/officeart/2005/8/layout/vList6"/>
    <dgm:cxn modelId="{727532F6-7235-4F34-AF01-67E1BF5B1513}" type="presParOf" srcId="{EEDC786D-A48A-4FAB-9B29-1EB179DE0CBE}" destId="{9A9BDAFE-8A08-4D0B-8D3C-037331E9822D}" srcOrd="1" destOrd="0" presId="urn:microsoft.com/office/officeart/2005/8/layout/vList6"/>
    <dgm:cxn modelId="{AE5FB546-247C-4757-AC34-DE28C0E4DC14}" type="presParOf" srcId="{3DF1FC16-E781-47F7-A2CF-1635BAAD5848}" destId="{D7EC0CF7-5A54-442D-A015-C18D8F6CE409}" srcOrd="3" destOrd="0" presId="urn:microsoft.com/office/officeart/2005/8/layout/vList6"/>
    <dgm:cxn modelId="{337D11D6-C5D7-4E23-B25F-993B84870F98}" type="presParOf" srcId="{3DF1FC16-E781-47F7-A2CF-1635BAAD5848}" destId="{CB8C6028-6068-4244-BC83-4460949EDDDE}" srcOrd="4" destOrd="0" presId="urn:microsoft.com/office/officeart/2005/8/layout/vList6"/>
    <dgm:cxn modelId="{946FA222-D43B-4F88-95B4-0AA1919B61B1}" type="presParOf" srcId="{CB8C6028-6068-4244-BC83-4460949EDDDE}" destId="{E5961E82-CB46-496A-9E6C-F742F46CAA3A}" srcOrd="0" destOrd="0" presId="urn:microsoft.com/office/officeart/2005/8/layout/vList6"/>
    <dgm:cxn modelId="{8161A6CC-DD53-4154-B5CA-20E1A4A5E41A}" type="presParOf" srcId="{CB8C6028-6068-4244-BC83-4460949EDDDE}" destId="{46745CE0-76B5-497E-990C-153D31AE8A00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AF9BBF-64B2-4B6B-960B-AA11B2E7F7B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667F8A-F201-441C-9E5B-74D05584DB6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i="1" dirty="0" smtClean="0"/>
            <a:t>Расходы по заработной плате в общем объеме расходов за 2017 год – 66,9 %</a:t>
          </a:r>
          <a:endParaRPr lang="ru-RU" i="1" dirty="0"/>
        </a:p>
      </dgm:t>
    </dgm:pt>
    <dgm:pt modelId="{9A3BFB49-9FBA-411E-8FD6-290F36591912}" type="parTrans" cxnId="{0B32579A-F1A2-4AB3-B483-675CCD7A68F4}">
      <dgm:prSet/>
      <dgm:spPr/>
      <dgm:t>
        <a:bodyPr/>
        <a:lstStyle/>
        <a:p>
          <a:endParaRPr lang="ru-RU"/>
        </a:p>
      </dgm:t>
    </dgm:pt>
    <dgm:pt modelId="{1DB8FD0F-18B3-4182-AE5D-5C15119F7DFD}" type="sibTrans" cxnId="{0B32579A-F1A2-4AB3-B483-675CCD7A68F4}">
      <dgm:prSet/>
      <dgm:spPr/>
      <dgm:t>
        <a:bodyPr/>
        <a:lstStyle/>
        <a:p>
          <a:endParaRPr lang="ru-RU"/>
        </a:p>
      </dgm:t>
    </dgm:pt>
    <dgm:pt modelId="{5A8B6CE6-9C2B-4772-ABF1-CB3A038B0A5E}" type="pres">
      <dgm:prSet presAssocID="{D7AF9BBF-64B2-4B6B-960B-AA11B2E7F7B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10AEDF-B2A7-4C66-8254-5DD058B016E1}" type="pres">
      <dgm:prSet presAssocID="{77667F8A-F201-441C-9E5B-74D05584DB69}" presName="circle1" presStyleLbl="node1" presStyleIdx="0" presStyleCnt="1"/>
      <dgm:spPr/>
    </dgm:pt>
    <dgm:pt modelId="{D13D782D-EF01-40B4-B8F8-BA6159629242}" type="pres">
      <dgm:prSet presAssocID="{77667F8A-F201-441C-9E5B-74D05584DB69}" presName="space" presStyleCnt="0"/>
      <dgm:spPr/>
    </dgm:pt>
    <dgm:pt modelId="{917EB33E-7365-4F4D-BB64-95509C66B061}" type="pres">
      <dgm:prSet presAssocID="{77667F8A-F201-441C-9E5B-74D05584DB69}" presName="rect1" presStyleLbl="alignAcc1" presStyleIdx="0" presStyleCnt="1"/>
      <dgm:spPr/>
      <dgm:t>
        <a:bodyPr/>
        <a:lstStyle/>
        <a:p>
          <a:endParaRPr lang="ru-RU"/>
        </a:p>
      </dgm:t>
    </dgm:pt>
    <dgm:pt modelId="{A19CF2E3-637A-4B2E-B52E-6C98AF8E9D32}" type="pres">
      <dgm:prSet presAssocID="{77667F8A-F201-441C-9E5B-74D05584DB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51E61-9076-4119-A527-B859E489C86C}" type="presOf" srcId="{77667F8A-F201-441C-9E5B-74D05584DB69}" destId="{A19CF2E3-637A-4B2E-B52E-6C98AF8E9D32}" srcOrd="1" destOrd="0" presId="urn:microsoft.com/office/officeart/2005/8/layout/target3"/>
    <dgm:cxn modelId="{27C2B896-1EC8-49ED-85BA-9AA6E0DC499A}" type="presOf" srcId="{77667F8A-F201-441C-9E5B-74D05584DB69}" destId="{917EB33E-7365-4F4D-BB64-95509C66B061}" srcOrd="0" destOrd="0" presId="urn:microsoft.com/office/officeart/2005/8/layout/target3"/>
    <dgm:cxn modelId="{E62D6B6E-0763-4741-8C91-07B640675B79}" type="presOf" srcId="{D7AF9BBF-64B2-4B6B-960B-AA11B2E7F7B5}" destId="{5A8B6CE6-9C2B-4772-ABF1-CB3A038B0A5E}" srcOrd="0" destOrd="0" presId="urn:microsoft.com/office/officeart/2005/8/layout/target3"/>
    <dgm:cxn modelId="{0B32579A-F1A2-4AB3-B483-675CCD7A68F4}" srcId="{D7AF9BBF-64B2-4B6B-960B-AA11B2E7F7B5}" destId="{77667F8A-F201-441C-9E5B-74D05584DB69}" srcOrd="0" destOrd="0" parTransId="{9A3BFB49-9FBA-411E-8FD6-290F36591912}" sibTransId="{1DB8FD0F-18B3-4182-AE5D-5C15119F7DFD}"/>
    <dgm:cxn modelId="{071170F3-E776-4EEB-97CC-4257D9D9873C}" type="presParOf" srcId="{5A8B6CE6-9C2B-4772-ABF1-CB3A038B0A5E}" destId="{F010AEDF-B2A7-4C66-8254-5DD058B016E1}" srcOrd="0" destOrd="0" presId="urn:microsoft.com/office/officeart/2005/8/layout/target3"/>
    <dgm:cxn modelId="{CECEA8A9-7D45-4821-B1B4-972F7BB43A3F}" type="presParOf" srcId="{5A8B6CE6-9C2B-4772-ABF1-CB3A038B0A5E}" destId="{D13D782D-EF01-40B4-B8F8-BA6159629242}" srcOrd="1" destOrd="0" presId="urn:microsoft.com/office/officeart/2005/8/layout/target3"/>
    <dgm:cxn modelId="{2500489C-A1E9-41C6-9F31-724E25056201}" type="presParOf" srcId="{5A8B6CE6-9C2B-4772-ABF1-CB3A038B0A5E}" destId="{917EB33E-7365-4F4D-BB64-95509C66B061}" srcOrd="2" destOrd="0" presId="urn:microsoft.com/office/officeart/2005/8/layout/target3"/>
    <dgm:cxn modelId="{F5CAF2E6-B814-4388-AE17-DF4484922591}" type="presParOf" srcId="{5A8B6CE6-9C2B-4772-ABF1-CB3A038B0A5E}" destId="{A19CF2E3-637A-4B2E-B52E-6C98AF8E9D32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C0F86-CA68-4108-AA7A-828DD908BC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93E686-5BA8-492D-A5CD-CC7DD0099D81}">
      <dgm:prSet custT="1"/>
      <dgm:spPr>
        <a:solidFill>
          <a:srgbClr val="00FF99"/>
        </a:solidFill>
      </dgm:spPr>
      <dgm:t>
        <a:bodyPr/>
        <a:lstStyle/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Структура расходов бюджета (без учета МБТ)</a:t>
          </a:r>
        </a:p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</a:t>
          </a:r>
        </a:p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«Сернурский муниципальный район» за 2017 год</a:t>
          </a:r>
          <a:endParaRPr lang="ru-RU" sz="20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F083C1-30BE-4D2D-B366-CB321D16979C}" type="parTrans" cxnId="{8DA2DB85-5781-4CD1-8D09-4BB01C8E132F}">
      <dgm:prSet/>
      <dgm:spPr/>
      <dgm:t>
        <a:bodyPr/>
        <a:lstStyle/>
        <a:p>
          <a:endParaRPr lang="ru-RU"/>
        </a:p>
      </dgm:t>
    </dgm:pt>
    <dgm:pt modelId="{63639B8B-51EC-4C49-8319-33C98CB562E2}" type="sibTrans" cxnId="{8DA2DB85-5781-4CD1-8D09-4BB01C8E132F}">
      <dgm:prSet/>
      <dgm:spPr/>
      <dgm:t>
        <a:bodyPr/>
        <a:lstStyle/>
        <a:p>
          <a:endParaRPr lang="ru-RU"/>
        </a:p>
      </dgm:t>
    </dgm:pt>
    <dgm:pt modelId="{E9735B6F-9299-4D03-926A-88BFE955665B}" type="pres">
      <dgm:prSet presAssocID="{4A3C0F86-CA68-4108-AA7A-828DD908BC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70F5B8-58C8-4900-ABF5-35FC0A7E98CC}" type="pres">
      <dgm:prSet presAssocID="{0E93E686-5BA8-492D-A5CD-CC7DD0099D81}" presName="parentText" presStyleLbl="node1" presStyleIdx="0" presStyleCnt="1" custScaleY="233821" custLinFactNeighborX="-348" custLinFactNeighborY="1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DAC5EB-EF62-485D-B55C-2D4DE81EB0BA}" type="presOf" srcId="{4A3C0F86-CA68-4108-AA7A-828DD908BC80}" destId="{E9735B6F-9299-4D03-926A-88BFE955665B}" srcOrd="0" destOrd="0" presId="urn:microsoft.com/office/officeart/2005/8/layout/vList2"/>
    <dgm:cxn modelId="{8DA2DB85-5781-4CD1-8D09-4BB01C8E132F}" srcId="{4A3C0F86-CA68-4108-AA7A-828DD908BC80}" destId="{0E93E686-5BA8-492D-A5CD-CC7DD0099D81}" srcOrd="0" destOrd="0" parTransId="{34F083C1-30BE-4D2D-B366-CB321D16979C}" sibTransId="{63639B8B-51EC-4C49-8319-33C98CB562E2}"/>
    <dgm:cxn modelId="{931958A4-5A4F-47CC-8FA8-D04213704B3C}" type="presOf" srcId="{0E93E686-5BA8-492D-A5CD-CC7DD0099D81}" destId="{E870F5B8-58C8-4900-ABF5-35FC0A7E98CC}" srcOrd="0" destOrd="0" presId="urn:microsoft.com/office/officeart/2005/8/layout/vList2"/>
    <dgm:cxn modelId="{BEA3EA29-17C4-432F-A875-BE3820DEC8F8}" type="presParOf" srcId="{E9735B6F-9299-4D03-926A-88BFE955665B}" destId="{E870F5B8-58C8-4900-ABF5-35FC0A7E98C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C2A752-ADC1-45E9-9AF2-87EA5DF48A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214EB1-C086-4136-B311-9E33E9DEF8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Субсидии бюджетам МО на развитие отрасли культуры – 166,7 тыс.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C210826C-3956-4A3D-85C1-E425447329A9}" type="parTrans" cxnId="{D058AF97-16C3-48A2-8E68-B64BE7B8721D}">
      <dgm:prSet/>
      <dgm:spPr/>
      <dgm:t>
        <a:bodyPr/>
        <a:lstStyle/>
        <a:p>
          <a:endParaRPr lang="ru-RU"/>
        </a:p>
      </dgm:t>
    </dgm:pt>
    <dgm:pt modelId="{4D3499C5-CD49-4220-8E79-045F04FBC5E6}" type="sibTrans" cxnId="{D058AF97-16C3-48A2-8E68-B64BE7B8721D}">
      <dgm:prSet/>
      <dgm:spPr/>
      <dgm:t>
        <a:bodyPr/>
        <a:lstStyle/>
        <a:p>
          <a:endParaRPr lang="ru-RU"/>
        </a:p>
      </dgm:t>
    </dgm:pt>
    <dgm:pt modelId="{51A2813E-EE2F-49A9-8BFC-26E3AF1DDD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Реконструкция РДК   - 1,7 млн.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697431B3-CDC4-4081-BE5E-84A1A09DDA60}" type="parTrans" cxnId="{F994723E-34E2-4AE5-8623-198836331617}">
      <dgm:prSet/>
      <dgm:spPr/>
      <dgm:t>
        <a:bodyPr/>
        <a:lstStyle/>
        <a:p>
          <a:endParaRPr lang="ru-RU"/>
        </a:p>
      </dgm:t>
    </dgm:pt>
    <dgm:pt modelId="{5CB2FAB3-D3C6-4027-AFCD-503203D24266}" type="sibTrans" cxnId="{F994723E-34E2-4AE5-8623-198836331617}">
      <dgm:prSet/>
      <dgm:spPr/>
      <dgm:t>
        <a:bodyPr/>
        <a:lstStyle/>
        <a:p>
          <a:endParaRPr lang="ru-RU"/>
        </a:p>
      </dgm:t>
    </dgm:pt>
    <dgm:pt modelId="{65E9B406-0119-4C3B-A7C6-0B41A8C61DB3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Книжные фонды библиотек муниципальных образований – 7,6 тыс. рублей</a:t>
          </a:r>
          <a:endParaRPr lang="ru-RU" sz="2000" dirty="0">
            <a:solidFill>
              <a:schemeClr val="tx1"/>
            </a:solidFill>
          </a:endParaRPr>
        </a:p>
      </dgm:t>
    </dgm:pt>
    <dgm:pt modelId="{3282EC70-77FD-4ED1-8FE4-D3FE35F35D39}" type="parTrans" cxnId="{A88404DB-FE7B-418D-8676-816ABEB104CC}">
      <dgm:prSet/>
      <dgm:spPr/>
      <dgm:t>
        <a:bodyPr/>
        <a:lstStyle/>
        <a:p>
          <a:endParaRPr lang="ru-RU"/>
        </a:p>
      </dgm:t>
    </dgm:pt>
    <dgm:pt modelId="{AF332555-4FC5-4A41-AF8D-528DD68F5E21}" type="sibTrans" cxnId="{A88404DB-FE7B-418D-8676-816ABEB104CC}">
      <dgm:prSet/>
      <dgm:spPr/>
      <dgm:t>
        <a:bodyPr/>
        <a:lstStyle/>
        <a:p>
          <a:endParaRPr lang="ru-RU"/>
        </a:p>
      </dgm:t>
    </dgm:pt>
    <dgm:pt modelId="{5CE2CEA2-4C1D-4457-87EB-C6EB23E669CE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 Материально-техническая оснащенность учреждений культуры 1,1 млн.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27937B4D-B0E2-4DDA-B7A8-8F72A09B4EC4}" type="sibTrans" cxnId="{688B1FD4-9EAF-4829-BB7E-1167377FE7AB}">
      <dgm:prSet/>
      <dgm:spPr/>
      <dgm:t>
        <a:bodyPr/>
        <a:lstStyle/>
        <a:p>
          <a:endParaRPr lang="ru-RU"/>
        </a:p>
      </dgm:t>
    </dgm:pt>
    <dgm:pt modelId="{D35F9D43-6CF4-4867-8851-E74BC2A139BA}" type="parTrans" cxnId="{688B1FD4-9EAF-4829-BB7E-1167377FE7AB}">
      <dgm:prSet/>
      <dgm:spPr/>
      <dgm:t>
        <a:bodyPr/>
        <a:lstStyle/>
        <a:p>
          <a:endParaRPr lang="ru-RU"/>
        </a:p>
      </dgm:t>
    </dgm:pt>
    <dgm:pt modelId="{429D4BF2-1688-40AA-AEB5-C15CC1B0992B}" type="pres">
      <dgm:prSet presAssocID="{43C2A752-ADC1-45E9-9AF2-87EA5DF48A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A5A4CD-DFB6-4EB6-B92C-339899163940}" type="pres">
      <dgm:prSet presAssocID="{E7214EB1-C086-4136-B311-9E33E9DEF8CF}" presName="parentLin" presStyleCnt="0"/>
      <dgm:spPr/>
    </dgm:pt>
    <dgm:pt modelId="{6E1851FF-AC24-4D41-A440-1501D7A0D858}" type="pres">
      <dgm:prSet presAssocID="{E7214EB1-C086-4136-B311-9E33E9DEF8C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891579B-D7DD-46DC-9431-49540BDB1B23}" type="pres">
      <dgm:prSet presAssocID="{E7214EB1-C086-4136-B311-9E33E9DEF8CF}" presName="parentText" presStyleLbl="node1" presStyleIdx="0" presStyleCnt="4" custLinFactNeighborX="-2784" custLinFactNeighborY="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209CF-FC0C-46EC-87E8-99E1BC4F5740}" type="pres">
      <dgm:prSet presAssocID="{E7214EB1-C086-4136-B311-9E33E9DEF8CF}" presName="negativeSpace" presStyleCnt="0"/>
      <dgm:spPr/>
    </dgm:pt>
    <dgm:pt modelId="{7D437E8F-9941-4BB9-B008-CB421392AECC}" type="pres">
      <dgm:prSet presAssocID="{E7214EB1-C086-4136-B311-9E33E9DEF8CF}" presName="childText" presStyleLbl="conFgAcc1" presStyleIdx="0" presStyleCnt="4">
        <dgm:presLayoutVars>
          <dgm:bulletEnabled val="1"/>
        </dgm:presLayoutVars>
      </dgm:prSet>
      <dgm:spPr/>
    </dgm:pt>
    <dgm:pt modelId="{7E054561-7F93-4EE2-9CF2-B9F3AAA6FB11}" type="pres">
      <dgm:prSet presAssocID="{4D3499C5-CD49-4220-8E79-045F04FBC5E6}" presName="spaceBetweenRectangles" presStyleCnt="0"/>
      <dgm:spPr/>
    </dgm:pt>
    <dgm:pt modelId="{CD8186F9-4314-4096-A12F-A250CB72A154}" type="pres">
      <dgm:prSet presAssocID="{51A2813E-EE2F-49A9-8BFC-26E3AF1DDDCF}" presName="parentLin" presStyleCnt="0"/>
      <dgm:spPr/>
    </dgm:pt>
    <dgm:pt modelId="{6C375E4E-EF8D-44E5-BDDC-736E5CC838ED}" type="pres">
      <dgm:prSet presAssocID="{51A2813E-EE2F-49A9-8BFC-26E3AF1DDDC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201BD89-9E98-4066-AC2B-4FA8440A8DA2}" type="pres">
      <dgm:prSet presAssocID="{51A2813E-EE2F-49A9-8BFC-26E3AF1DDD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29A43-8084-4CD8-B2B5-A5F5F7726B80}" type="pres">
      <dgm:prSet presAssocID="{51A2813E-EE2F-49A9-8BFC-26E3AF1DDDCF}" presName="negativeSpace" presStyleCnt="0"/>
      <dgm:spPr/>
    </dgm:pt>
    <dgm:pt modelId="{544D3ECB-A6B2-49AB-AF3E-5C3222D82992}" type="pres">
      <dgm:prSet presAssocID="{51A2813E-EE2F-49A9-8BFC-26E3AF1DDDCF}" presName="childText" presStyleLbl="conFgAcc1" presStyleIdx="1" presStyleCnt="4">
        <dgm:presLayoutVars>
          <dgm:bulletEnabled val="1"/>
        </dgm:presLayoutVars>
      </dgm:prSet>
      <dgm:spPr/>
    </dgm:pt>
    <dgm:pt modelId="{CFA05AE5-FC77-4E45-B06D-31558D4058AB}" type="pres">
      <dgm:prSet presAssocID="{5CB2FAB3-D3C6-4027-AFCD-503203D24266}" presName="spaceBetweenRectangles" presStyleCnt="0"/>
      <dgm:spPr/>
    </dgm:pt>
    <dgm:pt modelId="{06B61F81-EAD7-401C-A58B-060FF4CC46A7}" type="pres">
      <dgm:prSet presAssocID="{65E9B406-0119-4C3B-A7C6-0B41A8C61DB3}" presName="parentLin" presStyleCnt="0"/>
      <dgm:spPr/>
    </dgm:pt>
    <dgm:pt modelId="{C2663825-60BB-43E2-991F-4A2D5A5A9CD7}" type="pres">
      <dgm:prSet presAssocID="{65E9B406-0119-4C3B-A7C6-0B41A8C61DB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276B44F-45DD-4770-9B2C-1E58B10ADD58}" type="pres">
      <dgm:prSet presAssocID="{65E9B406-0119-4C3B-A7C6-0B41A8C61D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FD487-AF69-4E9A-911A-D9102FB4F0D1}" type="pres">
      <dgm:prSet presAssocID="{65E9B406-0119-4C3B-A7C6-0B41A8C61DB3}" presName="negativeSpace" presStyleCnt="0"/>
      <dgm:spPr/>
    </dgm:pt>
    <dgm:pt modelId="{AB63492A-BF88-46D6-99A1-71740A1C7EF3}" type="pres">
      <dgm:prSet presAssocID="{65E9B406-0119-4C3B-A7C6-0B41A8C61DB3}" presName="childText" presStyleLbl="conFgAcc1" presStyleIdx="2" presStyleCnt="4">
        <dgm:presLayoutVars>
          <dgm:bulletEnabled val="1"/>
        </dgm:presLayoutVars>
      </dgm:prSet>
      <dgm:spPr/>
    </dgm:pt>
    <dgm:pt modelId="{46828AF2-59E6-4066-908B-BDEBFA4D6032}" type="pres">
      <dgm:prSet presAssocID="{AF332555-4FC5-4A41-AF8D-528DD68F5E21}" presName="spaceBetweenRectangles" presStyleCnt="0"/>
      <dgm:spPr/>
    </dgm:pt>
    <dgm:pt modelId="{1EC392C2-8570-4AE0-8FAE-1F3AA6AE99CE}" type="pres">
      <dgm:prSet presAssocID="{5CE2CEA2-4C1D-4457-87EB-C6EB23E669CE}" presName="parentLin" presStyleCnt="0"/>
      <dgm:spPr/>
    </dgm:pt>
    <dgm:pt modelId="{8D396D70-D3AE-4BE1-91B6-CB833E1B90CB}" type="pres">
      <dgm:prSet presAssocID="{5CE2CEA2-4C1D-4457-87EB-C6EB23E669C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3199275-3BB2-4FC2-A02F-8FF285E82E70}" type="pres">
      <dgm:prSet presAssocID="{5CE2CEA2-4C1D-4457-87EB-C6EB23E669C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4872-1795-4387-9C71-CA3C5D844CBE}" type="pres">
      <dgm:prSet presAssocID="{5CE2CEA2-4C1D-4457-87EB-C6EB23E669CE}" presName="negativeSpace" presStyleCnt="0"/>
      <dgm:spPr/>
    </dgm:pt>
    <dgm:pt modelId="{BC87D58E-4305-493B-8C4C-96F282668E2B}" type="pres">
      <dgm:prSet presAssocID="{5CE2CEA2-4C1D-4457-87EB-C6EB23E669C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058AF97-16C3-48A2-8E68-B64BE7B8721D}" srcId="{43C2A752-ADC1-45E9-9AF2-87EA5DF48A00}" destId="{E7214EB1-C086-4136-B311-9E33E9DEF8CF}" srcOrd="0" destOrd="0" parTransId="{C210826C-3956-4A3D-85C1-E425447329A9}" sibTransId="{4D3499C5-CD49-4220-8E79-045F04FBC5E6}"/>
    <dgm:cxn modelId="{688B1FD4-9EAF-4829-BB7E-1167377FE7AB}" srcId="{43C2A752-ADC1-45E9-9AF2-87EA5DF48A00}" destId="{5CE2CEA2-4C1D-4457-87EB-C6EB23E669CE}" srcOrd="3" destOrd="0" parTransId="{D35F9D43-6CF4-4867-8851-E74BC2A139BA}" sibTransId="{27937B4D-B0E2-4DDA-B7A8-8F72A09B4EC4}"/>
    <dgm:cxn modelId="{913EC5E1-7B6C-481B-8EE3-F6DEE2E63FC4}" type="presOf" srcId="{5CE2CEA2-4C1D-4457-87EB-C6EB23E669CE}" destId="{8D396D70-D3AE-4BE1-91B6-CB833E1B90CB}" srcOrd="0" destOrd="0" presId="urn:microsoft.com/office/officeart/2005/8/layout/list1"/>
    <dgm:cxn modelId="{E8F0599C-021A-4CB2-BF2B-016873A96F6A}" type="presOf" srcId="{E7214EB1-C086-4136-B311-9E33E9DEF8CF}" destId="{6E1851FF-AC24-4D41-A440-1501D7A0D858}" srcOrd="0" destOrd="0" presId="urn:microsoft.com/office/officeart/2005/8/layout/list1"/>
    <dgm:cxn modelId="{F994723E-34E2-4AE5-8623-198836331617}" srcId="{43C2A752-ADC1-45E9-9AF2-87EA5DF48A00}" destId="{51A2813E-EE2F-49A9-8BFC-26E3AF1DDDCF}" srcOrd="1" destOrd="0" parTransId="{697431B3-CDC4-4081-BE5E-84A1A09DDA60}" sibTransId="{5CB2FAB3-D3C6-4027-AFCD-503203D24266}"/>
    <dgm:cxn modelId="{2E3B09E3-7F06-4E58-ACD1-3523D865153C}" type="presOf" srcId="{43C2A752-ADC1-45E9-9AF2-87EA5DF48A00}" destId="{429D4BF2-1688-40AA-AEB5-C15CC1B0992B}" srcOrd="0" destOrd="0" presId="urn:microsoft.com/office/officeart/2005/8/layout/list1"/>
    <dgm:cxn modelId="{7D9DAF5A-0019-4944-B442-62D0848FDE5D}" type="presOf" srcId="{65E9B406-0119-4C3B-A7C6-0B41A8C61DB3}" destId="{C2663825-60BB-43E2-991F-4A2D5A5A9CD7}" srcOrd="0" destOrd="0" presId="urn:microsoft.com/office/officeart/2005/8/layout/list1"/>
    <dgm:cxn modelId="{08A139A1-E073-45AE-9153-1BB7FF03BB2E}" type="presOf" srcId="{51A2813E-EE2F-49A9-8BFC-26E3AF1DDDCF}" destId="{0201BD89-9E98-4066-AC2B-4FA8440A8DA2}" srcOrd="1" destOrd="0" presId="urn:microsoft.com/office/officeart/2005/8/layout/list1"/>
    <dgm:cxn modelId="{E0C3A513-795E-48BB-9D8B-F2B18FEB1B02}" type="presOf" srcId="{E7214EB1-C086-4136-B311-9E33E9DEF8CF}" destId="{9891579B-D7DD-46DC-9431-49540BDB1B23}" srcOrd="1" destOrd="0" presId="urn:microsoft.com/office/officeart/2005/8/layout/list1"/>
    <dgm:cxn modelId="{08D2A508-F54C-4EED-B145-0D56F6967420}" type="presOf" srcId="{65E9B406-0119-4C3B-A7C6-0B41A8C61DB3}" destId="{3276B44F-45DD-4770-9B2C-1E58B10ADD58}" srcOrd="1" destOrd="0" presId="urn:microsoft.com/office/officeart/2005/8/layout/list1"/>
    <dgm:cxn modelId="{A88404DB-FE7B-418D-8676-816ABEB104CC}" srcId="{43C2A752-ADC1-45E9-9AF2-87EA5DF48A00}" destId="{65E9B406-0119-4C3B-A7C6-0B41A8C61DB3}" srcOrd="2" destOrd="0" parTransId="{3282EC70-77FD-4ED1-8FE4-D3FE35F35D39}" sibTransId="{AF332555-4FC5-4A41-AF8D-528DD68F5E21}"/>
    <dgm:cxn modelId="{448EE69F-8F74-49E9-BBA4-C1A8DCAE1661}" type="presOf" srcId="{51A2813E-EE2F-49A9-8BFC-26E3AF1DDDCF}" destId="{6C375E4E-EF8D-44E5-BDDC-736E5CC838ED}" srcOrd="0" destOrd="0" presId="urn:microsoft.com/office/officeart/2005/8/layout/list1"/>
    <dgm:cxn modelId="{83ACFFD2-510F-4F55-8E24-B530527681B2}" type="presOf" srcId="{5CE2CEA2-4C1D-4457-87EB-C6EB23E669CE}" destId="{23199275-3BB2-4FC2-A02F-8FF285E82E70}" srcOrd="1" destOrd="0" presId="urn:microsoft.com/office/officeart/2005/8/layout/list1"/>
    <dgm:cxn modelId="{CA1A5315-9030-4ED1-83D2-43D8A42CEBAC}" type="presParOf" srcId="{429D4BF2-1688-40AA-AEB5-C15CC1B0992B}" destId="{0EA5A4CD-DFB6-4EB6-B92C-339899163940}" srcOrd="0" destOrd="0" presId="urn:microsoft.com/office/officeart/2005/8/layout/list1"/>
    <dgm:cxn modelId="{47C5DC8A-7B2C-46C0-A224-7BFA6A44A8E2}" type="presParOf" srcId="{0EA5A4CD-DFB6-4EB6-B92C-339899163940}" destId="{6E1851FF-AC24-4D41-A440-1501D7A0D858}" srcOrd="0" destOrd="0" presId="urn:microsoft.com/office/officeart/2005/8/layout/list1"/>
    <dgm:cxn modelId="{523C7C91-75A5-4041-B044-543EC89F194F}" type="presParOf" srcId="{0EA5A4CD-DFB6-4EB6-B92C-339899163940}" destId="{9891579B-D7DD-46DC-9431-49540BDB1B23}" srcOrd="1" destOrd="0" presId="urn:microsoft.com/office/officeart/2005/8/layout/list1"/>
    <dgm:cxn modelId="{30FF9E36-5E05-4AB4-B173-E6F2C793ACB6}" type="presParOf" srcId="{429D4BF2-1688-40AA-AEB5-C15CC1B0992B}" destId="{FCB209CF-FC0C-46EC-87E8-99E1BC4F5740}" srcOrd="1" destOrd="0" presId="urn:microsoft.com/office/officeart/2005/8/layout/list1"/>
    <dgm:cxn modelId="{D6258367-7A00-4F21-B8C3-61C484D2DA99}" type="presParOf" srcId="{429D4BF2-1688-40AA-AEB5-C15CC1B0992B}" destId="{7D437E8F-9941-4BB9-B008-CB421392AECC}" srcOrd="2" destOrd="0" presId="urn:microsoft.com/office/officeart/2005/8/layout/list1"/>
    <dgm:cxn modelId="{3B611D4A-DB0B-430B-BBBB-B72B6E08E671}" type="presParOf" srcId="{429D4BF2-1688-40AA-AEB5-C15CC1B0992B}" destId="{7E054561-7F93-4EE2-9CF2-B9F3AAA6FB11}" srcOrd="3" destOrd="0" presId="urn:microsoft.com/office/officeart/2005/8/layout/list1"/>
    <dgm:cxn modelId="{15E93BDA-AF74-46A3-B3AF-D5171EA6D3C4}" type="presParOf" srcId="{429D4BF2-1688-40AA-AEB5-C15CC1B0992B}" destId="{CD8186F9-4314-4096-A12F-A250CB72A154}" srcOrd="4" destOrd="0" presId="urn:microsoft.com/office/officeart/2005/8/layout/list1"/>
    <dgm:cxn modelId="{57456A6C-B9BC-4909-A2BE-AADF5FB8A634}" type="presParOf" srcId="{CD8186F9-4314-4096-A12F-A250CB72A154}" destId="{6C375E4E-EF8D-44E5-BDDC-736E5CC838ED}" srcOrd="0" destOrd="0" presId="urn:microsoft.com/office/officeart/2005/8/layout/list1"/>
    <dgm:cxn modelId="{55014CC7-2878-49F3-93F9-3C2B9C829A7A}" type="presParOf" srcId="{CD8186F9-4314-4096-A12F-A250CB72A154}" destId="{0201BD89-9E98-4066-AC2B-4FA8440A8DA2}" srcOrd="1" destOrd="0" presId="urn:microsoft.com/office/officeart/2005/8/layout/list1"/>
    <dgm:cxn modelId="{F066F370-3317-4568-9B12-901F059FE0F2}" type="presParOf" srcId="{429D4BF2-1688-40AA-AEB5-C15CC1B0992B}" destId="{17429A43-8084-4CD8-B2B5-A5F5F7726B80}" srcOrd="5" destOrd="0" presId="urn:microsoft.com/office/officeart/2005/8/layout/list1"/>
    <dgm:cxn modelId="{D2DDA2FD-0F94-440D-BD83-3D9362A8A79A}" type="presParOf" srcId="{429D4BF2-1688-40AA-AEB5-C15CC1B0992B}" destId="{544D3ECB-A6B2-49AB-AF3E-5C3222D82992}" srcOrd="6" destOrd="0" presId="urn:microsoft.com/office/officeart/2005/8/layout/list1"/>
    <dgm:cxn modelId="{F8B40BE0-B934-482B-9838-F5A20F9E1ECE}" type="presParOf" srcId="{429D4BF2-1688-40AA-AEB5-C15CC1B0992B}" destId="{CFA05AE5-FC77-4E45-B06D-31558D4058AB}" srcOrd="7" destOrd="0" presId="urn:microsoft.com/office/officeart/2005/8/layout/list1"/>
    <dgm:cxn modelId="{284E4FB8-89C4-43CA-98FE-7B8CF6C7E4CB}" type="presParOf" srcId="{429D4BF2-1688-40AA-AEB5-C15CC1B0992B}" destId="{06B61F81-EAD7-401C-A58B-060FF4CC46A7}" srcOrd="8" destOrd="0" presId="urn:microsoft.com/office/officeart/2005/8/layout/list1"/>
    <dgm:cxn modelId="{A3F29030-196F-4B2B-B062-93E407C5B20F}" type="presParOf" srcId="{06B61F81-EAD7-401C-A58B-060FF4CC46A7}" destId="{C2663825-60BB-43E2-991F-4A2D5A5A9CD7}" srcOrd="0" destOrd="0" presId="urn:microsoft.com/office/officeart/2005/8/layout/list1"/>
    <dgm:cxn modelId="{2B122E64-EC76-4346-B111-6647B4D70CB5}" type="presParOf" srcId="{06B61F81-EAD7-401C-A58B-060FF4CC46A7}" destId="{3276B44F-45DD-4770-9B2C-1E58B10ADD58}" srcOrd="1" destOrd="0" presId="urn:microsoft.com/office/officeart/2005/8/layout/list1"/>
    <dgm:cxn modelId="{88A0CE29-9FAD-4B23-84AA-BCB41FF21351}" type="presParOf" srcId="{429D4BF2-1688-40AA-AEB5-C15CC1B0992B}" destId="{F47FD487-AF69-4E9A-911A-D9102FB4F0D1}" srcOrd="9" destOrd="0" presId="urn:microsoft.com/office/officeart/2005/8/layout/list1"/>
    <dgm:cxn modelId="{4F1880E8-44FA-47DD-9AB5-3C58BE3667D3}" type="presParOf" srcId="{429D4BF2-1688-40AA-AEB5-C15CC1B0992B}" destId="{AB63492A-BF88-46D6-99A1-71740A1C7EF3}" srcOrd="10" destOrd="0" presId="urn:microsoft.com/office/officeart/2005/8/layout/list1"/>
    <dgm:cxn modelId="{AF11DCE5-DCBB-4CD2-AE14-23A35CEA2B60}" type="presParOf" srcId="{429D4BF2-1688-40AA-AEB5-C15CC1B0992B}" destId="{46828AF2-59E6-4066-908B-BDEBFA4D6032}" srcOrd="11" destOrd="0" presId="urn:microsoft.com/office/officeart/2005/8/layout/list1"/>
    <dgm:cxn modelId="{D9449F58-7D8A-48ED-96E6-3EDAE906A1D4}" type="presParOf" srcId="{429D4BF2-1688-40AA-AEB5-C15CC1B0992B}" destId="{1EC392C2-8570-4AE0-8FAE-1F3AA6AE99CE}" srcOrd="12" destOrd="0" presId="urn:microsoft.com/office/officeart/2005/8/layout/list1"/>
    <dgm:cxn modelId="{F483F3A9-A36A-4079-9B02-E7E4E33ADE69}" type="presParOf" srcId="{1EC392C2-8570-4AE0-8FAE-1F3AA6AE99CE}" destId="{8D396D70-D3AE-4BE1-91B6-CB833E1B90CB}" srcOrd="0" destOrd="0" presId="urn:microsoft.com/office/officeart/2005/8/layout/list1"/>
    <dgm:cxn modelId="{C79E3529-2CCF-4C64-8186-C970EEE1D21A}" type="presParOf" srcId="{1EC392C2-8570-4AE0-8FAE-1F3AA6AE99CE}" destId="{23199275-3BB2-4FC2-A02F-8FF285E82E70}" srcOrd="1" destOrd="0" presId="urn:microsoft.com/office/officeart/2005/8/layout/list1"/>
    <dgm:cxn modelId="{5C16CE97-47B0-4AF1-8108-3EFD4754DBDF}" type="presParOf" srcId="{429D4BF2-1688-40AA-AEB5-C15CC1B0992B}" destId="{308E4872-1795-4387-9C71-CA3C5D844CBE}" srcOrd="13" destOrd="0" presId="urn:microsoft.com/office/officeart/2005/8/layout/list1"/>
    <dgm:cxn modelId="{E777EFE6-43EC-4A20-BD17-1D83EE79248A}" type="presParOf" srcId="{429D4BF2-1688-40AA-AEB5-C15CC1B0992B}" destId="{BC87D58E-4305-493B-8C4C-96F282668E2B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7EBF60-86B4-4A21-BB70-5458081FB762}">
      <dsp:nvSpPr>
        <dsp:cNvPr id="0" name=""/>
        <dsp:cNvSpPr/>
      </dsp:nvSpPr>
      <dsp:spPr>
        <a:xfrm>
          <a:off x="0" y="72091"/>
          <a:ext cx="8229599" cy="7956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Исполнение расходной части бюджета  муниципального образования «Сернурский муниципальный район» за 2016 год,                      (тыс. руб.)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72091"/>
        <a:ext cx="8229599" cy="795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D13E0F-66E5-4EF9-81ED-15D97D3EC542}">
      <dsp:nvSpPr>
        <dsp:cNvPr id="0" name=""/>
        <dsp:cNvSpPr/>
      </dsp:nvSpPr>
      <dsp:spPr>
        <a:xfrm>
          <a:off x="3292643" y="43"/>
          <a:ext cx="4932937" cy="27455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Дотация на сбалансированность 9,3 млн.рублей;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Бюджетные инвестиции в кап. строительство 6,7 млн. рублей;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Обеспечение жильем молодых семей 5,2 млн. рублей и т.д.</a:t>
          </a:r>
          <a:endParaRPr lang="ru-RU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3292643" y="43"/>
        <a:ext cx="4932937" cy="2745576"/>
      </dsp:txXfrm>
    </dsp:sp>
    <dsp:sp modelId="{867D85D0-167E-41D8-8B60-9AE590631179}">
      <dsp:nvSpPr>
        <dsp:cNvPr id="0" name=""/>
        <dsp:cNvSpPr/>
      </dsp:nvSpPr>
      <dsp:spPr>
        <a:xfrm>
          <a:off x="4018" y="382213"/>
          <a:ext cx="3288625" cy="1981237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Выделение финансовой помощи из республиканского бюджета 35,4</a:t>
          </a:r>
          <a:r>
            <a:rPr lang="ru-RU" sz="2400" kern="1200" dirty="0" smtClean="0">
              <a:solidFill>
                <a:schemeClr val="bg2">
                  <a:lumMod val="10000"/>
                </a:schemeClr>
              </a:solidFill>
            </a:rPr>
            <a:t> млн. рублей</a:t>
          </a:r>
          <a:endParaRPr lang="ru-RU" sz="2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18" y="382213"/>
        <a:ext cx="3288625" cy="1981237"/>
      </dsp:txXfrm>
    </dsp:sp>
    <dsp:sp modelId="{9A9BDAFE-8A08-4D0B-8D3C-037331E9822D}">
      <dsp:nvSpPr>
        <dsp:cNvPr id="0" name=""/>
        <dsp:cNvSpPr/>
      </dsp:nvSpPr>
      <dsp:spPr>
        <a:xfrm>
          <a:off x="3291839" y="3213622"/>
          <a:ext cx="4937760" cy="3400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/>
            <a:t>в сумме 5,4 млн. рублей </a:t>
          </a:r>
          <a:endParaRPr lang="ru-RU" sz="2400" b="0" kern="1200" dirty="0"/>
        </a:p>
      </dsp:txBody>
      <dsp:txXfrm>
        <a:off x="3291839" y="3213622"/>
        <a:ext cx="4937760" cy="340024"/>
      </dsp:txXfrm>
    </dsp:sp>
    <dsp:sp modelId="{E360029F-1E03-492E-BCCB-0B0978E9E763}">
      <dsp:nvSpPr>
        <dsp:cNvPr id="0" name=""/>
        <dsp:cNvSpPr/>
      </dsp:nvSpPr>
      <dsp:spPr>
        <a:xfrm>
          <a:off x="0" y="2903852"/>
          <a:ext cx="3291839" cy="95956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За счет увеличения плана по собственным доходам   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2903852"/>
        <a:ext cx="3291839" cy="959565"/>
      </dsp:txXfrm>
    </dsp:sp>
    <dsp:sp modelId="{46745CE0-76B5-497E-990C-153D31AE8A00}">
      <dsp:nvSpPr>
        <dsp:cNvPr id="0" name=""/>
        <dsp:cNvSpPr/>
      </dsp:nvSpPr>
      <dsp:spPr>
        <a:xfrm>
          <a:off x="3291839" y="4100821"/>
          <a:ext cx="4937760" cy="3459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 сумме 4,0 млн. рублей</a:t>
          </a:r>
          <a:endParaRPr lang="ru-RU" sz="24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/>
        </a:p>
      </dsp:txBody>
      <dsp:txXfrm>
        <a:off x="3291839" y="4100821"/>
        <a:ext cx="4937760" cy="345926"/>
      </dsp:txXfrm>
    </dsp:sp>
    <dsp:sp modelId="{E5961E82-CB46-496A-9E6C-F742F46CAA3A}">
      <dsp:nvSpPr>
        <dsp:cNvPr id="0" name=""/>
        <dsp:cNvSpPr/>
      </dsp:nvSpPr>
      <dsp:spPr>
        <a:xfrm>
          <a:off x="0" y="4021650"/>
          <a:ext cx="3291839" cy="50426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2">
                  <a:lumMod val="10000"/>
                </a:schemeClr>
              </a:solidFill>
            </a:rPr>
            <a:t>За счет увеличения дефицита бюджета</a:t>
          </a:r>
          <a:endParaRPr lang="ru-RU" sz="19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4021650"/>
        <a:ext cx="3291839" cy="5042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10AEDF-B2A7-4C66-8254-5DD058B016E1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EB33E-7365-4F4D-BB64-95509C66B061}">
      <dsp:nvSpPr>
        <dsp:cNvPr id="0" name=""/>
        <dsp:cNvSpPr/>
      </dsp:nvSpPr>
      <dsp:spPr>
        <a:xfrm>
          <a:off x="571500" y="0"/>
          <a:ext cx="7658099" cy="114300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Расходы по заработной плате в общем объеме расходов за 2016 год – 66,0 %</a:t>
          </a:r>
          <a:endParaRPr lang="ru-RU" sz="3200" i="1" kern="1200" dirty="0"/>
        </a:p>
      </dsp:txBody>
      <dsp:txXfrm>
        <a:off x="571500" y="0"/>
        <a:ext cx="7658099" cy="1143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70F5B8-58C8-4900-ABF5-35FC0A7E98CC}">
      <dsp:nvSpPr>
        <dsp:cNvPr id="0" name=""/>
        <dsp:cNvSpPr/>
      </dsp:nvSpPr>
      <dsp:spPr>
        <a:xfrm>
          <a:off x="0" y="65492"/>
          <a:ext cx="8229599" cy="1038552"/>
        </a:xfrm>
        <a:prstGeom prst="roundRect">
          <a:avLst/>
        </a:prstGeom>
        <a:solidFill>
          <a:srgbClr val="00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Структура расходов бюджета (без учета МБТ)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«Сернурский муниципальный район» за 2016 год</a:t>
          </a:r>
          <a:endParaRPr lang="ru-RU" sz="20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5492"/>
        <a:ext cx="8229599" cy="103855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437E8F-9941-4BB9-B008-CB421392AECC}">
      <dsp:nvSpPr>
        <dsp:cNvPr id="0" name=""/>
        <dsp:cNvSpPr/>
      </dsp:nvSpPr>
      <dsp:spPr>
        <a:xfrm>
          <a:off x="0" y="431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1579B-D7DD-46DC-9431-49540BDB1B23}">
      <dsp:nvSpPr>
        <dsp:cNvPr id="0" name=""/>
        <dsp:cNvSpPr/>
      </dsp:nvSpPr>
      <dsp:spPr>
        <a:xfrm>
          <a:off x="400024" y="63529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Межбюджетные трансферты на развитие учреждений культуры – 149,9 тыс. рублей</a:t>
          </a:r>
          <a:endParaRPr lang="ru-RU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0024" y="63529"/>
        <a:ext cx="5760720" cy="738000"/>
      </dsp:txXfrm>
    </dsp:sp>
    <dsp:sp modelId="{544D3ECB-A6B2-49AB-AF3E-5C3222D82992}">
      <dsp:nvSpPr>
        <dsp:cNvPr id="0" name=""/>
        <dsp:cNvSpPr/>
      </dsp:nvSpPr>
      <dsp:spPr>
        <a:xfrm>
          <a:off x="0" y="1565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1BD89-9E98-4066-AC2B-4FA8440A8DA2}">
      <dsp:nvSpPr>
        <dsp:cNvPr id="0" name=""/>
        <dsp:cNvSpPr/>
      </dsp:nvSpPr>
      <dsp:spPr>
        <a:xfrm>
          <a:off x="411479" y="1196481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Реконструкция РДК   - 825,0 тыс. рублей</a:t>
          </a:r>
          <a:endParaRPr lang="ru-RU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1479" y="1196481"/>
        <a:ext cx="5760720" cy="738000"/>
      </dsp:txXfrm>
    </dsp:sp>
    <dsp:sp modelId="{AB63492A-BF88-46D6-99A1-71740A1C7EF3}">
      <dsp:nvSpPr>
        <dsp:cNvPr id="0" name=""/>
        <dsp:cNvSpPr/>
      </dsp:nvSpPr>
      <dsp:spPr>
        <a:xfrm>
          <a:off x="0" y="2699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6B44F-45DD-4770-9B2C-1E58B10ADD58}">
      <dsp:nvSpPr>
        <dsp:cNvPr id="0" name=""/>
        <dsp:cNvSpPr/>
      </dsp:nvSpPr>
      <dsp:spPr>
        <a:xfrm>
          <a:off x="411479" y="2330481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Книжные фонды библиотек муниципальных образований – 7,2 тыс. рублей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11479" y="2330481"/>
        <a:ext cx="5760720" cy="738000"/>
      </dsp:txXfrm>
    </dsp:sp>
    <dsp:sp modelId="{BC87D58E-4305-493B-8C4C-96F282668E2B}">
      <dsp:nvSpPr>
        <dsp:cNvPr id="0" name=""/>
        <dsp:cNvSpPr/>
      </dsp:nvSpPr>
      <dsp:spPr>
        <a:xfrm>
          <a:off x="0" y="3833481"/>
          <a:ext cx="82295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99275-3BB2-4FC2-A02F-8FF285E82E70}">
      <dsp:nvSpPr>
        <dsp:cNvPr id="0" name=""/>
        <dsp:cNvSpPr/>
      </dsp:nvSpPr>
      <dsp:spPr>
        <a:xfrm>
          <a:off x="411479" y="3464481"/>
          <a:ext cx="5760720" cy="7380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10000"/>
                </a:schemeClr>
              </a:solidFill>
            </a:rPr>
            <a:t> Материально-техническая оснащенность учреждений культуры 399,0 тыс. рублей</a:t>
          </a:r>
          <a:endParaRPr lang="ru-RU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1479" y="3464481"/>
        <a:ext cx="5760720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0.07969</cdr:x>
      <cdr:y>0.08801</cdr:y>
    </cdr:from>
    <cdr:to>
      <cdr:x>0.68336</cdr:x>
      <cdr:y>0.53934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617862" y="421239"/>
          <a:ext cx="4680520" cy="2160241"/>
        </a:xfrm>
        <a:prstGeom xmlns:a="http://schemas.openxmlformats.org/drawingml/2006/main" prst="straightConnector1">
          <a:avLst/>
        </a:prstGeom>
        <a:ln xmlns:a="http://schemas.openxmlformats.org/drawingml/2006/main" w="22225" cmpd="sng">
          <a:solidFill>
            <a:srgbClr val="FF0000"/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0.05183</cdr:x>
      <cdr:y>0.01279</cdr:y>
    </cdr:from>
    <cdr:to>
      <cdr:x>0.46976</cdr:x>
      <cdr:y>0.24352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401838" y="61201"/>
          <a:ext cx="3240361" cy="1104370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2000" b="1" dirty="0" smtClean="0">
              <a:solidFill>
                <a:schemeClr val="tx1"/>
              </a:solidFill>
            </a:rPr>
            <a:t>на 15,5 млн. рублей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1"/>
              </a:solidFill>
            </a:rPr>
            <a:t>и</a:t>
          </a:r>
          <a:r>
            <a:rPr lang="ru-RU" sz="2000" b="1" dirty="0" smtClean="0">
              <a:solidFill>
                <a:schemeClr val="tx1"/>
              </a:solidFill>
            </a:rPr>
            <a:t>ли  115,8%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0.66244</cdr:x>
      <cdr:y>0.0874</cdr:y>
    </cdr:from>
    <cdr:to>
      <cdr:x>0.74309</cdr:x>
      <cdr:y>0.1422</cdr:y>
    </cdr:to>
    <cdr:sp macro="" textlink="">
      <cdr:nvSpPr>
        <cdr:cNvPr id="2" name="Прямая со стрелкой 2"/>
        <cdr:cNvSpPr/>
      </cdr:nvSpPr>
      <cdr:spPr>
        <a:xfrm xmlns:a="http://schemas.openxmlformats.org/drawingml/2006/main" flipH="1">
          <a:off x="5868144" y="486980"/>
          <a:ext cx="714335" cy="30535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00"/>
          </a:solidFill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0.77625</cdr:x>
      <cdr:y>0.57846</cdr:y>
    </cdr:from>
    <cdr:to>
      <cdr:x>0.91251</cdr:x>
      <cdr:y>0.6529</cdr:y>
    </cdr:to>
    <cdr:sp macro="" textlink="">
      <cdr:nvSpPr>
        <cdr:cNvPr id="10" name="Прямая со стрелкой 3"/>
        <cdr:cNvSpPr/>
      </cdr:nvSpPr>
      <cdr:spPr>
        <a:xfrm xmlns:a="http://schemas.openxmlformats.org/drawingml/2006/main" flipH="1">
          <a:off x="6876256" y="3223284"/>
          <a:ext cx="1207033" cy="41479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0.17471</cdr:x>
      <cdr:y>0.63015</cdr:y>
    </cdr:from>
    <cdr:to>
      <cdr:x>0.32103</cdr:x>
      <cdr:y>0.72061</cdr:y>
    </cdr:to>
    <cdr:sp macro="" textlink="">
      <cdr:nvSpPr>
        <cdr:cNvPr id="12" name="Прямая со стрелкой 5"/>
        <cdr:cNvSpPr/>
      </cdr:nvSpPr>
      <cdr:spPr>
        <a:xfrm xmlns:a="http://schemas.openxmlformats.org/drawingml/2006/main">
          <a:off x="1547636" y="3511298"/>
          <a:ext cx="1296172" cy="50407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0.37793</cdr:x>
      <cdr:y>0.87569</cdr:y>
    </cdr:from>
    <cdr:to>
      <cdr:x>0.40232</cdr:x>
      <cdr:y>0.92738</cdr:y>
    </cdr:to>
    <cdr:sp macro="" textlink="">
      <cdr:nvSpPr>
        <cdr:cNvPr id="13" name="Прямая со стрелкой 6"/>
        <cdr:cNvSpPr/>
      </cdr:nvSpPr>
      <cdr:spPr>
        <a:xfrm xmlns:a="http://schemas.openxmlformats.org/drawingml/2006/main" flipV="1">
          <a:off x="3347864" y="4879467"/>
          <a:ext cx="216024" cy="28803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0.60554</cdr:x>
      <cdr:y>0.86276</cdr:y>
    </cdr:from>
    <cdr:to>
      <cdr:x>0.6107</cdr:x>
      <cdr:y>0.90511</cdr:y>
    </cdr:to>
    <cdr:sp macro="" textlink="">
      <cdr:nvSpPr>
        <cdr:cNvPr id="14" name="Прямая со стрелкой 7"/>
        <cdr:cNvSpPr/>
      </cdr:nvSpPr>
      <cdr:spPr>
        <a:xfrm xmlns:a="http://schemas.openxmlformats.org/drawingml/2006/main" flipH="1" flipV="1">
          <a:off x="5364088" y="4807460"/>
          <a:ext cx="45709" cy="23598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0.67057</cdr:x>
      <cdr:y>0.84984</cdr:y>
    </cdr:from>
    <cdr:to>
      <cdr:x>0.85599</cdr:x>
      <cdr:y>0.91016</cdr:y>
    </cdr:to>
    <cdr:sp macro="" textlink="">
      <cdr:nvSpPr>
        <cdr:cNvPr id="15" name="Прямая со стрелкой 8"/>
        <cdr:cNvSpPr/>
      </cdr:nvSpPr>
      <cdr:spPr>
        <a:xfrm xmlns:a="http://schemas.openxmlformats.org/drawingml/2006/main" flipH="1" flipV="1">
          <a:off x="5940152" y="4735452"/>
          <a:ext cx="1642509" cy="33611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0.78689</cdr:x>
      <cdr:y>0.01333</cdr:y>
    </cdr:from>
    <cdr:to>
      <cdr:x>0.9918</cdr:x>
      <cdr:y>0.09333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48" y="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0.6735</cdr:x>
      <cdr:y>0.74943</cdr:y>
    </cdr:from>
    <cdr:to>
      <cdr:x>1</cdr:x>
      <cdr:y>0.91071</cdr:y>
    </cdr:to>
    <cdr:sp macro="" textlink="">
      <cdr:nvSpPr>
        <cdr:cNvPr id="3" name="Пятиугольник 2"/>
        <cdr:cNvSpPr/>
      </cdr:nvSpPr>
      <cdr:spPr>
        <a:xfrm xmlns:a="http://schemas.openxmlformats.org/drawingml/2006/main">
          <a:off x="6084168" y="4015348"/>
          <a:ext cx="2845550" cy="864096"/>
        </a:xfrm>
        <a:prstGeom xmlns:a="http://schemas.openxmlformats.org/drawingml/2006/main" prst="homePlat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500" b="1" dirty="0" smtClean="0"/>
            <a:t>снижение к уровню 2016 года </a:t>
          </a:r>
        </a:p>
        <a:p xmlns:a="http://schemas.openxmlformats.org/drawingml/2006/main">
          <a:pPr algn="ctr"/>
          <a:r>
            <a:rPr lang="ru-RU" sz="1500" b="1" dirty="0" smtClean="0"/>
            <a:t>на 10,5 млн. рублей</a:t>
          </a:r>
        </a:p>
        <a:p xmlns:a="http://schemas.openxmlformats.org/drawingml/2006/main">
          <a:pPr algn="ctr"/>
          <a:r>
            <a:rPr lang="ru-RU" sz="1500" b="1" dirty="0" smtClean="0"/>
            <a:t> или 88,3%</a:t>
          </a:r>
          <a:endParaRPr lang="ru-RU" sz="15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0.79508</cdr:x>
      <cdr:y>0</cdr:y>
    </cdr:from>
    <cdr:to>
      <cdr:x>1</cdr:x>
      <cdr:y>0.08108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000924" y="-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0.57436</cdr:x>
      <cdr:y>0</cdr:y>
    </cdr:from>
    <cdr:to>
      <cdr:x>0.81396</cdr:x>
      <cdr:y>0.19057</cdr:y>
    </cdr:to>
    <cdr:sp macro="" textlink="">
      <cdr:nvSpPr>
        <cdr:cNvPr id="19" name="Выноска со стрелкой вниз 18"/>
        <cdr:cNvSpPr/>
      </cdr:nvSpPr>
      <cdr:spPr>
        <a:xfrm xmlns:a="http://schemas.openxmlformats.org/drawingml/2006/main">
          <a:off x="5005798" y="0"/>
          <a:ext cx="2088224" cy="1061880"/>
        </a:xfrm>
        <a:prstGeom xmlns:a="http://schemas.openxmlformats.org/drawingml/2006/main" prst="downArrowCallou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-2,0 млн. рублей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или 20,0%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0.18033</cdr:x>
      <cdr:y>0.29487</cdr:y>
    </cdr:from>
    <cdr:to>
      <cdr:x>0.31148</cdr:x>
      <cdr:y>0.40281</cdr:y>
    </cdr:to>
    <cdr:sp macro="" textlink="">
      <cdr:nvSpPr>
        <cdr:cNvPr id="2" name="Выноска-облако 1"/>
        <cdr:cNvSpPr/>
      </cdr:nvSpPr>
      <cdr:spPr>
        <a:xfrm xmlns:a="http://schemas.openxmlformats.org/drawingml/2006/main">
          <a:off x="1571636" y="1643074"/>
          <a:ext cx="1143029" cy="601457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0.54098</cdr:x>
      <cdr:y>0</cdr:y>
    </cdr:from>
    <cdr:to>
      <cdr:x>0.67213</cdr:x>
      <cdr:y>0.10795</cdr:y>
    </cdr:to>
    <cdr:sp macro="" textlink="">
      <cdr:nvSpPr>
        <cdr:cNvPr id="3" name="Выноска-облако 2"/>
        <cdr:cNvSpPr/>
      </cdr:nvSpPr>
      <cdr:spPr>
        <a:xfrm xmlns:a="http://schemas.openxmlformats.org/drawingml/2006/main">
          <a:off x="4714908" y="0"/>
          <a:ext cx="1143030" cy="601513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0.85246</cdr:x>
      <cdr:y>0.25641</cdr:y>
    </cdr:from>
    <cdr:to>
      <cdr:x>0.98361</cdr:x>
      <cdr:y>0.36436</cdr:y>
    </cdr:to>
    <cdr:sp macro="" textlink="">
      <cdr:nvSpPr>
        <cdr:cNvPr id="4" name="Выноска-облако 3"/>
        <cdr:cNvSpPr/>
      </cdr:nvSpPr>
      <cdr:spPr>
        <a:xfrm xmlns:a="http://schemas.openxmlformats.org/drawingml/2006/main">
          <a:off x="7429552" y="1428760"/>
          <a:ext cx="1143030" cy="601513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0.7623</cdr:x>
      <cdr:y>0.02564</cdr:y>
    </cdr:from>
    <cdr:to>
      <cdr:x>0.96721</cdr:x>
      <cdr:y>0.10256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43734" y="142876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0.7309</cdr:x>
      <cdr:y>0.52632</cdr:y>
    </cdr:from>
    <cdr:to>
      <cdr:x>0.98264</cdr:x>
      <cdr:y>0.88159</cdr:y>
    </cdr:to>
    <cdr:sp macro="" textlink="">
      <cdr:nvSpPr>
        <cdr:cNvPr id="14" name="Горизонтальный свиток 13"/>
        <cdr:cNvSpPr/>
      </cdr:nvSpPr>
      <cdr:spPr>
        <a:xfrm xmlns:a="http://schemas.openxmlformats.org/drawingml/2006/main">
          <a:off x="6015054" y="2857520"/>
          <a:ext cx="2071719" cy="1928863"/>
        </a:xfrm>
        <a:prstGeom xmlns:a="http://schemas.openxmlformats.org/drawingml/2006/main" prst="horizontalScroll">
          <a:avLst/>
        </a:prstGeom>
        <a:gradFill xmlns:a="http://schemas.openxmlformats.org/drawingml/2006/main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500" b="1" i="1" dirty="0" smtClean="0">
              <a:solidFill>
                <a:schemeClr val="tx1"/>
              </a:solidFill>
            </a:rPr>
            <a:t>Безвозмездные поступления в 2017 году исполнены на 98,8%</a:t>
          </a:r>
          <a:endParaRPr lang="ru-RU" sz="1500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0.30555</cdr:x>
      <cdr:y>0.90789</cdr:y>
    </cdr:from>
    <cdr:to>
      <cdr:x>0.85243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592" y="4929222"/>
          <a:ext cx="45005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319,5       Всего – 323,3</a:t>
          </a:r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0.58333</cdr:x>
      <cdr:y>0.05263</cdr:y>
    </cdr:from>
    <cdr:to>
      <cdr:x>0.72222</cdr:x>
      <cdr:y>0.13709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4800608" y="285752"/>
          <a:ext cx="1143009" cy="458557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0.63542</cdr:x>
      <cdr:y>0.25</cdr:y>
    </cdr:from>
    <cdr:to>
      <cdr:x>0.77431</cdr:x>
      <cdr:y>0.33447</cdr:y>
    </cdr:to>
    <cdr:sp macro="" textlink="">
      <cdr:nvSpPr>
        <cdr:cNvPr id="8" name="Скругленная прямоугольная выноска 7"/>
        <cdr:cNvSpPr/>
      </cdr:nvSpPr>
      <cdr:spPr>
        <a:xfrm xmlns:a="http://schemas.openxmlformats.org/drawingml/2006/main">
          <a:off x="5229236" y="1357322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76,3%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0.74827</cdr:x>
      <cdr:y>0.42105</cdr:y>
    </cdr:from>
    <cdr:to>
      <cdr:x>0.88716</cdr:x>
      <cdr:y>0.50552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6157930" y="2286016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90,6%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0.32195</cdr:x>
      <cdr:y>0.65968</cdr:y>
    </cdr:from>
    <cdr:to>
      <cdr:x>0.46084</cdr:x>
      <cdr:y>0.74415</cdr:y>
    </cdr:to>
    <cdr:sp macro="" textlink="">
      <cdr:nvSpPr>
        <cdr:cNvPr id="12" name="Скругленная прямоугольная выноска 11"/>
        <cdr:cNvSpPr/>
      </cdr:nvSpPr>
      <cdr:spPr>
        <a:xfrm xmlns:a="http://schemas.openxmlformats.org/drawingml/2006/main">
          <a:off x="2649488" y="3581590"/>
          <a:ext cx="1143010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0.72222</cdr:x>
      <cdr:y>0.67105</cdr:y>
    </cdr:from>
    <cdr:to>
      <cdr:x>0.98264</cdr:x>
      <cdr:y>1</cdr:y>
    </cdr:to>
    <cdr:sp macro="" textlink="">
      <cdr:nvSpPr>
        <cdr:cNvPr id="14" name="Горизонтальный свиток 13"/>
        <cdr:cNvSpPr/>
      </cdr:nvSpPr>
      <cdr:spPr>
        <a:xfrm xmlns:a="http://schemas.openxmlformats.org/drawingml/2006/main">
          <a:off x="5943616" y="3643339"/>
          <a:ext cx="2143140" cy="1785949"/>
        </a:xfrm>
        <a:prstGeom xmlns:a="http://schemas.openxmlformats.org/drawingml/2006/main" prst="horizontalScroll">
          <a:avLst/>
        </a:prstGeom>
        <a:gradFill xmlns:a="http://schemas.openxmlformats.org/drawingml/2006/main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</a:rPr>
            <a:t>Безвозмездные поступления в </a:t>
          </a:r>
          <a:r>
            <a:rPr lang="ru-RU" sz="1600" b="1" i="1" dirty="0" smtClean="0">
              <a:solidFill>
                <a:schemeClr val="tx1"/>
              </a:solidFill>
            </a:rPr>
            <a:t>2017 </a:t>
          </a:r>
          <a:r>
            <a:rPr lang="ru-RU" sz="1600" b="1" i="1" dirty="0" smtClean="0">
              <a:solidFill>
                <a:schemeClr val="tx1"/>
              </a:solidFill>
            </a:rPr>
            <a:t>году исполнены на 98,6%.</a:t>
          </a:r>
          <a:endParaRPr lang="ru-RU" sz="1600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0.30555</cdr:x>
      <cdr:y>0.90789</cdr:y>
    </cdr:from>
    <cdr:to>
      <cdr:x>0.85243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592" y="4929222"/>
          <a:ext cx="45005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114,6  Всего – 116,2</a:t>
          </a:r>
        </a:p>
        <a:p xmlns:a="http://schemas.openxmlformats.org/drawingml/2006/main"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0.74827</cdr:x>
      <cdr:y>0.10526</cdr:y>
    </cdr:from>
    <cdr:to>
      <cdr:x>0.88716</cdr:x>
      <cdr:y>0.18972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6157930" y="571504"/>
          <a:ext cx="1143009" cy="458557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99,2%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0.34896</cdr:x>
      <cdr:y>0.38158</cdr:y>
    </cdr:from>
    <cdr:to>
      <cdr:x>0.48785</cdr:x>
      <cdr:y>0.46605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2871782" y="2071702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0.79167</cdr:x>
      <cdr:y>0.55263</cdr:y>
    </cdr:from>
    <cdr:to>
      <cdr:x>0.96528</cdr:x>
      <cdr:y>0.6371</cdr:y>
    </cdr:to>
    <cdr:sp macro="" textlink="">
      <cdr:nvSpPr>
        <cdr:cNvPr id="12" name="Скругленная прямоугольная выноска 11"/>
        <cdr:cNvSpPr/>
      </cdr:nvSpPr>
      <cdr:spPr>
        <a:xfrm xmlns:a="http://schemas.openxmlformats.org/drawingml/2006/main">
          <a:off x="6515120" y="3000396"/>
          <a:ext cx="1428741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97,2%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0.87674</cdr:x>
      <cdr:y>0.07892</cdr:y>
    </cdr:from>
    <cdr:to>
      <cdr:x>1</cdr:x>
      <cdr:y>0.15784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5239" y="357189"/>
          <a:ext cx="1014361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млн. руб.</a:t>
          </a:r>
          <a:endParaRPr lang="ru-RU" sz="18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0.88889</cdr:x>
      <cdr:y>0.04735</cdr:y>
    </cdr:from>
    <cdr:to>
      <cdr:x>1</cdr:x>
      <cdr:y>0.12627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214314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/>
            <a:t>м</a:t>
          </a:r>
          <a:r>
            <a:rPr lang="ru-RU" sz="1600" dirty="0" smtClean="0"/>
            <a:t>лн.</a:t>
          </a:r>
        </a:p>
        <a:p xmlns:a="http://schemas.openxmlformats.org/drawingml/2006/main">
          <a:r>
            <a:rPr lang="ru-RU" sz="1600" dirty="0" smtClean="0"/>
            <a:t>рублей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0.87674</cdr:x>
      <cdr:y>0.23676</cdr:y>
    </cdr:from>
    <cdr:to>
      <cdr:x>0.98785</cdr:x>
      <cdr:y>0.4388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15238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54139-2994-4C45-8221-CD147C2DC806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8FC2-20C0-4CF7-8222-EB2246C49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CEC2-0C97-46AE-B8AA-403F7682407D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etImage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2962" y="0"/>
            <a:ext cx="9229924" cy="6858000"/>
          </a:xfrm>
          <a:prstGeom prst="rect">
            <a:avLst/>
          </a:prstGeom>
        </p:spPr>
      </p:pic>
      <p:pic>
        <p:nvPicPr>
          <p:cNvPr id="175" name="Рисунок 174" descr="gerb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0"/>
            <a:ext cx="1000131" cy="1130721"/>
          </a:xfrm>
          <a:prstGeom prst="rect">
            <a:avLst/>
          </a:prstGeom>
        </p:spPr>
      </p:pic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71538" y="1357298"/>
            <a:ext cx="6786610" cy="18288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sunset" dir="t"/>
          </a:scene3d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БЮДЖЕТ ДЛЯ ГРАЖДАН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827584" y="3929066"/>
            <a:ext cx="7776864" cy="2286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Итоги  исполнения 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 бюджета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муниципального  образования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"Сернурский  муниципальный  район"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за  2017 год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500" i="1" dirty="0" smtClean="0"/>
              <a:t>Исполнение доходов от продажи материальных и нематериальных активов за 2017 год</a:t>
            </a:r>
            <a:endParaRPr lang="ru-RU" sz="25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Блок-схема: данные 4"/>
          <p:cNvSpPr/>
          <p:nvPr/>
        </p:nvSpPr>
        <p:spPr>
          <a:xfrm>
            <a:off x="3491880" y="5373216"/>
            <a:ext cx="5544616" cy="79208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снижение к уровню 2016 года </a:t>
            </a:r>
          </a:p>
          <a:p>
            <a:pPr algn="ctr"/>
            <a:r>
              <a:rPr lang="ru-RU" b="1" dirty="0" smtClean="0"/>
              <a:t>на 2,9 млн. рублей</a:t>
            </a:r>
          </a:p>
          <a:p>
            <a:pPr algn="ctr"/>
            <a:r>
              <a:rPr lang="ru-RU" b="1" dirty="0" smtClean="0"/>
              <a:t> или 680,1%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gradFill flip="none" rotWithShape="1">
            <a:gsLst>
              <a:gs pos="0">
                <a:srgbClr val="00FF99">
                  <a:tint val="66000"/>
                  <a:satMod val="160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700" i="1" dirty="0" smtClean="0"/>
              <a:t>Исполнение  доходов от использования </a:t>
            </a:r>
            <a:br>
              <a:rPr lang="ru-RU" sz="2700" i="1" dirty="0" smtClean="0"/>
            </a:br>
            <a:r>
              <a:rPr lang="ru-RU" sz="2700" i="1" dirty="0" smtClean="0"/>
              <a:t>имущества за 2017 год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71543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i="1" dirty="0" smtClean="0"/>
              <a:t>Безвозмездные поступления из республиканского бюджета Республики Марий Эл в 2017 году</a:t>
            </a:r>
            <a:endParaRPr lang="ru-RU" sz="25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142852"/>
          <a:ext cx="8229600" cy="93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15370" cy="5324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857388"/>
                <a:gridCol w="1857388"/>
                <a:gridCol w="2000264"/>
              </a:tblGrid>
              <a:tr h="6022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статей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01.01.2018г.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нения 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годовому плану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25557,4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25166,5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 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2000,2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1872,4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93,6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270,4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262,6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97,1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хозяйство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1678,2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1678,2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225545,4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220926,2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34802,0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30244,4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04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политика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21898,2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21776,6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Физкультура и спорт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887,9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887,9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Периодическая печать и издательства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774,0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774,0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44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Финансовая помощь бюджетам др. уровней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116179,2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114593,4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98,6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19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429595,7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418185,0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</a:rPr>
              <a:t>Уточненный бюджет по расходам составил </a:t>
            </a:r>
            <a:r>
              <a:rPr lang="ru-RU" sz="2400" b="1" i="1" dirty="0" smtClean="0">
                <a:solidFill>
                  <a:schemeClr val="tx1"/>
                </a:solidFill>
              </a:rPr>
              <a:t>429,6 млн. рублей, </a:t>
            </a:r>
            <a:r>
              <a:rPr lang="ru-RU" sz="2000" b="1" i="1" dirty="0" smtClean="0">
                <a:solidFill>
                  <a:schemeClr val="tx1"/>
                </a:solidFill>
              </a:rPr>
              <a:t>что </a:t>
            </a:r>
            <a:r>
              <a:rPr lang="ru-RU" sz="2000" b="1" i="1" dirty="0" smtClean="0"/>
              <a:t>на 117,4 млн. руб</a:t>
            </a:r>
            <a:r>
              <a:rPr lang="ru-RU" sz="2000" i="1" dirty="0" smtClean="0"/>
              <a:t>. </a:t>
            </a:r>
            <a:r>
              <a:rPr lang="ru-RU" sz="2000" b="1" i="1" dirty="0" smtClean="0"/>
              <a:t>больше первоначально утвержденного</a:t>
            </a:r>
            <a:r>
              <a:rPr lang="ru-RU" sz="2000" b="1" i="1" dirty="0" smtClean="0">
                <a:solidFill>
                  <a:schemeClr val="tx1"/>
                </a:solidFill>
              </a:rPr>
              <a:t>. Увеличение произошло по следующим причинам: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/>
              <a:t>Межбюджетные трансферты из бюджета Сернурского муниципального района   бюджетам поселений  в 2017  году</a:t>
            </a:r>
            <a:endParaRPr lang="ru-RU" sz="20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Расходы социальной сферы в 2017 году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0112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54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2017 году сформирован Программный бюджет, состоящий из 6 муниципальных программ: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714488"/>
          <a:ext cx="7786742" cy="4777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1500198"/>
                <a:gridCol w="1714512"/>
                <a:gridCol w="1571636"/>
              </a:tblGrid>
              <a:tr h="471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Исполнение          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Доля, % (исполнение)               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5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по МП: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412,9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401,8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</a:tr>
              <a:tr h="385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 «Образование»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240,2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236,5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56,6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00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 «Культура»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35,4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«ЖКХ,   дорожное хозяйство»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85,2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84,5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20,2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996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экономики»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МП «Управление финансами»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МП «Развитие поселений»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на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непрограммную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деятельность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расходы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бюджета района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429,6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418,2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9520" y="135729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млн. руб.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470025"/>
          </a:xfrm>
        </p:spPr>
        <p:txBody>
          <a:bodyPr>
            <a:noAutofit/>
          </a:bodyPr>
          <a:lstStyle/>
          <a:p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Бюджет  муниципального образования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"Сернурский муниципальный район"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 2017 год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43050"/>
            <a:ext cx="8319868" cy="4857784"/>
          </a:xfrm>
        </p:spPr>
        <p:txBody>
          <a:bodyPr>
            <a:normAutofit/>
          </a:bodyPr>
          <a:lstStyle/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УТВЕРЖДЕН:</a:t>
            </a:r>
          </a:p>
          <a:p>
            <a:pPr algn="just">
              <a:buClr>
                <a:srgbClr val="00FF99"/>
              </a:buClr>
              <a:buSzPct val="185000"/>
              <a:buBlip>
                <a:blip r:embed="rId2"/>
              </a:buBlip>
            </a:pPr>
            <a:r>
              <a:rPr lang="ru-RU" sz="2000" dirty="0" smtClean="0">
                <a:solidFill>
                  <a:schemeClr val="tx1"/>
                </a:solidFill>
                <a:latin typeface="Franklin Gothic Medium" pitchFamily="34" charset="0"/>
                <a:cs typeface="Times New Roman" pitchFamily="18" charset="0"/>
              </a:rPr>
              <a:t>        </a:t>
            </a: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Решением Собрания депутатов муниципального образования «Сернурский муниципальный район» от 21 декабря 2016 года № 150.</a:t>
            </a:r>
          </a:p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ВНЕСЕНЫ ИЗМЕНЕНИЯ И ДОПОЛНЕНИЯ:</a:t>
            </a:r>
          </a:p>
          <a:p>
            <a:pPr marL="360000" algn="just">
              <a:buClr>
                <a:srgbClr val="32EE7A"/>
              </a:buClr>
              <a:buSzPct val="85000"/>
              <a:buBlip>
                <a:blip r:embed="rId3"/>
              </a:buBlip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    Решениями Собрания депутатов муниципального образования «Сернурский муниципальный район» от: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22 февраля 2017 года №163, 05 апреля 2017 года № 168, 17 мая 2017 года №171, 04 июля 2017 года №172, 26 июля 2017 года №181, 13 сентября 2017 года №187, 22 ноября 2017 года 195, 28 декабря 2017 года №208</a:t>
            </a:r>
            <a:r>
              <a:rPr lang="ru-RU" sz="2000" i="1" dirty="0" smtClean="0">
                <a:solidFill>
                  <a:schemeClr val="tx1"/>
                </a:solidFill>
                <a:latin typeface="Monotype Corsiva" pitchFamily="66" charset="0"/>
              </a:rPr>
              <a:t>. </a:t>
            </a:r>
          </a:p>
          <a:p>
            <a:pPr marL="360000" algn="just">
              <a:buSzPct val="85000"/>
              <a:buBlip>
                <a:blip r:embed="rId4"/>
              </a:buBlip>
            </a:pP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solidFill>
                <a:srgbClr val="626D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Всего в 2017 году Дорожный фонд </a:t>
            </a:r>
            <a:br>
              <a:rPr lang="ru-RU" sz="3200" dirty="0" smtClean="0"/>
            </a:br>
            <a:r>
              <a:rPr lang="ru-RU" sz="3200" dirty="0" smtClean="0"/>
              <a:t>составил 50,9 млн. рублей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99FF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Акцизы + входящий остаток на 01.01.2017г(7,0 млн. руб.)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целевые мероприятия в области дорог;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бюджета (3,2 млн. руб.)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целевые мероприятия в области дорог;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дорог общего пользования,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бюджет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2,4 млн. руб.);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Строительство дорог общего пользования (38,3 млн. руб.),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фед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бюджет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по разделу </a:t>
            </a:r>
            <a:r>
              <a:rPr lang="ru-RU" sz="2400" b="1" dirty="0" smtClean="0"/>
              <a:t>«Образование» </a:t>
            </a:r>
            <a:r>
              <a:rPr lang="ru-RU" sz="2400" dirty="0" smtClean="0"/>
              <a:t>составили 220,9 млн. рублей или 98,0% к плану года, в том числе  расходы на выполнение муниципального задания -  183,8 млн. рублей.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500174"/>
          <a:ext cx="7786742" cy="493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726"/>
                <a:gridCol w="1857388"/>
                <a:gridCol w="1643074"/>
                <a:gridCol w="1814554"/>
              </a:tblGrid>
              <a:tr h="685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Исполнение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исполнения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Образование, всего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225,5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220,9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340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40,5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154,7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152,4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образование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11,8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88,1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</a:t>
                      </a: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10338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0800000" flipV="1">
            <a:off x="7442068" y="1162314"/>
            <a:ext cx="1100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млн. руб.</a:t>
            </a:r>
            <a:endParaRPr lang="ru-RU" sz="1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rgbClr val="32EE7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Расходы по отрасли Культура в 2017 году составили </a:t>
            </a:r>
            <a:br>
              <a:rPr lang="ru-RU" sz="24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30,2 млн. рублей</a:t>
            </a:r>
            <a:r>
              <a:rPr lang="ru-RU" sz="2400" dirty="0" smtClean="0">
                <a:latin typeface="Monotype Corsiva" pitchFamily="66" charset="0"/>
              </a:rPr>
              <a:t> или 86,8% к плану года, в том числе  расходы на выполнение муниципального задания -  22,1 млн. рублей.</a:t>
            </a:r>
            <a:endParaRPr lang="ru-RU" sz="2400" dirty="0"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разделу </a:t>
            </a:r>
            <a:r>
              <a:rPr lang="ru-RU" sz="2400" i="1" u="sng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«Социальная политика</a:t>
            </a:r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расходы составили                    21,8млн. рублей или 99,5% к годовым назначениям</a:t>
            </a:r>
            <a:b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0867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85736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млн. руб.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1" y="1643050"/>
          <a:ext cx="8640959" cy="49272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7412"/>
                <a:gridCol w="1233816"/>
                <a:gridCol w="1220289"/>
                <a:gridCol w="1227052"/>
                <a:gridCol w="1201195"/>
                <a:gridCol w="1201195"/>
              </a:tblGrid>
              <a:tr h="327990">
                <a:tc rowSpan="4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 1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января 2018 года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Первонач.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утвержд</a:t>
                      </a:r>
                      <a:r>
                        <a:rPr lang="ru-RU" baseline="0" dirty="0" smtClean="0"/>
                        <a:t>. план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Уточнен.</a:t>
                      </a:r>
                    </a:p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млн. рублей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к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78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уточнен. плану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утвержд</a:t>
                      </a:r>
                      <a:r>
                        <a:rPr lang="ru-RU" dirty="0" smtClean="0"/>
                        <a:t>. плану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312,2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427,8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417,5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97,6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133,7</a:t>
                      </a:r>
                      <a:endParaRPr lang="ru-RU" sz="2000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000" dirty="0"/>
                    </a:p>
                  </a:txBody>
                  <a:tcPr/>
                </a:tc>
              </a:tr>
              <a:tr h="55954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121,9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104,5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98,0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93,8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76,9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190,3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323,3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319,5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98,8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167,8</a:t>
                      </a:r>
                      <a:endParaRPr lang="ru-RU" sz="2000" dirty="0"/>
                    </a:p>
                  </a:txBody>
                  <a:tcPr/>
                </a:tc>
              </a:tr>
              <a:tr h="3595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Расходы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312,2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429,6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418,2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97,3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134,0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Дефицит (-),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профицит (+)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-1,8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-0,7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38,9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0,0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42844" y="214290"/>
            <a:ext cx="8858312" cy="12985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000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28564" y="142852"/>
            <a:ext cx="8572592" cy="1304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14282" y="142852"/>
            <a:ext cx="8715436" cy="1304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108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Основные характеристики 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Сернурского муниципального района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за 2017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785786" y="2071655"/>
          <a:ext cx="7753376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85720" y="142852"/>
            <a:ext cx="8858280" cy="1500198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Динамика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налоговых и неналоговых доходов 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муниципальный район» 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7" cy="447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14446"/>
                <a:gridCol w="1212736"/>
                <a:gridCol w="1080120"/>
                <a:gridCol w="1368152"/>
                <a:gridCol w="1008112"/>
                <a:gridCol w="1117359"/>
              </a:tblGrid>
              <a:tr h="1071570"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</a:p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Темп роста 2017 год к 2016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году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831822"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уточнен-ный</a:t>
                      </a:r>
                      <a:r>
                        <a:rPr lang="ru-RU" sz="1800" dirty="0" smtClean="0"/>
                        <a:t> план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Испол-нение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% </a:t>
                      </a:r>
                      <a:r>
                        <a:rPr lang="ru-RU" sz="1800" dirty="0" err="1" smtClean="0"/>
                        <a:t>исполне-ния</a:t>
                      </a:r>
                      <a:r>
                        <a:rPr lang="ru-RU" sz="1800" dirty="0" smtClean="0"/>
                        <a:t> к  плану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/>
                        <a:t>млн. </a:t>
                      </a:r>
                      <a:r>
                        <a:rPr lang="ru-RU" sz="1800" dirty="0" smtClean="0"/>
                        <a:t>рублей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%</a:t>
                      </a:r>
                      <a:endParaRPr lang="ru-RU" sz="2100" dirty="0"/>
                    </a:p>
                  </a:txBody>
                  <a:tcPr/>
                </a:tc>
              </a:tr>
              <a:tr h="83083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Налоговые доходы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105,1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96,7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93,1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96,32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-12,0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88,6</a:t>
                      </a:r>
                      <a:endParaRPr lang="ru-RU" sz="2800" b="1" dirty="0"/>
                    </a:p>
                  </a:txBody>
                  <a:tcPr/>
                </a:tc>
              </a:tr>
              <a:tr h="878757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Неналоговые доходы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4,9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62,8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-3,5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58,3</a:t>
                      </a:r>
                      <a:endParaRPr lang="ru-RU" sz="2800" b="1" dirty="0"/>
                    </a:p>
                  </a:txBody>
                  <a:tcPr/>
                </a:tc>
              </a:tr>
              <a:tr h="753939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Всего доходов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113,5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104,5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98,0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93,8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-15,5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86,3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14282" y="142852"/>
            <a:ext cx="8643998" cy="1379101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5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Исполнение налоговых и неналоговых доходов</a:t>
            </a:r>
          </a:p>
          <a:p>
            <a:pPr algn="ctr"/>
            <a:r>
              <a:rPr lang="ru-RU" sz="25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бюджета муниципального образования </a:t>
            </a:r>
          </a:p>
          <a:p>
            <a:pPr algn="ctr"/>
            <a:r>
              <a:rPr lang="ru-RU" sz="25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«Сернурский муниципальный район» за 2017 год</a:t>
            </a:r>
            <a:endParaRPr lang="ru-RU" sz="25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8082" y="135729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млн.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1"/>
          <p:cNvGraphicFramePr>
            <a:graphicFrameLocks/>
          </p:cNvGraphicFramePr>
          <p:nvPr/>
        </p:nvGraphicFramePr>
        <p:xfrm>
          <a:off x="266700" y="1928802"/>
          <a:ext cx="8591580" cy="3857652"/>
        </p:xfrm>
        <a:graphic>
          <a:graphicData uri="http://schemas.openxmlformats.org/presentationml/2006/ole">
            <p:oleObj spid="_x0000_s26626" name="Worksheet" r:id="rId3" imgW="8153400" imgH="1962150" progId="Excel.Sheet.8">
              <p:embed/>
            </p:oleObj>
          </a:graphicData>
        </a:graphic>
      </p:graphicFrame>
      <p:sp>
        <p:nvSpPr>
          <p:cNvPr id="6" name="WordArt 3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/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Структура доходов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 муниципальный район» за 2017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tx2"/>
                </a:solidFill>
              </a:rPr>
              <a:t>Структура налоговых и неналоговых доходов бюджета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Сернурского муниципального района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в 2017 году</a:t>
            </a:r>
            <a:endParaRPr lang="ru-RU" sz="2300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36"/>
          <a:ext cx="885831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3" y="1428736"/>
          <a:ext cx="8858316" cy="559551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28958"/>
                <a:gridCol w="973867"/>
                <a:gridCol w="1034596"/>
                <a:gridCol w="1138699"/>
                <a:gridCol w="918641"/>
                <a:gridCol w="774415"/>
                <a:gridCol w="1089140"/>
              </a:tblGrid>
              <a:tr h="343216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Темп роста 2017  к 2016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году, 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176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выполнение плана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464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доходы физических лиц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78,9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-3,7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95,5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88,3</a:t>
                      </a:r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 совокупный доход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48,9</a:t>
                      </a:r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Государственная пошлина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-0,3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108,3</a:t>
                      </a:r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использования имущества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90,6</a:t>
                      </a:r>
                      <a:endParaRPr lang="ru-RU" sz="16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Плата</a:t>
                      </a:r>
                      <a:r>
                        <a:rPr lang="ru-RU" sz="1600" baseline="0" dirty="0" smtClean="0"/>
                        <a:t> за негативное воздействие на окружающую среду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60,0</a:t>
                      </a:r>
                      <a:endParaRPr lang="ru-RU" sz="16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Акцизы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+0,4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107,7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87,5</a:t>
                      </a:r>
                      <a:endParaRPr lang="ru-RU" sz="16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r>
                        <a:rPr lang="ru-RU" sz="1600" baseline="0" dirty="0" smtClean="0"/>
                        <a:t> от продажи материальных и нематериальных активов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14,7</a:t>
                      </a:r>
                      <a:endParaRPr lang="ru-RU" sz="1600" dirty="0"/>
                    </a:p>
                  </a:txBody>
                  <a:tcPr/>
                </a:tc>
              </a:tr>
              <a:tr h="5073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Штрафы, санкции, возмещение ущерба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-0,8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52,9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69,2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396054" cy="11237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Исполнение налоговых и неналоговых доходов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 муниципального образования 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«Сернурский муниципальный район» за 2017 год</a:t>
            </a:r>
            <a:endParaRPr lang="ru-RU" sz="20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114298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млн.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214290"/>
            <a:ext cx="8858280" cy="928710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700" i="1" dirty="0" smtClean="0"/>
              <a:t>Исполнение налога на доходы физических лиц за 2017 год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ьная выноска 5"/>
          <p:cNvSpPr/>
          <p:nvPr/>
        </p:nvSpPr>
        <p:spPr>
          <a:xfrm>
            <a:off x="5148064" y="1700808"/>
            <a:ext cx="2592288" cy="785818"/>
          </a:xfrm>
          <a:prstGeom prst="wedgeEllipseCallout">
            <a:avLst>
              <a:gd name="adj1" fmla="val -36140"/>
              <a:gd name="adj2" fmla="val 147711"/>
            </a:avLst>
          </a:prstGeom>
          <a:solidFill>
            <a:srgbClr val="C0504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700" b="1" dirty="0" smtClean="0">
                <a:solidFill>
                  <a:sysClr val="windowText" lastClr="000000"/>
                </a:solidFill>
              </a:rPr>
              <a:t>-3,7 млн.рублей</a:t>
            </a:r>
          </a:p>
          <a:p>
            <a:pPr algn="ctr"/>
            <a:r>
              <a:rPr lang="ru-RU" sz="1700" b="1" dirty="0" smtClean="0">
                <a:solidFill>
                  <a:sysClr val="windowText" lastClr="000000"/>
                </a:solidFill>
              </a:rPr>
              <a:t>или 95,5%</a:t>
            </a:r>
            <a:endParaRPr lang="ru-RU" sz="17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EBA443151ADE747B2A2357184BB97A1" ma:contentTypeVersion="3" ma:contentTypeDescription="Создание документа." ma:contentTypeScope="" ma:versionID="5e55784aba460e68bc8f17772c3e906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1c21b618-6488-4909-9489-05f383173833" targetNamespace="http://schemas.microsoft.com/office/2006/metadata/properties" ma:root="true" ma:fieldsID="9a9fd4dccad6807d721fc9e76943c226" ns2:_="" ns3:_="" ns4:_="">
    <xsd:import namespace="57504d04-691e-4fc4-8f09-4f19fdbe90f6"/>
    <xsd:import namespace="6d7c22ec-c6a4-4777-88aa-bc3c76ac660e"/>
    <xsd:import namespace="1c21b618-6488-4909-9489-05f3831738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1b618-6488-4909-9489-05f383173833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2020" ma:default="2021 год" ma:format="RadioButtons" ma:internalName="_x041f__x0430__x043f__x043a__x0430_">
      <xsd:simpleType>
        <xsd:restriction base="dms:Choice">
          <xsd:enumeration value="2021 год"/>
          <xsd:enumeration value="2020 год"/>
          <xsd:enumeration value="2019 год"/>
          <xsd:enumeration value="2018 год"/>
          <xsd:enumeration value="2017 год"/>
          <xsd:enumeration value="2016 год"/>
          <xsd:enumeration value="2015 год"/>
          <xsd:enumeration value="2014 год"/>
          <xsd:enumeration value="2013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1c21b618-6488-4909-9489-05f383173833">2018 год</_x041f__x0430__x043f__x043a__x0430_>
    <_dlc_DocId xmlns="57504d04-691e-4fc4-8f09-4f19fdbe90f6">XXJ7TYMEEKJ2-3173-18</_dlc_DocId>
    <_dlc_DocIdUrl xmlns="57504d04-691e-4fc4-8f09-4f19fdbe90f6">
      <Url>https://vip.gov.mari.ru/sernur/_layouts/DocIdRedir.aspx?ID=XXJ7TYMEEKJ2-3173-18</Url>
      <Description>XXJ7TYMEEKJ2-3173-18</Description>
    </_dlc_DocIdUrl>
  </documentManagement>
</p:properties>
</file>

<file path=customXml/itemProps1.xml><?xml version="1.0" encoding="utf-8"?>
<ds:datastoreItem xmlns:ds="http://schemas.openxmlformats.org/officeDocument/2006/customXml" ds:itemID="{B272305C-56EB-4661-AA3A-F60EC2F9AC54}"/>
</file>

<file path=customXml/itemProps2.xml><?xml version="1.0" encoding="utf-8"?>
<ds:datastoreItem xmlns:ds="http://schemas.openxmlformats.org/officeDocument/2006/customXml" ds:itemID="{E3BB9DFC-20EF-44B7-AD77-6422EF1E8371}"/>
</file>

<file path=customXml/itemProps3.xml><?xml version="1.0" encoding="utf-8"?>
<ds:datastoreItem xmlns:ds="http://schemas.openxmlformats.org/officeDocument/2006/customXml" ds:itemID="{B98345A9-72DA-4630-B5DF-98B90458DA85}"/>
</file>

<file path=customXml/itemProps4.xml><?xml version="1.0" encoding="utf-8"?>
<ds:datastoreItem xmlns:ds="http://schemas.openxmlformats.org/officeDocument/2006/customXml" ds:itemID="{B3305CBA-8B26-4EC9-AF9F-FDDA64A064A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4631</TotalTime>
  <Words>1234</Words>
  <Application>Microsoft Office PowerPoint</Application>
  <PresentationFormat>Экран (4:3)</PresentationFormat>
  <Paragraphs>412</Paragraphs>
  <Slides>23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Worksheet</vt:lpstr>
      <vt:lpstr>Слайд 1</vt:lpstr>
      <vt:lpstr>Бюджет  муниципального образования "Сернурский муниципальный район" на 2017 год</vt:lpstr>
      <vt:lpstr>Слайд 3</vt:lpstr>
      <vt:lpstr>Слайд 4</vt:lpstr>
      <vt:lpstr>Слайд 5</vt:lpstr>
      <vt:lpstr>Структура доходов бюджета  муниципального образования  «Сернурский муниципальный район» за 2017 год</vt:lpstr>
      <vt:lpstr>Структура налоговых и неналоговых доходов бюджета  Сернурского муниципального района  в 2017 году</vt:lpstr>
      <vt:lpstr>Слайд 8</vt:lpstr>
      <vt:lpstr>Исполнение налога на доходы физических лиц за 2017 год</vt:lpstr>
      <vt:lpstr>Исполнение доходов от продажи материальных и нематериальных активов за 2017 год</vt:lpstr>
      <vt:lpstr>Исполнение  доходов от использования  имущества за 2017 год</vt:lpstr>
      <vt:lpstr>Безвозмездные поступления из республиканского бюджета Республики Марий Эл в 2017 году</vt:lpstr>
      <vt:lpstr>Слайд 13</vt:lpstr>
      <vt:lpstr>Уточненный бюджет по расходам составил 429,6 млн. рублей, что на 117,4 млн. руб. больше первоначально утвержденного. Увеличение произошло по следующим причинам:</vt:lpstr>
      <vt:lpstr>Межбюджетные трансферты из бюджета Сернурского муниципального района   бюджетам поселений  в 2017  году</vt:lpstr>
      <vt:lpstr> Расходы социальной сферы в 2017 году </vt:lpstr>
      <vt:lpstr>Слайд 17</vt:lpstr>
      <vt:lpstr>Слайд 18</vt:lpstr>
      <vt:lpstr>В 2017 году сформирован Программный бюджет, состоящий из 6 муниципальных программ: </vt:lpstr>
      <vt:lpstr>Всего в 2017 году Дорожный фонд  составил 50,9 млн. рублей</vt:lpstr>
      <vt:lpstr>Расходы по разделу «Образование» составили 220,9 млн. рублей или 98,0% к плану года, в том числе  расходы на выполнение муниципального задания -  183,8 млн. рублей.</vt:lpstr>
      <vt:lpstr>Расходы по отрасли Культура в 2017 году составили  30,2 млн. рублей или 86,8% к плану года, в том числе  расходы на выполнение муниципального задания -  22,1 млн. рублей.</vt:lpstr>
      <vt:lpstr>По разделу «Социальная политика» расходы составили                    21,8млн. рублей или 99,5% к годовым назначениям </vt:lpstr>
    </vt:vector>
  </TitlesOfParts>
  <Company>rfo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муниципального образования «Сернурский муниципальный район» за 2017 год</dc:title>
  <dc:creator>veronika</dc:creator>
  <cp:lastModifiedBy>masha</cp:lastModifiedBy>
  <cp:revision>489</cp:revision>
  <dcterms:created xsi:type="dcterms:W3CDTF">2013-11-21T12:57:38Z</dcterms:created>
  <dcterms:modified xsi:type="dcterms:W3CDTF">2018-03-29T11:52:30Z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0x0101001EBA443151ADE747B2A2357184BB97A1</vt:lpwstr>
  </property>
  <property fmtid="{D5CDD505-2E9C-101B-9397-08002B2CF9AE}" pid="3" name="_dlc_DocIdItemGuid">
    <vt:lpwstr>1521ccbd-ccc8-4784-889a-710e0afd91e5</vt:lpwstr>
  </property>
</Properties>
</file>