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1.xml" ContentType="application/vnd.openxmlformats-officedocument.theme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77" r:id="rId3"/>
    <p:sldId id="278" r:id="rId4"/>
    <p:sldId id="274" r:id="rId5"/>
    <p:sldId id="271" r:id="rId6"/>
    <p:sldId id="275" r:id="rId7"/>
    <p:sldId id="260" r:id="rId8"/>
    <p:sldId id="279" r:id="rId9"/>
    <p:sldId id="280" r:id="rId10"/>
    <p:sldId id="261" r:id="rId11"/>
    <p:sldId id="281" r:id="rId12"/>
    <p:sldId id="282" r:id="rId13"/>
    <p:sldId id="272" r:id="rId14"/>
    <p:sldId id="283" r:id="rId15"/>
    <p:sldId id="268" r:id="rId16"/>
    <p:sldId id="284" r:id="rId17"/>
    <p:sldId id="285" r:id="rId18"/>
    <p:sldId id="286" r:id="rId19"/>
    <p:sldId id="287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0" autoAdjust="0"/>
  </p:normalViewPr>
  <p:slideViewPr>
    <p:cSldViewPr>
      <p:cViewPr varScale="1">
        <p:scale>
          <a:sx n="78" d="100"/>
          <a:sy n="78" d="100"/>
        </p:scale>
        <p:origin x="-84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Y val="200"/>
      <c:perspective val="0"/>
    </c:view3D>
    <c:plotArea>
      <c:layout>
        <c:manualLayout>
          <c:layoutTarget val="inner"/>
          <c:xMode val="edge"/>
          <c:yMode val="edge"/>
          <c:x val="5.1314142678347913E-2"/>
          <c:y val="0.19006479481641481"/>
          <c:w val="0.95369211514392993"/>
          <c:h val="0.654427645788336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8823">
              <a:solidFill>
                <a:schemeClr val="tx1"/>
              </a:solidFill>
              <a:prstDash val="solid"/>
            </a:ln>
          </c:spPr>
          <c:explosion val="32"/>
          <c:dPt>
            <c:idx val="0"/>
            <c:spPr>
              <a:solidFill>
                <a:srgbClr val="0000FF"/>
              </a:solidFill>
              <a:ln w="1882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00FF00"/>
              </a:solidFill>
              <a:ln w="1882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0000"/>
              </a:solidFill>
              <a:ln w="1882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00FFFF"/>
              </a:solidFill>
              <a:ln w="1882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FFFF99"/>
              </a:solidFill>
              <a:ln w="1882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6600"/>
              </a:solidFill>
              <a:ln w="18823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НДФЛ</c:v>
                </c:pt>
                <c:pt idx="1">
                  <c:v>Патент</c:v>
                </c:pt>
                <c:pt idx="2">
                  <c:v>акцизы</c:v>
                </c:pt>
                <c:pt idx="3">
                  <c:v>Единый налог на вмененный доход</c:v>
                </c:pt>
                <c:pt idx="4">
                  <c:v>Единый сельхозналог</c:v>
                </c:pt>
                <c:pt idx="5">
                  <c:v>Госпошлина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86.5</c:v>
                </c:pt>
                <c:pt idx="1">
                  <c:v>0.3000000000000001</c:v>
                </c:pt>
                <c:pt idx="2">
                  <c:v>5.6</c:v>
                </c:pt>
                <c:pt idx="3">
                  <c:v>5.7</c:v>
                </c:pt>
                <c:pt idx="4">
                  <c:v>0.6000000000000002</c:v>
                </c:pt>
                <c:pt idx="5">
                  <c:v>1.3</c:v>
                </c:pt>
              </c:numCache>
            </c:numRef>
          </c:val>
        </c:ser>
      </c:pie3DChart>
      <c:spPr>
        <a:noFill/>
        <a:ln w="2541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37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depthPercent val="100"/>
      <c:rAngAx val="1"/>
    </c:view3D>
    <c:floor>
      <c:spPr>
        <a:noFill/>
        <a:ln>
          <a:noFill/>
        </a:ln>
        <a:scene3d>
          <a:camera prst="orthographicFront"/>
          <a:lightRig rig="threePt" dir="t"/>
        </a:scene3d>
        <a:sp3d prstMaterial="flat">
          <a:contourClr>
            <a:srgbClr val="000000"/>
          </a:contourClr>
        </a:sp3d>
      </c:spPr>
    </c:floor>
    <c:sideWall>
      <c:spPr>
        <a:noFill/>
        <a:ln w="25400">
          <a:noFill/>
        </a:ln>
      </c:spPr>
    </c:sideWall>
    <c:plotArea>
      <c:layout>
        <c:manualLayout>
          <c:layoutTarget val="inner"/>
          <c:xMode val="edge"/>
          <c:yMode val="edge"/>
          <c:x val="7.7726333055951127E-2"/>
          <c:y val="2.883492264471969E-2"/>
          <c:w val="0.96538839939061749"/>
          <c:h val="0.9435897435897436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gradFill flip="none" rotWithShape="1">
              <a:gsLst>
                <a:gs pos="0">
                  <a:srgbClr val="FF9900">
                    <a:shade val="30000"/>
                    <a:satMod val="115000"/>
                  </a:srgbClr>
                </a:gs>
                <a:gs pos="50000">
                  <a:srgbClr val="FF9900">
                    <a:shade val="67500"/>
                    <a:satMod val="115000"/>
                  </a:srgbClr>
                </a:gs>
                <a:gs pos="100000">
                  <a:srgbClr val="FF99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dPt>
            <c:idx val="0"/>
            <c:spPr>
              <a:solidFill>
                <a:srgbClr val="0066FF"/>
              </a:solidFill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c:spPr>
          </c:dPt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371</c:v>
                </c:pt>
              </c:numCache>
            </c:numRef>
          </c:val>
        </c:ser>
        <c:shape val="box"/>
        <c:axId val="118587392"/>
        <c:axId val="118588928"/>
        <c:axId val="0"/>
      </c:bar3DChart>
      <c:catAx>
        <c:axId val="118587392"/>
        <c:scaling>
          <c:orientation val="minMax"/>
        </c:scaling>
        <c:delete val="1"/>
        <c:axPos val="b"/>
        <c:tickLblPos val="nextTo"/>
        <c:crossAx val="118588928"/>
        <c:crosses val="autoZero"/>
        <c:auto val="1"/>
        <c:lblAlgn val="ctr"/>
        <c:lblOffset val="100"/>
      </c:catAx>
      <c:valAx>
        <c:axId val="118588928"/>
        <c:scaling>
          <c:orientation val="minMax"/>
          <c:max val="400"/>
          <c:min val="0"/>
        </c:scaling>
        <c:delete val="1"/>
        <c:axPos val="l"/>
        <c:numFmt formatCode="General" sourceLinked="1"/>
        <c:tickLblPos val="nextTo"/>
        <c:crossAx val="118587392"/>
        <c:crosses val="autoZero"/>
        <c:crossBetween val="between"/>
        <c:minorUnit val="50"/>
      </c:valAx>
      <c:spPr>
        <a:noFill/>
        <a:ln w="25389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2.0604395604395621E-2"/>
          <c:y val="0.14310444316214677"/>
          <c:w val="0.96428571428571463"/>
          <c:h val="0.742308045308532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99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6600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2.7777777777777887E-3"/>
                  <c:y val="0.32921977345424508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0.35979002624671919"/>
                </c:manualLayout>
              </c:layout>
              <c:showVal val="1"/>
            </c:dLbl>
            <c:txPr>
              <a:bodyPr/>
              <a:lstStyle/>
              <a:p>
                <a:pPr>
                  <a:defRPr sz="3193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68.8</c:v>
                </c:pt>
                <c:pt idx="1">
                  <c:v>70.2</c:v>
                </c:pt>
              </c:numCache>
            </c:numRef>
          </c:val>
        </c:ser>
        <c:shape val="box"/>
        <c:axId val="118929664"/>
        <c:axId val="118960128"/>
        <c:axId val="0"/>
      </c:bar3DChart>
      <c:catAx>
        <c:axId val="118929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797" b="1"/>
            </a:pPr>
            <a:endParaRPr lang="ru-RU"/>
          </a:p>
        </c:txPr>
        <c:crossAx val="118960128"/>
        <c:crosses val="autoZero"/>
        <c:auto val="1"/>
        <c:lblAlgn val="ctr"/>
        <c:lblOffset val="100"/>
      </c:catAx>
      <c:valAx>
        <c:axId val="118960128"/>
        <c:scaling>
          <c:orientation val="minMax"/>
          <c:min val="0"/>
        </c:scaling>
        <c:delete val="1"/>
        <c:axPos val="l"/>
        <c:numFmt formatCode="General" sourceLinked="1"/>
        <c:tickLblPos val="nextTo"/>
        <c:crossAx val="118929664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9188417420044788E-2"/>
          <c:y val="0.12631101933444883"/>
          <c:w val="0.90074985418489473"/>
          <c:h val="0.8250043139990318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293ADB"/>
              </a:solidFill>
            </a:ln>
          </c:spPr>
          <c:dPt>
            <c:idx val="0"/>
            <c:spPr>
              <a:solidFill>
                <a:srgbClr val="99CCFF"/>
              </a:solidFill>
              <a:ln>
                <a:solidFill>
                  <a:srgbClr val="293ADB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800" b="1" i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800" b="1" i="0" dirty="0" smtClean="0">
                        <a:latin typeface="Times New Roman" pitchFamily="18" charset="0"/>
                        <a:cs typeface="Times New Roman" pitchFamily="18" charset="0"/>
                      </a:rPr>
                      <a:t>236,0  </a:t>
                    </a:r>
                  </a:p>
                  <a:p>
                    <a:pPr>
                      <a:defRPr sz="2800" b="1" i="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2800" b="1" i="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2800" b="1" i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800" b="1" i="0" dirty="0" smtClean="0">
                        <a:latin typeface="Times New Roman" pitchFamily="18" charset="0"/>
                        <a:cs typeface="Times New Roman" pitchFamily="18" charset="0"/>
                      </a:rPr>
                      <a:t> млн. рублей</a:t>
                    </a:r>
                    <a:endParaRPr lang="en-US" sz="2800" b="1" i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800" b="1" i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800" b="1" i="0" dirty="0" smtClean="0">
                        <a:latin typeface="Times New Roman" pitchFamily="18" charset="0"/>
                        <a:cs typeface="Times New Roman" pitchFamily="18" charset="0"/>
                      </a:rPr>
                      <a:t>270,2 </a:t>
                    </a:r>
                  </a:p>
                  <a:p>
                    <a:pPr>
                      <a:defRPr sz="2800" b="1" i="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2800" b="1" i="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2800" b="1" i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800" b="1" i="0" dirty="0" smtClean="0">
                        <a:latin typeface="Times New Roman" pitchFamily="18" charset="0"/>
                        <a:cs typeface="Times New Roman" pitchFamily="18" charset="0"/>
                      </a:rPr>
                      <a:t>млн. рублей</a:t>
                    </a:r>
                    <a:endParaRPr lang="en-US" sz="2800" b="1" i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2017 г</c:v>
                </c:pt>
                <c:pt idx="1">
                  <c:v>2018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236</c:v>
                </c:pt>
                <c:pt idx="1">
                  <c:v>270.2</c:v>
                </c:pt>
              </c:numCache>
            </c:numRef>
          </c:val>
        </c:ser>
        <c:overlap val="100"/>
        <c:axId val="119408128"/>
        <c:axId val="119409664"/>
      </c:barChart>
      <c:catAx>
        <c:axId val="119408128"/>
        <c:scaling>
          <c:orientation val="minMax"/>
        </c:scaling>
        <c:axPos val="t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409664"/>
        <c:crosses val="max"/>
        <c:auto val="1"/>
        <c:lblAlgn val="ctr"/>
        <c:lblOffset val="100"/>
      </c:catAx>
      <c:valAx>
        <c:axId val="119409664"/>
        <c:scaling>
          <c:orientation val="minMax"/>
          <c:max val="300"/>
          <c:min val="0"/>
        </c:scaling>
        <c:axPos val="l"/>
        <c:majorGridlines/>
        <c:numFmt formatCode="General" sourceLinked="1"/>
        <c:tickLblPos val="nextTo"/>
        <c:crossAx val="119408128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7637877211238373E-2"/>
          <c:y val="3.4071550255536626E-2"/>
          <c:w val="0.70135275754422477"/>
          <c:h val="0.87904599659284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rgbClr val="00FF00"/>
            </a:solidFill>
          </c:spPr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  ( 60,4%  )</c:v>
                </c:pt>
                <c:pt idx="1">
                  <c:v>2017 г (55,5%)</c:v>
                </c:pt>
                <c:pt idx="2">
                  <c:v>2018 г (57,7%)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231.8</c:v>
                </c:pt>
                <c:pt idx="1">
                  <c:v>236</c:v>
                </c:pt>
                <c:pt idx="2">
                  <c:v>270.2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втч образование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2"/>
              <c:layout>
                <c:manualLayout>
                  <c:x val="1.9337016574585635E-2"/>
                  <c:y val="-6.694561257607637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  ( 60,4%  )</c:v>
                </c:pt>
                <c:pt idx="1">
                  <c:v>2017 г (55,5%)</c:v>
                </c:pt>
                <c:pt idx="2">
                  <c:v>2018 г (57,7%)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140</c:v>
                </c:pt>
                <c:pt idx="1">
                  <c:v>131</c:v>
                </c:pt>
                <c:pt idx="2">
                  <c:v>155.80000000000001</c:v>
                </c:pt>
              </c:numCache>
            </c:numRef>
          </c:val>
        </c:ser>
        <c:axId val="119849728"/>
        <c:axId val="119851264"/>
      </c:barChart>
      <c:catAx>
        <c:axId val="119849728"/>
        <c:scaling>
          <c:orientation val="minMax"/>
        </c:scaling>
        <c:axPos val="b"/>
        <c:numFmt formatCode="General" sourceLinked="1"/>
        <c:tickLblPos val="nextTo"/>
        <c:crossAx val="119851264"/>
        <c:crosses val="autoZero"/>
        <c:auto val="1"/>
        <c:lblAlgn val="ctr"/>
        <c:lblOffset val="100"/>
      </c:catAx>
      <c:valAx>
        <c:axId val="119851264"/>
        <c:scaling>
          <c:orientation val="minMax"/>
        </c:scaling>
        <c:axPos val="l"/>
        <c:majorGridlines/>
        <c:numFmt formatCode="General" sourceLinked="1"/>
        <c:tickLblPos val="nextTo"/>
        <c:crossAx val="119849728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1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112412177985964E-2"/>
          <c:y val="4.3010752688172046E-2"/>
          <c:w val="0.67681498829039866"/>
          <c:h val="0.8473118279569892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00FF00"/>
              </a:solidFill>
            </c:spPr>
          </c:dPt>
          <c:dLbls>
            <c:txPr>
              <a:bodyPr/>
              <a:lstStyle/>
              <a:p>
                <a:pPr>
                  <a:defRPr sz="3199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 (11,1%)</c:v>
                </c:pt>
                <c:pt idx="1">
                  <c:v>2017 г (10,0 %)</c:v>
                </c:pt>
                <c:pt idx="2">
                  <c:v>2018 г (11,2 %)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231.8</c:v>
                </c:pt>
                <c:pt idx="1">
                  <c:v>236</c:v>
                </c:pt>
                <c:pt idx="2">
                  <c:v>270.2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втч культура</c:v>
                </c:pt>
              </c:strCache>
            </c:strRef>
          </c:tx>
          <c:spPr>
            <a:solidFill>
              <a:srgbClr val="6699FF"/>
            </a:solidFill>
          </c:spPr>
          <c:dLbls>
            <c:dLbl>
              <c:idx val="0"/>
              <c:layout>
                <c:manualLayout>
                  <c:x val="1.666666666666668E-2"/>
                  <c:y val="2.370354222375523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8055555555555561E-2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1111111111111122E-2"/>
                  <c:y val="2.3703542223754378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3199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 (11,1%)</c:v>
                </c:pt>
                <c:pt idx="1">
                  <c:v>2017 г (10,0 %)</c:v>
                </c:pt>
                <c:pt idx="2">
                  <c:v>2018 г (11,2 %)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25.8</c:v>
                </c:pt>
                <c:pt idx="1">
                  <c:v>23.7</c:v>
                </c:pt>
                <c:pt idx="2">
                  <c:v>30.3</c:v>
                </c:pt>
              </c:numCache>
            </c:numRef>
          </c:val>
        </c:ser>
        <c:axId val="119972608"/>
        <c:axId val="119974144"/>
      </c:barChart>
      <c:catAx>
        <c:axId val="119972608"/>
        <c:scaling>
          <c:orientation val="minMax"/>
        </c:scaling>
        <c:axPos val="b"/>
        <c:numFmt formatCode="General" sourceLinked="1"/>
        <c:tickLblPos val="nextTo"/>
        <c:crossAx val="119974144"/>
        <c:crosses val="autoZero"/>
        <c:auto val="1"/>
        <c:lblAlgn val="ctr"/>
        <c:lblOffset val="100"/>
      </c:catAx>
      <c:valAx>
        <c:axId val="119974144"/>
        <c:scaling>
          <c:orientation val="minMax"/>
        </c:scaling>
        <c:axPos val="l"/>
        <c:majorGridlines/>
        <c:numFmt formatCode="General" sourceLinked="1"/>
        <c:tickLblPos val="nextTo"/>
        <c:crossAx val="119972608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0556867891513594E-2"/>
          <c:y val="2.6173739707671864E-2"/>
          <c:w val="0.55854800936768145"/>
          <c:h val="0.8473118279569892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rgbClr val="00FF00"/>
            </a:solidFill>
          </c:spPr>
          <c:dLbls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 (3,5%)</c:v>
                </c:pt>
                <c:pt idx="1">
                  <c:v>2017 г (5,1%)</c:v>
                </c:pt>
                <c:pt idx="2">
                  <c:v>2018 г (4,1%)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231.8</c:v>
                </c:pt>
                <c:pt idx="1">
                  <c:v>236</c:v>
                </c:pt>
                <c:pt idx="2">
                  <c:v>270.2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втч социальная политика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0833333333333395E-2"/>
                  <c:y val="-2.405291641611461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500000000000005E-2"/>
                  <c:y val="4.810583283223091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2.5000000000000001E-2"/>
                  <c:y val="2.405291641611549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 (3,5%)</c:v>
                </c:pt>
                <c:pt idx="1">
                  <c:v>2017 г (5,1%)</c:v>
                </c:pt>
                <c:pt idx="2">
                  <c:v>2018 г (4,1%)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12.2</c:v>
                </c:pt>
                <c:pt idx="2">
                  <c:v>11.2</c:v>
                </c:pt>
              </c:numCache>
            </c:numRef>
          </c:val>
        </c:ser>
        <c:axId val="120204672"/>
        <c:axId val="120206464"/>
      </c:barChart>
      <c:catAx>
        <c:axId val="120204672"/>
        <c:scaling>
          <c:orientation val="minMax"/>
        </c:scaling>
        <c:axPos val="b"/>
        <c:numFmt formatCode="General" sourceLinked="1"/>
        <c:tickLblPos val="nextTo"/>
        <c:crossAx val="120206464"/>
        <c:crosses val="autoZero"/>
        <c:auto val="1"/>
        <c:lblAlgn val="ctr"/>
        <c:lblOffset val="100"/>
      </c:catAx>
      <c:valAx>
        <c:axId val="120206464"/>
        <c:scaling>
          <c:orientation val="minMax"/>
        </c:scaling>
        <c:axPos val="l"/>
        <c:majorGridlines/>
        <c:numFmt formatCode="General" sourceLinked="1"/>
        <c:tickLblPos val="nextTo"/>
        <c:crossAx val="12020467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0.46565</cdr:x>
      <cdr:y>0.60694</cdr:y>
    </cdr:from>
    <cdr:to>
      <cdr:x>0.57677</cdr:x>
      <cdr:y>0.70796</cdr:y>
    </cdr:to>
    <cdr:sp macro="" textlink="">
      <cdr:nvSpPr>
        <cdr:cNvPr id="2" name="TextBox 1"/>
        <cdr:cNvSpPr txBox="1"/>
      </cdr:nvSpPr>
      <cdr:spPr>
        <a:xfrm xmlns:a="http://schemas.openxmlformats.org/drawingml/2006/main" rot="20050488">
          <a:off x="4124917" y="3078462"/>
          <a:ext cx="984257" cy="512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14,5 %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0.12317</cdr:x>
      <cdr:y>0.27919</cdr:y>
    </cdr:from>
    <cdr:to>
      <cdr:x>0.18473</cdr:x>
      <cdr:y>0.77938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7821" y="2729210"/>
          <a:ext cx="2846686" cy="566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В С Е  Г О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0.18422</cdr:x>
      <cdr:y>0.50154</cdr:y>
    </cdr:from>
    <cdr:to>
      <cdr:x>0.25194</cdr:x>
      <cdr:y>0.90321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862184" y="3685989"/>
          <a:ext cx="2286013" cy="62269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О Б Р А З О В А Н И Е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0.34551</cdr:x>
      <cdr:y>0.43943</cdr:y>
    </cdr:from>
    <cdr:to>
      <cdr:x>0.40753</cdr:x>
      <cdr:y>0.64611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2603140" y="214938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r>
            <a:rPr lang="ru-RU" sz="2800" b="1" dirty="0" smtClean="0"/>
            <a:t>В С Е  Г О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0.4173</cdr:x>
      <cdr:y>0.52664</cdr:y>
    </cdr:from>
    <cdr:to>
      <cdr:x>0.48455</cdr:x>
      <cdr:y>0.90321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3074576" y="3759611"/>
          <a:ext cx="2143140" cy="61832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vert="horz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500" b="1" dirty="0" smtClean="0"/>
            <a:t>О Б Р А З О В А Н И Е</a:t>
          </a:r>
          <a:endParaRPr lang="ru-RU" sz="1500" b="1" dirty="0"/>
        </a:p>
      </cdr:txBody>
    </cdr:sp>
  </cdr:relSizeAnchor>
  <cdr:relSizeAnchor xmlns:cdr="http://schemas.openxmlformats.org/drawingml/2006/chartDrawing">
    <cdr:from>
      <cdr:x>0.58499</cdr:x>
      <cdr:y>0.1302</cdr:y>
    </cdr:from>
    <cdr:to>
      <cdr:x>0.64681</cdr:x>
      <cdr:y>0.89514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3517663" y="2631950"/>
          <a:ext cx="4353416" cy="571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В С Е Г О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0.65453</cdr:x>
      <cdr:y>0.45571</cdr:y>
    </cdr:from>
    <cdr:to>
      <cdr:x>0.71635</cdr:x>
      <cdr:y>0.91576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5028187" y="3616906"/>
          <a:ext cx="2618252" cy="571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О Б Р А З О В А Н И Е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0.4173</cdr:x>
      <cdr:y>0.20028</cdr:y>
    </cdr:from>
    <cdr:to>
      <cdr:x>0.51675</cdr:x>
      <cdr:y>0.36095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36982" y="113981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0.11905</cdr:x>
      <cdr:y>0.17401</cdr:y>
    </cdr:from>
    <cdr:to>
      <cdr:x>0.18107</cdr:x>
      <cdr:y>0.87385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28488" y="2066032"/>
          <a:ext cx="309634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В С Е Г О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0.18993</cdr:x>
      <cdr:y>0.40688</cdr:y>
    </cdr:from>
    <cdr:to>
      <cdr:x>0.25194</cdr:x>
      <cdr:y>0.89514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715628" y="2628292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0.34551</cdr:x>
      <cdr:y>0.43943</cdr:y>
    </cdr:from>
    <cdr:to>
      <cdr:x>0.40753</cdr:x>
      <cdr:y>0.64611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2603140" y="214938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r>
            <a:rPr lang="ru-RU" sz="2800" b="1" dirty="0" smtClean="0"/>
            <a:t>В С Е Г О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0.40753</cdr:x>
      <cdr:y>0.52081</cdr:y>
    </cdr:from>
    <cdr:to>
      <cdr:x>0.46954</cdr:x>
      <cdr:y>0.87887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2772308" y="2844316"/>
          <a:ext cx="158417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0.56699</cdr:x>
      <cdr:y>0.1302</cdr:y>
    </cdr:from>
    <cdr:to>
      <cdr:x>0.62901</cdr:x>
      <cdr:y>0.89514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3168352" y="2016224"/>
          <a:ext cx="338437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В С Е Г О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0.62901</cdr:x>
      <cdr:y>0.45571</cdr:y>
    </cdr:from>
    <cdr:to>
      <cdr:x>0.69102</cdr:x>
      <cdr:y>0.89514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4392488" y="2736304"/>
          <a:ext cx="194421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0.10631</cdr:x>
      <cdr:y>0.17903</cdr:y>
    </cdr:from>
    <cdr:to>
      <cdr:x>0.16833</cdr:x>
      <cdr:y>0.87887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432028" y="2088212"/>
          <a:ext cx="3096347" cy="504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В С Е Г О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0.18993</cdr:x>
      <cdr:y>0.40688</cdr:y>
    </cdr:from>
    <cdr:to>
      <cdr:x>0.25194</cdr:x>
      <cdr:y>0.89514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715628" y="2628292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0.29236</cdr:x>
      <cdr:y>0.22785</cdr:y>
    </cdr:from>
    <cdr:to>
      <cdr:x>0.35437</cdr:x>
      <cdr:y>0.87887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1188134" y="2196242"/>
          <a:ext cx="2880319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В С Е Г О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0.40753</cdr:x>
      <cdr:y>0.52081</cdr:y>
    </cdr:from>
    <cdr:to>
      <cdr:x>0.46954</cdr:x>
      <cdr:y>0.87887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2772308" y="2844316"/>
          <a:ext cx="158417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0.48726</cdr:x>
      <cdr:y>0.1302</cdr:y>
    </cdr:from>
    <cdr:to>
      <cdr:x>0.53906</cdr:x>
      <cdr:y>0.89514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2672897" y="2470067"/>
          <a:ext cx="4038903" cy="473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В С Е Г О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0.62901</cdr:x>
      <cdr:y>0.45571</cdr:y>
    </cdr:from>
    <cdr:to>
      <cdr:x>0.69102</cdr:x>
      <cdr:y>0.89514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4392488" y="2736304"/>
          <a:ext cx="194421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FE05-5422-45E9-B706-571AF16F7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27EBB-4D36-4170-8C30-1309DC753653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9C4D-1A41-4A7D-B7C5-2A52EED94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12"/>
          </a:xfr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«БЮДЖЕТ ДЛЯ ГРАЖДАН»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solidFill>
            <a:srgbClr val="66FF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    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Параньгинского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района!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целях повышения прозрачности бюджета                                            и бюджетного процесса Финансовым отделом муниципального образования «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Параньгинский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муниципальный	район»  разработан информационный сборник  «Бюджет для граждан».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Мы постарались в доступной и понятной форме для граждан, показать основные показатели бюджета района, чтобы каждый житель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Параньгинского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был осведомлен, как формируется и расходуется районный бюджет, сколько в бюджет поступает средств и на какие цели они направляются.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endParaRPr lang="ru-RU" sz="37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150017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         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	бюджета района на 2018год и на плановый период                          2019-2020годов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357298"/>
            <a:ext cx="3900486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			              		</a:t>
            </a:r>
          </a:p>
          <a:p>
            <a:pPr>
              <a:buNone/>
            </a:pPr>
            <a:r>
              <a:rPr lang="ru-RU" sz="2400" dirty="0" smtClean="0"/>
              <a:t>		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928662" y="1714488"/>
            <a:ext cx="4286280" cy="35004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Рисунок 9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714488"/>
            <a:ext cx="2774483" cy="4078829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714488"/>
          <a:ext cx="5643603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505"/>
                <a:gridCol w="1254141"/>
                <a:gridCol w="1254141"/>
                <a:gridCol w="1323816"/>
              </a:tblGrid>
              <a:tr h="191667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3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(млн.руб.)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242,2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217,8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138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(млн.руб.)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242,2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217,8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138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00125"/>
            <a:ext cx="8218488" cy="928688"/>
          </a:xfrm>
        </p:spPr>
        <p:txBody>
          <a:bodyPr/>
          <a:lstStyle/>
          <a:p>
            <a:pPr eaLnBrk="1" hangingPunct="1"/>
            <a:r>
              <a:rPr lang="ru-RU" sz="1600" b="1" smtClean="0">
                <a:solidFill>
                  <a:schemeClr val="accent1"/>
                </a:solidFill>
                <a:latin typeface="Arial Cyr"/>
              </a:rPr>
              <a:t>Безвозмездные поступления из республиканского бюджета Республики Марий Эл на 2018 год и на плановый период 2019 и 2020 годов</a:t>
            </a:r>
            <a:r>
              <a:rPr lang="ru-RU" sz="1600" smtClean="0">
                <a:solidFill>
                  <a:schemeClr val="bg2"/>
                </a:solidFill>
              </a:rPr>
              <a:t/>
            </a:r>
            <a:br>
              <a:rPr lang="ru-RU" sz="1600" smtClean="0">
                <a:solidFill>
                  <a:schemeClr val="bg2"/>
                </a:solidFill>
              </a:rPr>
            </a:br>
            <a:endParaRPr lang="ru-RU" sz="1600" smtClean="0">
              <a:solidFill>
                <a:schemeClr val="bg2"/>
              </a:solidFill>
            </a:endParaRPr>
          </a:p>
        </p:txBody>
      </p:sp>
      <p:graphicFrame>
        <p:nvGraphicFramePr>
          <p:cNvPr id="60695" name="Group 279"/>
          <p:cNvGraphicFramePr>
            <a:graphicFrameLocks noGrp="1"/>
          </p:cNvGraphicFramePr>
          <p:nvPr>
            <p:ph idx="1"/>
          </p:nvPr>
        </p:nvGraphicFramePr>
        <p:xfrm>
          <a:off x="0" y="1649413"/>
          <a:ext cx="9144000" cy="5105590"/>
        </p:xfrm>
        <a:graphic>
          <a:graphicData uri="http://schemas.openxmlformats.org/drawingml/2006/table">
            <a:tbl>
              <a:tblPr/>
              <a:tblGrid>
                <a:gridCol w="2071670"/>
                <a:gridCol w="1643074"/>
                <a:gridCol w="1285884"/>
                <a:gridCol w="1073498"/>
                <a:gridCol w="916813"/>
                <a:gridCol w="1083110"/>
                <a:gridCol w="1069951"/>
              </a:tblGrid>
              <a:tr h="76430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Показатели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Утверждено на 2017 год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2020 год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млн. руб.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Изменения к предыдущему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млн. руб.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млн. руб.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Безвозмездные поступления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162,3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203,4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+41,1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125,3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173,4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147,5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Дотации бюджетам муниципальных районов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26,1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45,4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+19,3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173,9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Субсидии бюджетам муниципальных районов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-9,3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73,3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34,5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Субвенции бюджетам муниципальных районов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101,4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132,5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+31,1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103,5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103,5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76" name="Picture 2" descr="http://www.paranga.ru/sites/default/files/wildernes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00125"/>
            <a:ext cx="814705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/>
              <a:t>Налоговые и неналоговые доходы бюджета                                                           МО «Параньгинский муниципальный район»</a:t>
            </a:r>
            <a:r>
              <a:rPr lang="ru-RU" sz="2800" smtClean="0"/>
              <a:t> </a:t>
            </a:r>
          </a:p>
        </p:txBody>
      </p:sp>
      <p:graphicFrame>
        <p:nvGraphicFramePr>
          <p:cNvPr id="21580" name="Group 76"/>
          <p:cNvGraphicFramePr>
            <a:graphicFrameLocks noGrp="1"/>
          </p:cNvGraphicFramePr>
          <p:nvPr>
            <p:ph idx="1"/>
          </p:nvPr>
        </p:nvGraphicFramePr>
        <p:xfrm>
          <a:off x="0" y="1820863"/>
          <a:ext cx="9072594" cy="5036757"/>
        </p:xfrm>
        <a:graphic>
          <a:graphicData uri="http://schemas.openxmlformats.org/drawingml/2006/table">
            <a:tbl>
              <a:tblPr/>
              <a:tblGrid>
                <a:gridCol w="3096830"/>
                <a:gridCol w="2189602"/>
                <a:gridCol w="1785930"/>
                <a:gridCol w="2000232"/>
              </a:tblGrid>
              <a:tr h="72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Показатели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2018 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млн. руб.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2019 г млн. руб.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2020 г млн.руб.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63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Налоговые и неналоговые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66,8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68,8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</a:tr>
              <a:tr h="1073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Налоговые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62,8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64,6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66,1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</a:tr>
              <a:tr h="1407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AE"/>
                    </a:solidFill>
                  </a:tcPr>
                </a:tc>
              </a:tr>
            </a:tbl>
          </a:graphicData>
        </a:graphic>
      </p:graphicFrame>
      <p:pic>
        <p:nvPicPr>
          <p:cNvPr id="10270" name="Picture 2" descr="http://www.paranga.ru/sites/default/files/wildernes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Налоговые доходы бюджета                             муниципального района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3"/>
            <a:ext cx="9144000" cy="5357827"/>
          </a:xfrm>
          <a:solidFill>
            <a:srgbClr val="66FFFF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Налоги на совокупный доход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Единый налог на вмененный доход для отдельных видов деятельности, Единый сельскохозяйственный налог, Налог, взимаемый в связи с применением патентной системы налогообложения, зачисляемый в бюджеты муниципальных районов)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Госпошлина  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Прочие налоги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323850" y="1143000"/>
            <a:ext cx="8496300" cy="16430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Налоговые доходы  бюджета муниципального образования  «Параньгинский муниципальный район»  в 201</a:t>
            </a:r>
            <a:r>
              <a:rPr lang="en-US" altLang="ru-RU" sz="2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altLang="ru-RU" sz="2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году, млн. рублей</a:t>
            </a:r>
            <a:endParaRPr lang="ru-RU" altLang="ru-RU" sz="2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313" y="2857500"/>
          <a:ext cx="8785225" cy="381842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214710"/>
                <a:gridCol w="1970014"/>
                <a:gridCol w="1440201"/>
                <a:gridCol w="1097131"/>
                <a:gridCol w="1063169"/>
              </a:tblGrid>
              <a:tr h="1063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3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</a:t>
                      </a:r>
                      <a:r>
                        <a:rPr lang="ru-RU" sz="3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6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6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>
                        <a:alpha val="74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Утверждено </a:t>
                      </a:r>
                      <a:endParaRPr lang="ru-RU" sz="2400" b="1" u="none" strike="noStrike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r>
                        <a:rPr lang="ru-RU" sz="2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en-US" sz="2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2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>
                        <a:alpha val="74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ru-RU" sz="3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>
                        <a:alpha val="74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к утв. на 201</a:t>
                      </a: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lang="ru-RU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>
                        <a:alpha val="7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6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>
                        <a:alpha val="74000"/>
                      </a:srgbClr>
                    </a:solidFill>
                  </a:tcPr>
                </a:tc>
              </a:tr>
              <a:tr h="2608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Налоговые доходы</a:t>
                      </a:r>
                      <a:endParaRPr lang="ru-RU" sz="36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68,7</a:t>
                      </a:r>
                      <a:endParaRPr lang="ru-RU" sz="40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62,8</a:t>
                      </a:r>
                      <a:endParaRPr lang="ru-RU" sz="40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-5,9</a:t>
                      </a:r>
                      <a:endParaRPr lang="ru-RU" sz="40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91,4</a:t>
                      </a:r>
                      <a:endParaRPr lang="ru-RU" sz="40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75" marR="5375" marT="537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</a:tbl>
          </a:graphicData>
        </a:graphic>
      </p:graphicFrame>
      <p:sp>
        <p:nvSpPr>
          <p:cNvPr id="11" name="Номер слайда 1"/>
          <p:cNvSpPr txBox="1">
            <a:spLocks noGrp="1"/>
          </p:cNvSpPr>
          <p:nvPr/>
        </p:nvSpPr>
        <p:spPr bwMode="auto">
          <a:xfrm>
            <a:off x="8821738" y="6689725"/>
            <a:ext cx="39528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43F98FC4-F765-4BCD-A292-4196ED75D370}" type="slidenum">
              <a:rPr lang="ru-RU" sz="800">
                <a:solidFill>
                  <a:srgbClr val="000000"/>
                </a:solidFill>
                <a:latin typeface="Arial" charset="0"/>
                <a:cs typeface="+mn-cs"/>
              </a:rPr>
              <a:pPr algn="r">
                <a:defRPr/>
              </a:pPr>
              <a:t>14</a:t>
            </a:fld>
            <a:endParaRPr lang="ru-RU" sz="8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11293" name="Picture 2" descr="http://www.paranga.ru/sites/default/files/wildernes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3050"/>
            <a:ext cx="7143800" cy="6556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214423"/>
            <a:ext cx="4786346" cy="3143272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28596" y="642919"/>
            <a:ext cx="3071834" cy="342902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ставка НДФЛ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России составляет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13%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(В отдельных случаях 9%,15%, 30%,35%)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</p:txBody>
      </p:sp>
      <p:pic>
        <p:nvPicPr>
          <p:cNvPr id="6" name="Рисунок 5" descr="ндф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642918"/>
            <a:ext cx="4722221" cy="3286148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4" y="4000504"/>
          <a:ext cx="4143403" cy="27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370"/>
                <a:gridCol w="859952"/>
                <a:gridCol w="938129"/>
                <a:gridCol w="859952"/>
              </a:tblGrid>
              <a:tr h="195209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(млн.руб.)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54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1563"/>
            <a:ext cx="9144000" cy="928687"/>
          </a:xfrm>
        </p:spPr>
        <p:txBody>
          <a:bodyPr>
            <a:normAutofit fontScale="90000"/>
          </a:bodyPr>
          <a:lstStyle/>
          <a:p>
            <a:r>
              <a:rPr lang="ru-RU" sz="2200" b="1" smtClean="0">
                <a:solidFill>
                  <a:srgbClr val="293ADB"/>
                </a:solidFill>
                <a:latin typeface="Times New Roman" pitchFamily="18" charset="0"/>
              </a:rPr>
              <a:t>Структура доходов бюджета </a:t>
            </a:r>
            <a:br>
              <a:rPr lang="ru-RU" sz="2200" b="1" smtClean="0">
                <a:solidFill>
                  <a:srgbClr val="293ADB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rgbClr val="293ADB"/>
                </a:solidFill>
                <a:latin typeface="Times New Roman" pitchFamily="18" charset="0"/>
              </a:rPr>
              <a:t>муниципального образования «Параньгинский муниципальный район» на 2018 год в разрезе налоговых доходов</a:t>
            </a:r>
          </a:p>
        </p:txBody>
      </p:sp>
      <p:graphicFrame>
        <p:nvGraphicFramePr>
          <p:cNvPr id="18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14313" y="1789113"/>
          <a:ext cx="8291512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2214563"/>
            <a:ext cx="2193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Times New Roman" pitchFamily="18" charset="0"/>
              </a:rPr>
              <a:t>Налог на доходы </a:t>
            </a:r>
          </a:p>
          <a:p>
            <a:pPr algn="ctr"/>
            <a:r>
              <a:rPr lang="ru-RU" sz="2000" b="1">
                <a:solidFill>
                  <a:srgbClr val="0000FF"/>
                </a:solidFill>
                <a:latin typeface="Times New Roman" pitchFamily="18" charset="0"/>
              </a:rPr>
              <a:t>физических лиц 86,5%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14813" y="5857875"/>
            <a:ext cx="2357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Times New Roman" pitchFamily="18" charset="0"/>
              </a:rPr>
              <a:t>Единый налог на вмененный доход 5,7%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380288" y="5786438"/>
            <a:ext cx="1382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Times New Roman" pitchFamily="18" charset="0"/>
              </a:rPr>
              <a:t>Акцизы 5,6%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429500" y="4214813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Times New Roman" pitchFamily="18" charset="0"/>
              </a:rPr>
              <a:t>Патент 0,3%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428750" y="3214688"/>
            <a:ext cx="1143000" cy="428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 flipV="1">
            <a:off x="3429000" y="5500688"/>
            <a:ext cx="285750" cy="7858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>
            <a:off x="6215063" y="4714875"/>
            <a:ext cx="1643062" cy="428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 flipV="1">
            <a:off x="4500563" y="5429250"/>
            <a:ext cx="785812" cy="7858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0" name="Line 13"/>
          <p:cNvSpPr>
            <a:spLocks noChangeShapeType="1"/>
          </p:cNvSpPr>
          <p:nvPr/>
        </p:nvSpPr>
        <p:spPr bwMode="auto">
          <a:xfrm flipV="1">
            <a:off x="1643063" y="5357813"/>
            <a:ext cx="1571625" cy="500062"/>
          </a:xfrm>
          <a:prstGeom prst="line">
            <a:avLst/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2000250" y="2857500"/>
            <a:ext cx="4929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bg1"/>
                </a:solidFill>
                <a:latin typeface="Times New Roman" pitchFamily="18" charset="0"/>
              </a:rPr>
              <a:t>62,8 млн. руб.</a:t>
            </a:r>
          </a:p>
        </p:txBody>
      </p:sp>
      <p:sp>
        <p:nvSpPr>
          <p:cNvPr id="2062" name="Line 17"/>
          <p:cNvSpPr>
            <a:spLocks noChangeShapeType="1"/>
          </p:cNvSpPr>
          <p:nvPr/>
        </p:nvSpPr>
        <p:spPr bwMode="auto">
          <a:xfrm flipH="1" flipV="1">
            <a:off x="5715000" y="5500688"/>
            <a:ext cx="1857375" cy="5000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2214563" y="5715000"/>
            <a:ext cx="2071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Times New Roman" pitchFamily="18" charset="0"/>
              </a:rPr>
              <a:t>Единый сельхозналог 0,6%</a:t>
            </a:r>
          </a:p>
        </p:txBody>
      </p:sp>
      <p:sp>
        <p:nvSpPr>
          <p:cNvPr id="2064" name="Text Box 23"/>
          <p:cNvSpPr txBox="1">
            <a:spLocks noChangeArrowheads="1"/>
          </p:cNvSpPr>
          <p:nvPr/>
        </p:nvSpPr>
        <p:spPr bwMode="auto">
          <a:xfrm>
            <a:off x="285750" y="5357813"/>
            <a:ext cx="1928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Times New Roman" pitchFamily="18" charset="0"/>
              </a:rPr>
              <a:t>Госпошлина 1,4%</a:t>
            </a:r>
          </a:p>
        </p:txBody>
      </p:sp>
      <p:pic>
        <p:nvPicPr>
          <p:cNvPr id="2065" name="Picture 2" descr="http://www.paranga.ru/sites/default/files/wildernes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457200" y="1071563"/>
            <a:ext cx="8686800" cy="9286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Единый сельскохозяйственный налог, </a:t>
            </a:r>
            <a:br>
              <a:rPr lang="ru-RU" sz="2800" b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тыс. рублей</a:t>
            </a:r>
            <a:endParaRPr lang="ru-RU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14500" y="6021388"/>
            <a:ext cx="2357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утвержденный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 2017 г.</a:t>
            </a:r>
          </a:p>
        </p:txBody>
      </p:sp>
      <p:sp>
        <p:nvSpPr>
          <p:cNvPr id="3077" name="Прямоугольник 11"/>
          <p:cNvSpPr>
            <a:spLocks noChangeArrowheads="1"/>
          </p:cNvSpPr>
          <p:nvPr/>
        </p:nvSpPr>
        <p:spPr bwMode="auto">
          <a:xfrm>
            <a:off x="4572000" y="6027738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план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 на 2018 г.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200025" y="2000250"/>
          <a:ext cx="7729538" cy="434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8" name="TextBox 13"/>
          <p:cNvSpPr txBox="1">
            <a:spLocks noChangeArrowheads="1"/>
          </p:cNvSpPr>
          <p:nvPr/>
        </p:nvSpPr>
        <p:spPr bwMode="auto">
          <a:xfrm>
            <a:off x="2143125" y="450056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00"/>
                </a:solidFill>
              </a:rPr>
              <a:t>183</a:t>
            </a:r>
          </a:p>
        </p:txBody>
      </p:sp>
      <p:sp>
        <p:nvSpPr>
          <p:cNvPr id="3079" name="TextBox 14"/>
          <p:cNvSpPr txBox="1">
            <a:spLocks noChangeArrowheads="1"/>
          </p:cNvSpPr>
          <p:nvPr/>
        </p:nvSpPr>
        <p:spPr bwMode="auto">
          <a:xfrm>
            <a:off x="4929188" y="3071813"/>
            <a:ext cx="2074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00"/>
                </a:solidFill>
              </a:rPr>
              <a:t>371</a:t>
            </a:r>
          </a:p>
        </p:txBody>
      </p:sp>
      <p:sp>
        <p:nvSpPr>
          <p:cNvPr id="16" name="Стрелка вправо 15"/>
          <p:cNvSpPr/>
          <p:nvPr/>
        </p:nvSpPr>
        <p:spPr>
          <a:xfrm rot="20568865">
            <a:off x="2428457" y="2778123"/>
            <a:ext cx="2872340" cy="698667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0000"/>
                </a:solidFill>
                <a:cs typeface="Arial" pitchFamily="34" charset="0"/>
              </a:rPr>
              <a:t>+188</a:t>
            </a:r>
          </a:p>
        </p:txBody>
      </p:sp>
      <p:sp>
        <p:nvSpPr>
          <p:cNvPr id="12" name="Номер слайда 1"/>
          <p:cNvSpPr txBox="1">
            <a:spLocks noGrp="1"/>
          </p:cNvSpPr>
          <p:nvPr/>
        </p:nvSpPr>
        <p:spPr bwMode="auto">
          <a:xfrm>
            <a:off x="8821738" y="6689725"/>
            <a:ext cx="39528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A342C471-1E76-4D93-80C0-C11139F2A98F}" type="slidenum">
              <a:rPr lang="ru-RU" sz="800">
                <a:solidFill>
                  <a:srgbClr val="000000"/>
                </a:solidFill>
                <a:latin typeface="Arial" charset="0"/>
                <a:cs typeface="+mn-cs"/>
              </a:rPr>
              <a:pPr algn="r">
                <a:defRPr/>
              </a:pPr>
              <a:t>17</a:t>
            </a:fld>
            <a:endParaRPr lang="ru-RU" sz="8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3084" name="Picture 2" descr="http://www.paranga.ru/sites/default/files/wildernes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 bwMode="auto">
          <a:xfrm>
            <a:off x="6786578" y="2143116"/>
            <a:ext cx="2214578" cy="257176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cs typeface="Arial" pitchFamily="34" charset="0"/>
              </a:rPr>
              <a:t>Норматив зачисления ЕСХН в район на 2018 год: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cs typeface="Arial" pitchFamily="34" charset="0"/>
              </a:rPr>
              <a:t>50 % от ГП;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cs typeface="Arial" pitchFamily="34" charset="0"/>
              </a:rPr>
              <a:t>70 % от СП</a:t>
            </a:r>
          </a:p>
          <a:p>
            <a:pPr algn="ctr">
              <a:defRPr/>
            </a:pPr>
            <a:endParaRPr lang="ru-RU" sz="16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400" y="928688"/>
            <a:ext cx="9118600" cy="785812"/>
          </a:xfrm>
        </p:spPr>
        <p:txBody>
          <a:bodyPr/>
          <a:lstStyle/>
          <a:p>
            <a:r>
              <a:rPr lang="ru-RU" altLang="ru-RU" sz="3200" b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Неналоговые доходы, млн. рублей</a:t>
            </a:r>
          </a:p>
        </p:txBody>
      </p:sp>
      <p:graphicFrame>
        <p:nvGraphicFramePr>
          <p:cNvPr id="2662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46815" y="1785925"/>
          <a:ext cx="9050369" cy="474604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{69C7853C-536D-4A76-A0AE-DD22124D55A5}</a:tableStyleId>
              </a:tblPr>
              <a:tblGrid>
                <a:gridCol w="437921"/>
                <a:gridCol w="7324307"/>
                <a:gridCol w="1288141"/>
              </a:tblGrid>
              <a:tr h="396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000099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доходов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000099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 год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000099">
                        <a:alpha val="76000"/>
                      </a:srgbClr>
                    </a:solidFill>
                  </a:tcPr>
                </a:tc>
              </a:tr>
              <a:tr h="459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от использования  имущества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</a:tr>
              <a:tr h="57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</a:rPr>
                        <a:t>►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Доходы, получаемые в виде арендной платы за земельный участки до разграничения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</a:tr>
              <a:tr h="57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</a:rPr>
                        <a:t>►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Доходы, получаемые в виде арендной платы за земельный участки ,находящиеся в собственности муниципальных районов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</a:tr>
              <a:tr h="403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</a:rPr>
                        <a:t>►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от сдачи в аренду имущества</a:t>
                      </a: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</a:tr>
              <a:tr h="4599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Плата за негативное воздействие на окружающую среду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</a:tr>
              <a:tr h="62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Штрафы, санкции, возмещение ущерба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rgbClr val="CCFFFF"/>
                    </a:solidFill>
                  </a:tcPr>
                </a:tc>
              </a:tr>
              <a:tr h="62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Итого неналоговые доходы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4,0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36000" marB="36000" anchor="ctr" horzOverflow="overflow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2292" name="Text Box 38"/>
          <p:cNvSpPr txBox="1">
            <a:spLocks noChangeArrowheads="1"/>
          </p:cNvSpPr>
          <p:nvPr/>
        </p:nvSpPr>
        <p:spPr bwMode="auto">
          <a:xfrm>
            <a:off x="7648575" y="280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2293" name="Text Box 39"/>
          <p:cNvSpPr txBox="1">
            <a:spLocks noChangeArrowheads="1"/>
          </p:cNvSpPr>
          <p:nvPr/>
        </p:nvSpPr>
        <p:spPr bwMode="auto">
          <a:xfrm>
            <a:off x="7812088" y="476250"/>
            <a:ext cx="1233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4" name="Rectangle 36"/>
          <p:cNvSpPr>
            <a:spLocks noChangeArrowheads="1"/>
          </p:cNvSpPr>
          <p:nvPr/>
        </p:nvSpPr>
        <p:spPr bwMode="auto">
          <a:xfrm>
            <a:off x="4479925" y="32607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8027988" y="141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1"/>
          <p:cNvSpPr txBox="1">
            <a:spLocks noGrp="1"/>
          </p:cNvSpPr>
          <p:nvPr/>
        </p:nvSpPr>
        <p:spPr bwMode="auto">
          <a:xfrm>
            <a:off x="8821738" y="6689725"/>
            <a:ext cx="39528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DE618823-940B-446F-B937-DA9A54D83569}" type="slidenum">
              <a:rPr lang="ru-RU" sz="800">
                <a:solidFill>
                  <a:srgbClr val="000000"/>
                </a:solidFill>
                <a:latin typeface="Arial" charset="0"/>
                <a:cs typeface="+mn-cs"/>
              </a:rPr>
              <a:pPr algn="r">
                <a:defRPr/>
              </a:pPr>
              <a:t>18</a:t>
            </a:fld>
            <a:endParaRPr lang="ru-RU" sz="8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12297" name="Picture 2" descr="http://www.paranga.ru/sites/default/files/wildernes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43000"/>
            <a:ext cx="9144000" cy="928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smtClean="0">
                <a:solidFill>
                  <a:srgbClr val="800000"/>
                </a:solidFill>
                <a:cs typeface="Arial" pitchFamily="34" charset="0"/>
              </a:rPr>
              <a:t>Налоговые и неналоговые доходы  </a:t>
            </a:r>
            <a:br>
              <a:rPr lang="ru-RU" altLang="ru-RU" sz="3200" b="1" smtClean="0">
                <a:solidFill>
                  <a:srgbClr val="800000"/>
                </a:solidFill>
                <a:cs typeface="Arial" pitchFamily="34" charset="0"/>
              </a:rPr>
            </a:br>
            <a:r>
              <a:rPr lang="ru-RU" altLang="ru-RU" sz="3200" b="1" smtClean="0">
                <a:solidFill>
                  <a:srgbClr val="800000"/>
                </a:solidFill>
                <a:cs typeface="Arial" pitchFamily="34" charset="0"/>
              </a:rPr>
              <a:t>за 2019-2020 годы,   млн. рублей</a:t>
            </a:r>
            <a:endParaRPr lang="ru-RU" altLang="ru-RU" sz="3200" smtClean="0">
              <a:solidFill>
                <a:srgbClr val="800000"/>
              </a:solidFill>
              <a:cs typeface="Arial" pitchFamily="34" charset="0"/>
            </a:endParaRPr>
          </a:p>
        </p:txBody>
      </p:sp>
      <p:sp>
        <p:nvSpPr>
          <p:cNvPr id="4100" name="Номер слайда 1"/>
          <p:cNvSpPr txBox="1">
            <a:spLocks noGrp="1"/>
          </p:cNvSpPr>
          <p:nvPr/>
        </p:nvSpPr>
        <p:spPr bwMode="auto">
          <a:xfrm>
            <a:off x="8826500" y="6669088"/>
            <a:ext cx="3952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55AB27B-2E0E-4B1B-B983-793A70576841}" type="slidenum">
              <a:rPr lang="ru-RU" altLang="ru-RU" sz="800">
                <a:solidFill>
                  <a:srgbClr val="000000"/>
                </a:solidFill>
              </a:rPr>
              <a:pPr algn="r"/>
              <a:t>19</a:t>
            </a:fld>
            <a:endParaRPr lang="ru-RU" altLang="ru-RU" sz="800">
              <a:solidFill>
                <a:srgbClr val="000000"/>
              </a:solidFill>
            </a:endParaRPr>
          </a:p>
        </p:txBody>
      </p:sp>
      <p:graphicFrame>
        <p:nvGraphicFramePr>
          <p:cNvPr id="7" name="Диаграмма 9"/>
          <p:cNvGraphicFramePr>
            <a:graphicFrameLocks/>
          </p:cNvGraphicFramePr>
          <p:nvPr/>
        </p:nvGraphicFramePr>
        <p:xfrm>
          <a:off x="-50800" y="1714500"/>
          <a:ext cx="9245600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Штриховая стрелка вправо 12"/>
          <p:cNvSpPr/>
          <p:nvPr/>
        </p:nvSpPr>
        <p:spPr>
          <a:xfrm rot="20907330">
            <a:off x="3128963" y="2365375"/>
            <a:ext cx="2487612" cy="1662113"/>
          </a:xfrm>
          <a:prstGeom prst="stripedRightArrow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0000"/>
                </a:solidFill>
              </a:rPr>
              <a:t>+ 1,4</a:t>
            </a:r>
          </a:p>
        </p:txBody>
      </p:sp>
      <p:pic>
        <p:nvPicPr>
          <p:cNvPr id="4104" name="Picture 2" descr="http://www.paranga.ru/sites/default/files/wildernes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solidFill>
            <a:srgbClr val="66FF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  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endParaRPr lang="ru-RU" sz="3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0"/>
            <a:ext cx="6500826" cy="212365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 Ю Д Ж Е Т</a:t>
            </a:r>
          </a:p>
          <a:p>
            <a:pPr algn="ctr"/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2285992"/>
            <a:ext cx="8715436" cy="37862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Термин бюджет (от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bouqette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кошелек, сумка, кожаный мешок, мешок с деньгами) означает план доходов и направлений расходования денежных средств любого экономического объекта (от государства до семьи), устанавливаемый на определенный период времени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d-kvadrat.ru/res_ru/0_news_2289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43174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88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Расходы бюджета МО </a:t>
            </a:r>
            <a:r>
              <a:rPr lang="ru-RU" sz="3600" b="1" dirty="0" err="1" smtClean="0">
                <a:latin typeface="+mn-lt"/>
              </a:rPr>
              <a:t>Параньгинский</a:t>
            </a:r>
            <a:r>
              <a:rPr lang="ru-RU" b="1" dirty="0" smtClean="0">
                <a:latin typeface="+mn-lt"/>
              </a:rPr>
              <a:t> муниципальный район на 2018 год </a:t>
            </a:r>
            <a:endParaRPr lang="ru-RU" b="1" dirty="0">
              <a:latin typeface="+mn-lt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25"/>
          <a:ext cx="9144000" cy="507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трелка вправо 3"/>
          <p:cNvSpPr/>
          <p:nvPr/>
        </p:nvSpPr>
        <p:spPr>
          <a:xfrm rot="20044891">
            <a:off x="3733800" y="5013325"/>
            <a:ext cx="2395538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Программная структура расходов бюджета муниципального образования «</a:t>
            </a:r>
            <a:r>
              <a:rPr lang="ru-RU" b="1" dirty="0" err="1" smtClean="0">
                <a:solidFill>
                  <a:srgbClr val="FFFF00"/>
                </a:solidFill>
                <a:cs typeface="Times New Roman" pitchFamily="18" charset="0"/>
              </a:rPr>
              <a:t>Параньгинский</a:t>
            </a: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муниципальный район»     </a:t>
            </a:r>
            <a:b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  на 2018го</a:t>
            </a:r>
            <a:r>
              <a:rPr lang="ru-RU" b="1" dirty="0" smtClean="0">
                <a:solidFill>
                  <a:srgbClr val="FFFF00"/>
                </a:solidFill>
              </a:rPr>
              <a:t>д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/>
              <a:tblGrid>
                <a:gridCol w="371475"/>
                <a:gridCol w="6700838"/>
                <a:gridCol w="1550987"/>
                <a:gridCol w="520700"/>
              </a:tblGrid>
              <a:tr h="572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муниципальных программ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7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реализацию муниципальных программ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267,1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и повышение эффективности реализации молодежной политики муниципального образования «Параньгинский муниципальный район» на 2014-2018 годы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162,4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87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культуры, физической культуры, спорта и туризма муниципального образования «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Параньгинский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район»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2014-2018 годы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35,2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7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2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муниципальными финансами и  муниципальным долгом муниципального образования  «Параньгинский муниципальный район» на 2014-2018 годы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2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2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2E4"/>
                    </a:solidFill>
                  </a:tcPr>
                </a:tc>
              </a:tr>
              <a:tr h="10184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1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жилищно-коммунального хозяйства, национальной экономики и национальной безопасности, охрана окружающей среды муниципального образования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Параньгинский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район" на 2014-2018 годы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1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1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1B1"/>
                    </a:solidFill>
                  </a:tcPr>
                </a:tc>
              </a:tr>
              <a:tr h="87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F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Развитие муниципального управления, оптимизация функций муниципального управления муниципального образования «Параньгинский муниципальный район" на 2014-2018 годы»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F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F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F7FD"/>
                    </a:solidFill>
                  </a:tcPr>
                </a:tc>
              </a:tr>
              <a:tr h="53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непрограммную часть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4B4"/>
                    </a:solidFill>
                  </a:tcPr>
                </a:tc>
              </a:tr>
              <a:tr h="75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бюджета муниципального образования  «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Параньгинский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район»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270,2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Расходы социальной сферы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75"/>
          <a:ext cx="9144001" cy="557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781"/>
                <a:gridCol w="2170740"/>
                <a:gridCol w="2170740"/>
                <a:gridCol w="2170740"/>
              </a:tblGrid>
              <a:tr h="82461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 (млн.руб.)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 </a:t>
                      </a:r>
                    </a:p>
                    <a:p>
                      <a:pPr algn="ctr"/>
                      <a:r>
                        <a:rPr lang="ru-RU" dirty="0" smtClean="0"/>
                        <a:t>(млн. 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рост к 2017г </a:t>
                      </a:r>
                    </a:p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5156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Расходы социальной направленности ВСЕГО,</a:t>
                      </a:r>
                      <a:r>
                        <a:rPr lang="ru-RU" b="1" baseline="0" dirty="0" smtClean="0"/>
                        <a:t>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168,06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 smtClean="0"/>
                    </a:p>
                    <a:p>
                      <a:pPr algn="ctr"/>
                      <a:r>
                        <a:rPr lang="ru-RU" sz="2800" b="1" dirty="0" smtClean="0"/>
                        <a:t>197,4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117,5</a:t>
                      </a:r>
                    </a:p>
                  </a:txBody>
                  <a:tcPr/>
                </a:tc>
              </a:tr>
              <a:tr h="80229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ОБРАЗОВАНИЕ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131,0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155,8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118,9</a:t>
                      </a:r>
                      <a:endParaRPr lang="ru-RU" sz="2800" b="1" dirty="0"/>
                    </a:p>
                  </a:txBody>
                  <a:tcPr/>
                </a:tc>
              </a:tr>
              <a:tr h="78037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КУЛЬТУРА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30,3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127,8</a:t>
                      </a:r>
                    </a:p>
                  </a:txBody>
                  <a:tcPr/>
                </a:tc>
              </a:tr>
              <a:tr h="82461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СОЦИАЛЬНАЯ</a:t>
                      </a:r>
                      <a:r>
                        <a:rPr lang="ru-RU" b="1" baseline="0" dirty="0" smtClean="0"/>
                        <a:t> ПОЛИТИКА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12,2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11,2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91,8</a:t>
                      </a:r>
                      <a:endParaRPr lang="ru-RU" sz="2800" b="1" dirty="0"/>
                    </a:p>
                  </a:txBody>
                  <a:tcPr/>
                </a:tc>
              </a:tr>
              <a:tr h="82461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 </a:t>
                      </a:r>
                    </a:p>
                    <a:p>
                      <a:r>
                        <a:rPr lang="ru-RU" b="1" dirty="0" smtClean="0"/>
                        <a:t> И СПОРТ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0,06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0,05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83,3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РАСХОДЫ      ОБРАЗОВАНИЯ</a:t>
            </a:r>
            <a:endParaRPr lang="ru-RU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-50800" y="1217613"/>
          <a:ext cx="9194800" cy="5691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solidFill>
            <a:srgbClr val="00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93ADB"/>
                </a:solidFill>
              </a:rPr>
              <a:t>РАСХОДЫ    КУЛЬТУРЫ</a:t>
            </a:r>
            <a:endParaRPr lang="ru-RU" sz="4000" dirty="0">
              <a:solidFill>
                <a:srgbClr val="293ADB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428750"/>
          <a:ext cx="9144000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588"/>
          </a:xfrm>
          <a:solidFill>
            <a:srgbClr val="00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577975"/>
          <a:ext cx="9144000" cy="528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НАЦИОНАЛЬНАЯ          ЭКОНОМИКА</a:t>
            </a:r>
            <a:endParaRPr lang="ru-RU" sz="32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1"/>
          <a:ext cx="9143999" cy="551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0642"/>
                <a:gridCol w="2783357"/>
              </a:tblGrid>
              <a:tr h="7931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рублей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302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МРОПРИЯТИЯ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ОТЛОВУ И СОДЕРЖАНИЮ БЕЗНАДЗОРНЫХ ЖИВОТНЫХ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6129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БЕСПЛАТНАЯ   ПЕРЕВОЗКА                                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УЧАЩИХСЯ   ШКОЛ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79319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МУНИЦИПАЛЬНОГО                           ДОРОЖНОГО  ФОНДА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3492,0 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1828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ПОДЪЕЗДА 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к  д. МАРИ-СЕСНУР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16804,9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52484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ПОДДЕРЖКА  ДОРОЖНОГО  ХОЗЯЙСТВА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1171,0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59673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ОБЛАСТИ НАЦИОНАЛЬНОЙ ЭКОНОМИКИ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71154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21550,1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FFFF00"/>
                </a:solidFill>
                <a:cs typeface="Times New Roman" pitchFamily="18" charset="0"/>
              </a:rPr>
              <a:t>Жилищно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- коммунальное хозяйство</a:t>
            </a:r>
            <a:endParaRPr lang="ru-RU" sz="36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214554"/>
          <a:ext cx="9144000" cy="5617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8577"/>
                <a:gridCol w="2435423"/>
              </a:tblGrid>
              <a:tr h="4500594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ВОЗМЕШЕНИЕ ВЫПАДАЮЩИХ</a:t>
                      </a:r>
                    </a:p>
                    <a:p>
                      <a:pPr algn="l" fontAlgn="t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ДОХОДОВ ТЕПЛОСНАБЖАЮЩИМ</a:t>
                      </a:r>
                    </a:p>
                    <a:p>
                      <a:pPr algn="l" fontAlgn="t"/>
                      <a:endParaRPr lang="ru-RU" sz="28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ОРГАНИЗАЦИЯМ, ВОЗНИКШИХ                    </a:t>
                      </a:r>
                    </a:p>
                    <a:p>
                      <a:pPr algn="l" fontAlgn="t"/>
                      <a:endParaRPr lang="ru-RU" sz="28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РЕЗУЛЬТВТЕ ПРИМЕНЕНИЯ</a:t>
                      </a:r>
                    </a:p>
                    <a:p>
                      <a:pPr algn="l" fontAlgn="t"/>
                      <a:endParaRPr lang="ru-RU" sz="28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ЛЬГОТНЫХ ТАРИФОВ НА </a:t>
                      </a:r>
                    </a:p>
                    <a:p>
                      <a:pPr algn="l" fontAlgn="t"/>
                      <a:endParaRPr lang="ru-RU" sz="28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ТЕПЛОВУЮ ЭНЕРГИЮ </a:t>
                      </a:r>
                      <a:endParaRPr lang="ru-RU" sz="20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20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20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50" y="1571625"/>
            <a:ext cx="1714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FF00"/>
                </a:solidFill>
                <a:latin typeface="+mn-lt"/>
              </a:rPr>
              <a:t>МЛН. РУБ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rgbClr val="00B0F0"/>
          </a:solidFill>
          <a:ln>
            <a:solidFill>
              <a:srgbClr val="FFC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Финансовая помощь поселениям</a:t>
            </a:r>
            <a:endParaRPr lang="ru-RU" sz="36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0"/>
          <a:ext cx="9144000" cy="571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1479"/>
                <a:gridCol w="2212521"/>
              </a:tblGrid>
              <a:tr h="72849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Городское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поселение Параньга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597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Алашайское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597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Елеевское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597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Илетское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3314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Ильпануркое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1682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Куракинское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52361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Портянурское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59532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Русско-Ляжмаринское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сельское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поселение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3843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Усолинское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поселение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29563" y="787400"/>
            <a:ext cx="121443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млн. руб</a:t>
            </a:r>
            <a:r>
              <a:rPr lang="ru-RU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solidFill>
            <a:srgbClr val="66FF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  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endParaRPr lang="ru-RU" sz="37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Главные администраторы доходов районного бюджета - это определенные решением о бюджете органы государственной власти, органы местного самоуправления, органы местной администрации, бюджетные учреждения, осуществляющие в соответствии с законодательством РФ контроль за правильностью исчисления, полнотой и своевременностью уплаты, начисление, учет, взыскание и принятие решений о возврате (зачете) излишне уплаченных (взысканных) платежей, пеней и штрафов по ним.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Главные распорядители бюджетных средств - это наиболее значимые в своих отраслях органы, которые имеют право распределять бюджетные средства по подведомственным учреждениям, а так же непосредственно тратить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их.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-500090"/>
            <a:ext cx="9144000" cy="192882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ПОНЯТИЯ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rgbClr val="66FFFF"/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Налогоплательщики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организации, физические лица, на которых в соответствии с Налоговым кодексом возложена обязанность уплачивать налоги и сборы.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общий объем доходов бюджета, общий объем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бюджета.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rgbClr val="66FFFF"/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/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Доходы-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поступающие от населения, организаций, учреждений в бюджет денежные средства в виде: налогов, неналоговых поступлений (пошлины, доходы от продажи имущества, штрафы и т.п.), безвозмездных поступлений, доходов от предпринимательской деятельности бюджетных организаций. 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Расходы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Дефицит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доходами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rgbClr val="66FFFF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Межбюджетные трансферты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Дотации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это бюджетные средства, предоставляемые из  республиканского бюджета Республики Марий Эл на безвозмездной и безвозвратной основе для покрытия текущих расходов.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Субвенции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безвозмездно передаваемые районному бюджету целевые средства из республиканского бюджета Республики Марий Эл на осуществление определенных целевых расходов, в том числе на исполнение переданных  государственных полномочий. 	               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целевые средства, предоставляемые районному бюджету из республиканского бюджета Республики Марий Эл на условиях долевого финансирования целевых расходо</a:t>
            </a:r>
            <a:r>
              <a:rPr lang="ru-RU" sz="2000" dirty="0" smtClean="0"/>
              <a:t>в.</a:t>
            </a: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just"/>
            <a:endParaRPr lang="ru-RU" b="1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rgbClr val="66FFFF"/>
          </a:solidFill>
        </p:spPr>
        <p:txBody>
          <a:bodyPr>
            <a:normAutofit fontScale="25000" lnSpcReduction="20000"/>
          </a:bodyPr>
          <a:lstStyle/>
          <a:p>
            <a:endParaRPr lang="ru-RU" sz="7400" dirty="0" smtClean="0"/>
          </a:p>
          <a:p>
            <a:pPr algn="just">
              <a:buNone/>
            </a:pPr>
            <a:r>
              <a:rPr lang="ru-RU" sz="8000" b="1" dirty="0" smtClean="0">
                <a:cs typeface="Times New Roman" pitchFamily="18" charset="0"/>
              </a:rPr>
              <a:t>	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Проект бюджета 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Параньгинского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 составляется на три года: </a:t>
            </a:r>
          </a:p>
          <a:p>
            <a:pPr algn="just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	 очередной финансовый и плановый период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Очередной финансовый год –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на который составляется проект бюджета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Плановый период – два финансовых года, следующих за очередным финансовым годом</a:t>
            </a:r>
          </a:p>
          <a:p>
            <a:pPr algn="just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основывается  на: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Положениях послания  Президента РФ Федеральному Собранию, определяющих бюджетную политику в России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Прогнозных показателей социально-экономического развития района на 2018-2020 годы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Основных направлениях бюджетной и налоговой политики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Муниципальных программах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715148"/>
          </a:xfrm>
          <a:solidFill>
            <a:srgbClr val="66FFFF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ПОКАЗАТЕЛИ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прогноза социально-экономического развития  муниципального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«Параньгинский муниципальный район»  Республики Марий Эл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2018 год и на плановый период  2019 и 2020 годов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206478"/>
          <a:ext cx="9144002" cy="6120536"/>
        </p:xfrm>
        <a:graphic>
          <a:graphicData uri="http://schemas.openxmlformats.org/drawingml/2006/table">
            <a:tbl>
              <a:tblPr/>
              <a:tblGrid>
                <a:gridCol w="2498444"/>
                <a:gridCol w="748551"/>
                <a:gridCol w="834166"/>
                <a:gridCol w="671614"/>
                <a:gridCol w="834166"/>
                <a:gridCol w="745080"/>
                <a:gridCol w="669877"/>
                <a:gridCol w="745080"/>
                <a:gridCol w="737559"/>
                <a:gridCol w="659465"/>
              </a:tblGrid>
              <a:tr h="2457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</a:txBody>
                  <a:tcPr marL="42122" marR="4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Откло-нение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</a:txBody>
                  <a:tcPr marL="42122" marR="4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Откло-нение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42122" marR="4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Откло-нение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92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 прогнозу на 2017-2019 гг.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 прогнозу на 2018-2020 гг.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 прогнозу на 2017-2019 гг.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 прогнозу на 2018-2020 гг.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 прогнозу на 2017-2019 гг.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 прогнозу на 2018-2020 гг.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Индекс промышленного производства, в процентах к предыдущему году</a:t>
                      </a:r>
                    </a:p>
                  </a:txBody>
                  <a:tcPr marL="42122" marR="4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164,6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62,6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69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Индекс физического объема производства продукции сельского хозяйства, процента</a:t>
                      </a:r>
                    </a:p>
                  </a:txBody>
                  <a:tcPr marL="42122" marR="4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105,9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98,4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-7,5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102,1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100,1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100,1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100,6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69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Индекс физического объема инвестиций в основной капитал, процента</a:t>
                      </a:r>
                    </a:p>
                  </a:txBody>
                  <a:tcPr marL="42122" marR="4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141,5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100,3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-41,2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46,5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17,6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-28,9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104,7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69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Индекс физического объема работ и услуг по виду деятельности «строительство», процента</a:t>
                      </a:r>
                    </a:p>
                  </a:txBody>
                  <a:tcPr marL="42122" marR="4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79,2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41,7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77,7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31,4</a:t>
                      </a: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-46,3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145,3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-23,5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69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Начисленная среднемесячная заработная плата на одного работника, рублей</a:t>
                      </a:r>
                    </a:p>
                  </a:txBody>
                  <a:tcPr marL="42122" marR="4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15344,1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16629,6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1285,5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15988,5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17294,8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1306,3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16644,0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18055,8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1411,8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69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Ввод в эксплуатацию жилых домов за счет всех источников финансирования, тыс.кв.м </a:t>
                      </a:r>
                    </a:p>
                  </a:txBody>
                  <a:tcPr marL="42122" marR="4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-1,3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22" marR="4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сновные показатели прогноза социально-экономического развития  муниципального образования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Параньгинский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муниципальный район»  на 2018 год и на плановый период  2019 и 2020 годов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85234868335A34D8C472501A268284D" ma:contentTypeVersion="2" ma:contentTypeDescription="Создание документа." ma:contentTypeScope="" ma:versionID="ad08598ddd996ea4497be3e41d624328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1bc2fb36-d0d4-4888-bae9-729b3102d982" targetNamespace="http://schemas.microsoft.com/office/2006/metadata/properties" ma:root="true" ma:fieldsID="cacd71f50c694c7894e5b3747d0dd54e" ns2:_="" ns3:_="" ns4:_="">
    <xsd:import namespace="57504d04-691e-4fc4-8f09-4f19fdbe90f6"/>
    <xsd:import namespace="6d7c22ec-c6a4-4777-88aa-bc3c76ac660e"/>
    <xsd:import namespace="1bc2fb36-d0d4-4888-bae9-729b3102d98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2fb36-d0d4-4888-bae9-729b3102d982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format="RadioButtons" ma:internalName="_x041f__x0430__x043f__x043a__x0430_">
      <xsd:simpleType>
        <xsd:restriction base="dms:Choice">
          <xsd:enumeration value="2019 год"/>
          <xsd:enumeration value="2018 год"/>
          <xsd:enumeration value="2017 год"/>
          <xsd:enumeration value="2016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1bc2fb36-d0d4-4888-bae9-729b3102d982">2018 год</_x041f__x0430__x043f__x043a__x0430_>
    <_dlc_DocId xmlns="57504d04-691e-4fc4-8f09-4f19fdbe90f6">XXJ7TYMEEKJ2-1110117322-3</_dlc_DocId>
    <_dlc_DocIdUrl xmlns="57504d04-691e-4fc4-8f09-4f19fdbe90f6">
      <Url>https://vip.gov.mari.ru/paranga/_layouts/DocIdRedir.aspx?ID=XXJ7TYMEEKJ2-1110117322-3</Url>
      <Description>XXJ7TYMEEKJ2-1110117322-3</Description>
    </_dlc_DocIdUrl>
  </documentManagement>
</p:properties>
</file>

<file path=customXml/itemProps1.xml><?xml version="1.0" encoding="utf-8"?>
<ds:datastoreItem xmlns:ds="http://schemas.openxmlformats.org/officeDocument/2006/customXml" ds:itemID="{1B9AB156-05DC-4626-8B82-902AA21B035D}"/>
</file>

<file path=customXml/itemProps2.xml><?xml version="1.0" encoding="utf-8"?>
<ds:datastoreItem xmlns:ds="http://schemas.openxmlformats.org/officeDocument/2006/customXml" ds:itemID="{D3C6EF27-A8C9-480C-9F79-54031AFA608E}"/>
</file>

<file path=customXml/itemProps3.xml><?xml version="1.0" encoding="utf-8"?>
<ds:datastoreItem xmlns:ds="http://schemas.openxmlformats.org/officeDocument/2006/customXml" ds:itemID="{65C3DCAA-26DA-4298-B4E4-AA5B5C54968D}"/>
</file>

<file path=customXml/itemProps4.xml><?xml version="1.0" encoding="utf-8"?>
<ds:datastoreItem xmlns:ds="http://schemas.openxmlformats.org/officeDocument/2006/customXml" ds:itemID="{7A3EFC70-6D3E-43BB-8955-08233FA92F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1331</Words>
  <Application>Microsoft Office PowerPoint</Application>
  <PresentationFormat>Экран (4:3)</PresentationFormat>
  <Paragraphs>443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  «БЮДЖЕТ ДЛЯ ГРАЖДАН» </vt:lpstr>
      <vt:lpstr>Термин бюджет (от старонормандского bouqette- кошелек, сумка, кожаный мешок, мешок с деньгами) означает план доходов и направлений расходования денежных средств любого экономического объекта (от государства до семьи), устанавливаемый на определенный период времени</vt:lpstr>
      <vt:lpstr>Главные администраторы доходов районного бюджета - это определенные решением о бюджете органы государственной власти, органы местного самоуправления, органы местной администрации, бюджетные учреждения, осуществляющие в соответствии с законодательством РФ контроль за правильностью исчисления, полнотой и своевременностью уплаты, начисление, учет, взыскание и принятие решений о возврате (зачете) излишне уплаченных (взысканных) платежей, пеней и штрафов по ним.  Главные распорядители бюджетных средств - это наиболее значимые в своих отраслях органы, которые имеют право распределять бюджетные средства по подведомственным учреждениям, а так же непосредственно тратить их.  </vt:lpstr>
      <vt:lpstr>ОСНОВНЫЕ ПОНЯТИЯ</vt:lpstr>
      <vt:lpstr>ОСНОВНЫЕ ПОНЯТИЯ</vt:lpstr>
      <vt:lpstr>ОСНОВНЫЕ ПОНЯТИЯ</vt:lpstr>
      <vt:lpstr>Слайд 7</vt:lpstr>
      <vt:lpstr>  ОСНОВНЫЕ ПОКАЗАТЕЛИ прогноза социально-экономического развития  муниципального образования  «Параньгинский муниципальный район»  Республики Марий Эл на 2018 год и на плановый период  2019 и 2020 годов </vt:lpstr>
      <vt:lpstr>Слайд 9</vt:lpstr>
      <vt:lpstr>            Основные характеристики  бюджета района на 2018год и на плановый период                          2019-2020годов</vt:lpstr>
      <vt:lpstr>Безвозмездные поступления из республиканского бюджета Республики Марий Эл на 2018 год и на плановый период 2019 и 2020 годов </vt:lpstr>
      <vt:lpstr>Налоговые и неналоговые доходы бюджета                                                           МО «Параньгинский муниципальный район» </vt:lpstr>
      <vt:lpstr>Налоговые доходы бюджета                             муниципального района</vt:lpstr>
      <vt:lpstr>Налоговые доходы  бюджета муниципального образования  «Параньгинский муниципальный район»  в 2018 году, млн. рублей</vt:lpstr>
      <vt:lpstr> </vt:lpstr>
      <vt:lpstr>Структура доходов бюджета  муниципального образования «Параньгинский муниципальный район» на 2018 год в разрезе налоговых доходов</vt:lpstr>
      <vt:lpstr>Единый сельскохозяйственный налог,  тыс. рублей</vt:lpstr>
      <vt:lpstr>Неналоговые доходы, млн. рублей</vt:lpstr>
      <vt:lpstr>Налоговые и неналоговые доходы   за 2019-2020 годы,   млн. рублей</vt:lpstr>
      <vt:lpstr>Расходы бюджета МО Параньгинский муниципальный район на 2018 год </vt:lpstr>
      <vt:lpstr>Программная структура расходов бюджета муниципального образования «Параньгинский муниципальный район»         на 2018год</vt:lpstr>
      <vt:lpstr>Слайд 22</vt:lpstr>
      <vt:lpstr>Расходы социальной сферы</vt:lpstr>
      <vt:lpstr>РАСХОДЫ      ОБРАЗОВАНИЯ</vt:lpstr>
      <vt:lpstr>РАСХОДЫ    КУЛЬТУРЫ</vt:lpstr>
      <vt:lpstr>Социальная политика</vt:lpstr>
      <vt:lpstr>НАЦИОНАЛЬНАЯ          ЭКОНОМИКА</vt:lpstr>
      <vt:lpstr>Жилищно- коммунальное хозяйство</vt:lpstr>
      <vt:lpstr>Финансовая помощь поселениям</vt:lpstr>
    </vt:vector>
  </TitlesOfParts>
  <Company>RFO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на 2018 г.</dc:title>
  <dc:creator>user</dc:creator>
  <cp:lastModifiedBy>user</cp:lastModifiedBy>
  <cp:revision>183</cp:revision>
  <dcterms:created xsi:type="dcterms:W3CDTF">2017-11-22T11:36:21Z</dcterms:created>
  <dcterms:modified xsi:type="dcterms:W3CDTF">2018-01-16T09:22:59Z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0x010100785234868335A34D8C472501A268284D</vt:lpwstr>
  </property>
  <property fmtid="{D5CDD505-2E9C-101B-9397-08002B2CF9AE}" pid="3" name="_dlc_DocIdItemGuid">
    <vt:lpwstr>4adfa2e3-ace7-4c05-9e0a-c03c877e843d</vt:lpwstr>
  </property>
</Properties>
</file>