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0" r:id="rId3"/>
    <p:sldId id="259" r:id="rId4"/>
    <p:sldId id="305" r:id="rId5"/>
    <p:sldId id="269" r:id="rId6"/>
    <p:sldId id="288" r:id="rId7"/>
    <p:sldId id="295" r:id="rId8"/>
    <p:sldId id="294" r:id="rId9"/>
    <p:sldId id="301" r:id="rId10"/>
    <p:sldId id="302" r:id="rId1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66CC"/>
    <a:srgbClr val="000066"/>
    <a:srgbClr val="465C71"/>
    <a:srgbClr val="BEC5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4660"/>
  </p:normalViewPr>
  <p:slideViewPr>
    <p:cSldViewPr>
      <p:cViewPr>
        <p:scale>
          <a:sx n="95" d="100"/>
          <a:sy n="95" d="100"/>
        </p:scale>
        <p:origin x="-148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DAAD78-D235-47D9-B077-B81BBC2E6E47}" type="datetimeFigureOut">
              <a:rPr lang="ru-RU"/>
              <a:pPr>
                <a:defRPr/>
              </a:pPr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75A8B9-7800-4CA1-B05E-65534E7D9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FAA4-BF0A-4EB0-B9C4-6DBF56745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BDEE1-AC82-45E0-BC80-136484A98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9300-6BF6-4446-833D-53D22FB94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758D2-0319-417A-B769-F6A3C7020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12BA-3490-4551-ADBE-AE7C49001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9BCC-E71A-4DD7-910A-6BA92F286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C62D-3855-434A-A48A-7A9E27D54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5DF0-5ADC-4732-A3F0-24ACA05E7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4E08-B8A0-4CDB-A638-6C6AF27AA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009-76F4-43A6-B993-E9F66F511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931D-C3B4-404B-8712-410142FA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F47D3-BCE6-4F10-A493-DAF2B4C00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37A7-2EEE-49B2-8B3C-D1E6F03D6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1144-0964-4789-A301-2EC3634F0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CDBD-22E0-4CF0-BE84-81F8DB222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10D5-6F21-48A9-91B4-47DE339F0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AE83E-800F-40B6-9484-255274A5A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D87E-7AE4-4E2D-AE4C-1CA467F11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436CE-879A-4428-BAE7-5B2DD0E68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8A3D-DE32-468A-842F-0498A063E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833B-3794-4F02-88FA-4FF15447F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3E342-9E7F-4F2D-899F-6C4488614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C7AC0-ACD2-4D66-A5FF-9F2B64D9F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ECBA-87B9-4EDD-B0DA-64F4240E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EFFA-F5F2-46CF-8E73-869A2F1D4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36F8-9CE0-40BC-B649-7AB20CA74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C892-836A-4999-B859-DC7B46BFB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50EF-EE0E-4938-9B3B-E037DB5CF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7CF1-685E-40DA-8E44-83E68CC19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3F3C0-32C2-4A7C-953A-F2C4E9E02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9F759-84E0-4DB2-9624-144154E0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1E39F-70AA-4280-8E33-1DA0F0C54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2982-9F1A-47B5-AF16-DF415E4A7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50B44-21A4-4646-AA8D-7DAEA7397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AB8A-0367-4C21-A7E0-F46D30B71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2C45-5B26-47F0-97AF-D4BA85E57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E8EB-B6D0-4AC6-896C-EA5AB995B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CE43-B07A-4FCA-8B93-30EA5A479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530E5-E348-41F8-A532-6D53439FC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3690-4EF4-4119-9991-C3C648AB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1E89-142D-49C4-9B5D-A269CD126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90F6-3DA1-4875-B05C-7A5F17525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CCCE-2D8F-4119-907B-C8B9A03AD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7A31-B16E-4511-AEAB-D55AD746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DD346-E5C6-40DE-8FB0-41057D2F1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EE68-AE30-4981-B509-EDEB39008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FB96-3434-4B55-AEB6-DDAA0A7BE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BF431-776C-4410-A4CE-4B914016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2356C-9595-4CD0-BE14-F5141F582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242B-4201-4340-810A-F2F6CA638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6F21-C406-4008-BFAE-CA40E3CD5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8513-9BBA-42B9-8F30-8A4C22E1E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E4E6-B929-4E9A-A8BD-5AABCF069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3F90-B0E5-47F4-91DE-BC7B7800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DEDA-F8BC-440F-9BA8-F23D1079A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8672-CCEB-497B-B8E4-5154B65D9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1846-5732-4B3C-8C75-0C69F79FF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2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0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13747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3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20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4" y="1930399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0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4" y="392033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1" y="1930398"/>
            <a:ext cx="4140199" cy="3543302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69"/>
            <a:ext cx="4140200" cy="487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AD9D0-0CFA-4FD7-904C-3F3B38C9C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E7D29-4B86-48A6-AB67-8EFFD004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5C0D-07A4-4998-94FF-F4351F55A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663A7-45E6-44E1-A639-154620244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76A68C2-F340-4941-B728-D5C95F167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6" r:id="rId1"/>
    <p:sldLayoutId id="2147487987" r:id="rId2"/>
    <p:sldLayoutId id="2147487988" r:id="rId3"/>
    <p:sldLayoutId id="2147487989" r:id="rId4"/>
    <p:sldLayoutId id="2147487990" r:id="rId5"/>
    <p:sldLayoutId id="2147487991" r:id="rId6"/>
    <p:sldLayoutId id="2147487992" r:id="rId7"/>
    <p:sldLayoutId id="2147487993" r:id="rId8"/>
    <p:sldLayoutId id="2147487994" r:id="rId9"/>
    <p:sldLayoutId id="2147487995" r:id="rId10"/>
    <p:sldLayoutId id="2147487996" r:id="rId11"/>
    <p:sldLayoutId id="2147487997" r:id="rId12"/>
    <p:sldLayoutId id="2147487998" r:id="rId13"/>
    <p:sldLayoutId id="2147487999" r:id="rId14"/>
    <p:sldLayoutId id="2147488000" r:id="rId15"/>
    <p:sldLayoutId id="2147488001" r:id="rId16"/>
    <p:sldLayoutId id="2147488002" r:id="rId17"/>
    <p:sldLayoutId id="2147488003" r:id="rId18"/>
    <p:sldLayoutId id="2147488004" r:id="rId19"/>
    <p:sldLayoutId id="2147488005" r:id="rId20"/>
    <p:sldLayoutId id="2147488006" r:id="rId21"/>
    <p:sldLayoutId id="2147488007" r:id="rId22"/>
    <p:sldLayoutId id="2147488008" r:id="rId23"/>
    <p:sldLayoutId id="2147488009" r:id="rId24"/>
    <p:sldLayoutId id="2147488010" r:id="rId25"/>
    <p:sldLayoutId id="2147488011" r:id="rId26"/>
    <p:sldLayoutId id="2147488012" r:id="rId27"/>
    <p:sldLayoutId id="2147488013" r:id="rId28"/>
    <p:sldLayoutId id="2147488014" r:id="rId29"/>
    <p:sldLayoutId id="2147488015" r:id="rId30"/>
    <p:sldLayoutId id="2147488016" r:id="rId31"/>
    <p:sldLayoutId id="2147488017" r:id="rId32"/>
    <p:sldLayoutId id="2147488018" r:id="rId33"/>
    <p:sldLayoutId id="2147488019" r:id="rId34"/>
    <p:sldLayoutId id="2147488020" r:id="rId35"/>
    <p:sldLayoutId id="2147488021" r:id="rId36"/>
    <p:sldLayoutId id="2147488022" r:id="rId37"/>
    <p:sldLayoutId id="2147488023" r:id="rId38"/>
    <p:sldLayoutId id="2147488024" r:id="rId39"/>
    <p:sldLayoutId id="2147488025" r:id="rId40"/>
    <p:sldLayoutId id="2147488026" r:id="rId41"/>
    <p:sldLayoutId id="2147488027" r:id="rId42"/>
    <p:sldLayoutId id="2147488028" r:id="rId43"/>
    <p:sldLayoutId id="2147488029" r:id="rId44"/>
    <p:sldLayoutId id="2147488030" r:id="rId45"/>
    <p:sldLayoutId id="2147488031" r:id="rId46"/>
    <p:sldLayoutId id="2147488032" r:id="rId47"/>
    <p:sldLayoutId id="2147488033" r:id="rId48"/>
    <p:sldLayoutId id="2147488034" r:id="rId49"/>
    <p:sldLayoutId id="2147488035" r:id="rId50"/>
    <p:sldLayoutId id="2147488036" r:id="rId51"/>
    <p:sldLayoutId id="2147488037" r:id="rId52"/>
    <p:sldLayoutId id="2147488038" r:id="rId53"/>
    <p:sldLayoutId id="2147488039" r:id="rId54"/>
    <p:sldLayoutId id="2147488040" r:id="rId55"/>
    <p:sldLayoutId id="2147488041" r:id="rId56"/>
    <p:sldLayoutId id="2147488042" r:id="rId57"/>
    <p:sldLayoutId id="2147488043" r:id="rId58"/>
    <p:sldLayoutId id="2147488044" r:id="rId59"/>
    <p:sldLayoutId id="2147488045" r:id="rId60"/>
    <p:sldLayoutId id="2147488046" r:id="rId6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__________Microsoft_Office_Excel11.xls"/><Relationship Id="rId5" Type="http://schemas.openxmlformats.org/officeDocument/2006/relationships/oleObject" Target="../embeddings/__________Microsoft_Office_Excel10.xls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__________Microsoft_Office_Excel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_Microsoft_Office_Excel2.xls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__________Microsoft_Office_Excel4.xls"/><Relationship Id="rId5" Type="http://schemas.openxmlformats.org/officeDocument/2006/relationships/oleObject" Target="../embeddings/__________Microsoft_Office_Excel3.xls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_____Microsoft_Office_Excel5.xls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_Microsoft_Office_Excel6.xls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_____Microsoft_Office_Excel7.xls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__________Microsoft_Office_Excel8.xls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png"/><Relationship Id="rId4" Type="http://schemas.openxmlformats.org/officeDocument/2006/relationships/oleObject" Target="../embeddings/__________Microsoft_Office_Excel9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sapsanama"/>
          <p:cNvPicPr>
            <a:picLocks noChangeAspect="1" noChangeArrowheads="1"/>
          </p:cNvPicPr>
          <p:nvPr/>
        </p:nvPicPr>
        <p:blipFill>
          <a:blip r:embed="rId2">
            <a:lum bright="24000" contrast="30000"/>
          </a:blip>
          <a:srcRect/>
          <a:stretch>
            <a:fillRect/>
          </a:stretch>
        </p:blipFill>
        <p:spPr bwMode="auto">
          <a:xfrm>
            <a:off x="0" y="0"/>
            <a:ext cx="91440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4" descr="cover_2.png"/>
          <p:cNvPicPr>
            <a:picLocks noChangeAspect="1"/>
          </p:cNvPicPr>
          <p:nvPr/>
        </p:nvPicPr>
        <p:blipFill>
          <a:blip r:embed="rId3"/>
          <a:srcRect t="48518"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3789363"/>
            <a:ext cx="6335713" cy="792162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chemeClr val="bg1"/>
                </a:solidFill>
              </a:rPr>
              <a:t>Доклад главного инженера Горьковской железной дороги А.Ю. Ищенко</a:t>
            </a:r>
            <a:endParaRPr lang="ru-RU" sz="2000" b="1" smtClean="0">
              <a:solidFill>
                <a:schemeClr val="bg1"/>
              </a:solidFill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797425"/>
            <a:ext cx="7129462" cy="1223963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465C71"/>
                </a:solidFill>
              </a:rPr>
              <a:t>Положение дел с травматизмом граждан в зоне движения поездов на Горьковской железной дороге – филиале ОАО «РЖД»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858250" cy="10715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Количество травмированных несовершеннолетних в зоне движения поездов за истекший период 2016 г. (человек)</a:t>
            </a:r>
            <a:endParaRPr lang="ru-RU" sz="2400" b="1" i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9222" name="Picture 5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34150"/>
            <a:ext cx="91424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179388" y="6611938"/>
            <a:ext cx="325437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1000" b="1"/>
              <a:t>10</a:t>
            </a:r>
          </a:p>
        </p:txBody>
      </p:sp>
      <p:graphicFrame>
        <p:nvGraphicFramePr>
          <p:cNvPr id="9218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42875" y="1928813"/>
          <a:ext cx="4071938" cy="4549775"/>
        </p:xfrm>
        <a:graphic>
          <a:graphicData uri="http://schemas.openxmlformats.org/presentationml/2006/ole">
            <p:oleObj spid="_x0000_s9218" r:id="rId5" imgW="4072481" imgH="5054022" progId="Excel.Chart.8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Grp="1" noChangeAspect="1"/>
          </p:cNvGraphicFramePr>
          <p:nvPr/>
        </p:nvGraphicFramePr>
        <p:xfrm>
          <a:off x="4714875" y="2000250"/>
          <a:ext cx="4071938" cy="4549775"/>
        </p:xfrm>
        <a:graphic>
          <a:graphicData uri="http://schemas.openxmlformats.org/presentationml/2006/ole">
            <p:oleObj spid="_x0000_s9219" r:id="rId6" imgW="4072481" imgH="5121084" progId="Excel.Chart.8">
              <p:embed/>
            </p:oleObj>
          </a:graphicData>
        </a:graphic>
      </p:graphicFrame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214313" y="1357313"/>
            <a:ext cx="8929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травмировано несовершеннолетних в 2016 году  23 человека, </a:t>
            </a:r>
          </a:p>
          <a:p>
            <a:r>
              <a:rPr 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аналогичный период 2015 года пострадало  12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pPr eaLnBrk="1" hangingPunct="1"/>
            <a:r>
              <a:rPr lang="ru-RU" sz="2000" b="1" smtClean="0"/>
              <a:t>Общее количество пострадавших от воздействия подвижного состава и элетротравм граждан на Горьковской железной дороге с 2008-2015 год</a:t>
            </a:r>
            <a:br>
              <a:rPr lang="ru-RU" sz="2000" b="1" smtClean="0"/>
            </a:br>
            <a:r>
              <a:rPr lang="ru-RU" sz="2000" b="1" smtClean="0"/>
              <a:t>(снижение на 55%)</a:t>
            </a:r>
            <a:endParaRPr lang="ru-RU" sz="20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42938" y="1435100"/>
          <a:ext cx="8115300" cy="5267325"/>
        </p:xfrm>
        <a:graphic>
          <a:graphicData uri="http://schemas.openxmlformats.org/presentationml/2006/ole">
            <p:oleObj spid="_x0000_s1026" r:id="rId4" imgW="8120576" imgH="5267401" progId="Excel.Chart.8">
              <p:embed/>
            </p:oleObj>
          </a:graphicData>
        </a:graphic>
      </p:graphicFrame>
      <p:pic>
        <p:nvPicPr>
          <p:cNvPr id="1029" name="Picture 5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34150"/>
            <a:ext cx="91424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Прямоугольник 5"/>
          <p:cNvSpPr>
            <a:spLocks noChangeArrowheads="1"/>
          </p:cNvSpPr>
          <p:nvPr/>
        </p:nvSpPr>
        <p:spPr bwMode="auto">
          <a:xfrm>
            <a:off x="214313" y="6500813"/>
            <a:ext cx="285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2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Количество травмированных граждан в зоне движения поездов за истекший период 2016 г. (человек)</a:t>
            </a:r>
          </a:p>
        </p:txBody>
      </p:sp>
      <p:pic>
        <p:nvPicPr>
          <p:cNvPr id="2053" name="Picture 5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34150"/>
            <a:ext cx="91424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79388" y="6611938"/>
            <a:ext cx="255587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1000" b="1"/>
              <a:t>3</a:t>
            </a:r>
          </a:p>
        </p:txBody>
      </p:sp>
      <p:graphicFrame>
        <p:nvGraphicFramePr>
          <p:cNvPr id="2050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395288" y="1322388"/>
          <a:ext cx="8105775" cy="5156200"/>
        </p:xfrm>
        <a:graphic>
          <a:graphicData uri="http://schemas.openxmlformats.org/presentationml/2006/ole">
            <p:oleObj spid="_x0000_s2050" r:id="rId5" imgW="8108383" imgH="515766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8858250" cy="10715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Количество травмированных граждан от воздействия движущегося подвижного состава и электротока за истекший период 2016 г. (человек)</a:t>
            </a:r>
            <a:endParaRPr lang="ru-RU" sz="2400" b="1" i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078" name="Picture 5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34150"/>
            <a:ext cx="91424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179388" y="6611938"/>
            <a:ext cx="255587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1000" b="1"/>
              <a:t>4</a:t>
            </a:r>
          </a:p>
        </p:txBody>
      </p:sp>
      <p:graphicFrame>
        <p:nvGraphicFramePr>
          <p:cNvPr id="3074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42875" y="1785938"/>
          <a:ext cx="4071938" cy="4692650"/>
        </p:xfrm>
        <a:graphic>
          <a:graphicData uri="http://schemas.openxmlformats.org/presentationml/2006/ole">
            <p:oleObj spid="_x0000_s3074" r:id="rId5" imgW="4072481" imgH="4694327" progId="Excel.Chart.8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Grp="1" noChangeAspect="1"/>
          </p:cNvGraphicFramePr>
          <p:nvPr/>
        </p:nvGraphicFramePr>
        <p:xfrm>
          <a:off x="4714875" y="1857375"/>
          <a:ext cx="4071938" cy="4692650"/>
        </p:xfrm>
        <a:graphic>
          <a:graphicData uri="http://schemas.openxmlformats.org/presentationml/2006/ole">
            <p:oleObj spid="_x0000_s3075" r:id="rId6" imgW="4072481" imgH="4688230" progId="Excel.Chart.8">
              <p:embed/>
            </p:oleObj>
          </a:graphicData>
        </a:graphic>
      </p:graphicFrame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14313" y="1357313"/>
            <a:ext cx="8929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травмировано в 2016 году 176 человек, </a:t>
            </a:r>
          </a:p>
          <a:p>
            <a:r>
              <a:rPr lang="ru-RU" sz="1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аналогичный период 2015 года пострадало 199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34150"/>
            <a:ext cx="91424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79388" y="6611938"/>
            <a:ext cx="255587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1000" b="1"/>
              <a:t>5</a:t>
            </a:r>
          </a:p>
        </p:txBody>
      </p:sp>
      <p:sp>
        <p:nvSpPr>
          <p:cNvPr id="41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Количество травмированных граждан по регионам за истекший период 2016 г.(человек</a:t>
            </a:r>
            <a:r>
              <a:rPr lang="ru-RU" sz="2800" b="1" smtClean="0"/>
              <a:t>)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idx="4294967295"/>
          </p:nvPr>
        </p:nvGraphicFramePr>
        <p:xfrm>
          <a:off x="395288" y="1357313"/>
          <a:ext cx="8274050" cy="5189537"/>
        </p:xfrm>
        <a:graphic>
          <a:graphicData uri="http://schemas.openxmlformats.org/presentationml/2006/ole">
            <p:oleObj spid="_x0000_s4098" r:id="rId5" imgW="8272989" imgH="518814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Количество травмированных граждан в результате самоубийства и по причине алкогольного опьянения (человек)</a:t>
            </a:r>
          </a:p>
        </p:txBody>
      </p:sp>
      <p:pic>
        <p:nvPicPr>
          <p:cNvPr id="5125" name="Picture 4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34150"/>
            <a:ext cx="91424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Текст 2"/>
          <p:cNvSpPr>
            <a:spLocks/>
          </p:cNvSpPr>
          <p:nvPr/>
        </p:nvSpPr>
        <p:spPr bwMode="auto">
          <a:xfrm>
            <a:off x="395288" y="1700213"/>
            <a:ext cx="40401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</a:pPr>
            <a:endParaRPr lang="ru-RU" sz="2400" b="1"/>
          </a:p>
        </p:txBody>
      </p:sp>
      <p:sp>
        <p:nvSpPr>
          <p:cNvPr id="5127" name="Содержимое 3"/>
          <p:cNvSpPr>
            <a:spLocks/>
          </p:cNvSpPr>
          <p:nvPr/>
        </p:nvSpPr>
        <p:spPr bwMode="auto">
          <a:xfrm>
            <a:off x="395288" y="2514600"/>
            <a:ext cx="4040187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 algn="l">
              <a:spcBef>
                <a:spcPct val="20000"/>
              </a:spcBef>
              <a:buFontTx/>
              <a:buChar char="–"/>
            </a:pPr>
            <a:endParaRPr lang="ru-RU" sz="1600" b="1"/>
          </a:p>
        </p:txBody>
      </p:sp>
      <p:sp>
        <p:nvSpPr>
          <p:cNvPr id="5128" name="Текст 4"/>
          <p:cNvSpPr>
            <a:spLocks/>
          </p:cNvSpPr>
          <p:nvPr/>
        </p:nvSpPr>
        <p:spPr bwMode="auto">
          <a:xfrm>
            <a:off x="4583113" y="1700213"/>
            <a:ext cx="42481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</a:pPr>
            <a:endParaRPr lang="ru-RU" sz="2200" b="1"/>
          </a:p>
        </p:txBody>
      </p:sp>
      <p:sp>
        <p:nvSpPr>
          <p:cNvPr id="5129" name="Содержимое 5"/>
          <p:cNvSpPr>
            <a:spLocks/>
          </p:cNvSpPr>
          <p:nvPr/>
        </p:nvSpPr>
        <p:spPr bwMode="auto">
          <a:xfrm>
            <a:off x="4583113" y="2514600"/>
            <a:ext cx="424815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sz="2400" b="1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850" y="1428750"/>
          <a:ext cx="8647113" cy="5102225"/>
        </p:xfrm>
        <a:graphic>
          <a:graphicData uri="http://schemas.openxmlformats.org/presentationml/2006/ole">
            <p:oleObj spid="_x0000_s5122" r:id="rId5" imgW="8650974" imgH="5102794" progId="Excel.Chart.8">
              <p:embed/>
            </p:oleObj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79388" y="6611938"/>
            <a:ext cx="18415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000" b="1"/>
          </a:p>
        </p:txBody>
      </p:sp>
      <p:sp>
        <p:nvSpPr>
          <p:cNvPr id="5131" name="Прямоугольник 10"/>
          <p:cNvSpPr>
            <a:spLocks noChangeArrowheads="1"/>
          </p:cNvSpPr>
          <p:nvPr/>
        </p:nvSpPr>
        <p:spPr bwMode="auto">
          <a:xfrm>
            <a:off x="142875" y="658177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2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Распределение количества пострадавших граждан 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по причинам травмирования за истекший период 2016 года (человек)</a:t>
            </a:r>
          </a:p>
        </p:txBody>
      </p:sp>
      <p:pic>
        <p:nvPicPr>
          <p:cNvPr id="6149" name="Picture 4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34150"/>
            <a:ext cx="91424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Текст 2"/>
          <p:cNvSpPr>
            <a:spLocks/>
          </p:cNvSpPr>
          <p:nvPr/>
        </p:nvSpPr>
        <p:spPr bwMode="auto">
          <a:xfrm>
            <a:off x="395288" y="1700213"/>
            <a:ext cx="40401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</a:pPr>
            <a:endParaRPr lang="ru-RU" sz="2400" b="1"/>
          </a:p>
        </p:txBody>
      </p:sp>
      <p:sp>
        <p:nvSpPr>
          <p:cNvPr id="6151" name="Содержимое 3"/>
          <p:cNvSpPr>
            <a:spLocks/>
          </p:cNvSpPr>
          <p:nvPr/>
        </p:nvSpPr>
        <p:spPr bwMode="auto">
          <a:xfrm>
            <a:off x="395288" y="2514600"/>
            <a:ext cx="4040187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0200" lvl="3" indent="-228600" algn="l">
              <a:spcBef>
                <a:spcPct val="20000"/>
              </a:spcBef>
              <a:buFontTx/>
              <a:buChar char="–"/>
            </a:pPr>
            <a:endParaRPr lang="ru-RU" sz="1600" b="1"/>
          </a:p>
        </p:txBody>
      </p:sp>
      <p:sp>
        <p:nvSpPr>
          <p:cNvPr id="6152" name="Текст 4"/>
          <p:cNvSpPr>
            <a:spLocks/>
          </p:cNvSpPr>
          <p:nvPr/>
        </p:nvSpPr>
        <p:spPr bwMode="auto">
          <a:xfrm>
            <a:off x="4583113" y="1700213"/>
            <a:ext cx="42481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</a:pPr>
            <a:endParaRPr lang="ru-RU" sz="2200" b="1"/>
          </a:p>
        </p:txBody>
      </p:sp>
      <p:sp>
        <p:nvSpPr>
          <p:cNvPr id="6153" name="Содержимое 5"/>
          <p:cNvSpPr>
            <a:spLocks/>
          </p:cNvSpPr>
          <p:nvPr/>
        </p:nvSpPr>
        <p:spPr bwMode="auto">
          <a:xfrm>
            <a:off x="4583113" y="2514600"/>
            <a:ext cx="424815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ru-RU" sz="2400" b="1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850" y="1503363"/>
          <a:ext cx="8647113" cy="4951412"/>
        </p:xfrm>
        <a:graphic>
          <a:graphicData uri="http://schemas.openxmlformats.org/presentationml/2006/ole">
            <p:oleObj spid="_x0000_s6146" r:id="rId5" imgW="8650974" imgH="4950381" progId="Excel.Chart.8">
              <p:embed/>
            </p:oleObj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179388" y="6611938"/>
            <a:ext cx="18415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000" b="1"/>
          </a:p>
        </p:txBody>
      </p:sp>
      <p:sp>
        <p:nvSpPr>
          <p:cNvPr id="6155" name="Прямоугольник 10"/>
          <p:cNvSpPr>
            <a:spLocks noChangeArrowheads="1"/>
          </p:cNvSpPr>
          <p:nvPr/>
        </p:nvSpPr>
        <p:spPr bwMode="auto">
          <a:xfrm>
            <a:off x="142875" y="658177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1200" b="1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43925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Распределение количества пострадавших граждан 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по причинам травмирования за истекший период 2016 года (человек)</a:t>
            </a:r>
            <a:endParaRPr lang="ru-RU" sz="24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7173" name="Picture 5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34150"/>
            <a:ext cx="91424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214313" y="6572250"/>
            <a:ext cx="428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200" b="1"/>
              <a:t>8</a:t>
            </a:r>
          </a:p>
        </p:txBody>
      </p:sp>
      <p:graphicFrame>
        <p:nvGraphicFramePr>
          <p:cNvPr id="7170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14313" y="1500188"/>
          <a:ext cx="8643937" cy="4929187"/>
        </p:xfrm>
        <a:graphic>
          <a:graphicData uri="http://schemas.openxmlformats.org/presentationml/2006/ole">
            <p:oleObj spid="_x0000_s7170" r:id="rId5" imgW="8644877" imgH="493209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pPr eaLnBrk="1" hangingPunct="1"/>
            <a:r>
              <a:rPr lang="ru-RU" sz="2000" b="1" smtClean="0"/>
              <a:t>Общее количество пострадавших несовершеннолетних от воздействия подвижного состава и элетротравм на Горьковской железной дороге с 2008-2015 годы и истекший период 2016 г.</a:t>
            </a:r>
            <a:br>
              <a:rPr lang="ru-RU" sz="2000" b="1" smtClean="0"/>
            </a:br>
            <a:endParaRPr lang="ru-RU" sz="20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8194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42938" y="1435100"/>
          <a:ext cx="8115300" cy="5267325"/>
        </p:xfrm>
        <a:graphic>
          <a:graphicData uri="http://schemas.openxmlformats.org/presentationml/2006/ole">
            <p:oleObj spid="_x0000_s8194" r:id="rId4" imgW="8120576" imgH="5267401" progId="Excel.Chart.8">
              <p:embed/>
            </p:oleObj>
          </a:graphicData>
        </a:graphic>
      </p:graphicFrame>
      <p:pic>
        <p:nvPicPr>
          <p:cNvPr id="8197" name="Picture 5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34150"/>
            <a:ext cx="91424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214313" y="6500813"/>
            <a:ext cx="428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200" b="1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3A1B943814517448854CA0A6550A823" ma:contentTypeVersion="1" ma:contentTypeDescription="Создание документа." ma:contentTypeScope="" ma:versionID="58a492d0959a043b3405836f4599a166">
  <xsd:schema xmlns:xsd="http://www.w3.org/2001/XMLSchema" xmlns:xs="http://www.w3.org/2001/XMLSchema" xmlns:p="http://schemas.microsoft.com/office/2006/metadata/properties" xmlns:ns2="57504d04-691e-4fc4-8f09-4f19fdbe90f6" xmlns:ns3="6d7c22ec-c6a4-4777-88aa-bc3c76ac660e" targetNamespace="http://schemas.microsoft.com/office/2006/metadata/properties" ma:root="true" ma:fieldsID="91f03645d6ce2753a58d94a0129be932" ns2:_="" ns3:_="">
    <xsd:import namespace="57504d04-691e-4fc4-8f09-4f19fdbe90f6"/>
    <xsd:import namespace="6d7c22ec-c6a4-4777-88aa-bc3c76ac66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Положение дел с травматизмом граждан в зоне движения поездов на Горьковской железной дороге – филиале ОАО «РЖД»</_x041e__x043f__x0438__x0441__x0430__x043d__x0438__x0435_>
    <_dlc_DocId xmlns="57504d04-691e-4fc4-8f09-4f19fdbe90f6">XXJ7TYMEEKJ2-5618-5</_dlc_DocId>
    <_dlc_DocIdUrl xmlns="57504d04-691e-4fc4-8f09-4f19fdbe90f6">
      <Url>https://vip.gov.mari.ru/minprom/_layouts/DocIdRedir.aspx?ID=XXJ7TYMEEKJ2-5618-5</Url>
      <Description>XXJ7TYMEEKJ2-5618-5</Description>
    </_dlc_DocIdUrl>
  </documentManagement>
</p:properties>
</file>

<file path=customXml/itemProps1.xml><?xml version="1.0" encoding="utf-8"?>
<ds:datastoreItem xmlns:ds="http://schemas.openxmlformats.org/officeDocument/2006/customXml" ds:itemID="{ECE74EB7-69E9-4257-A8C6-8CA44682C39D}"/>
</file>

<file path=customXml/itemProps2.xml><?xml version="1.0" encoding="utf-8"?>
<ds:datastoreItem xmlns:ds="http://schemas.openxmlformats.org/officeDocument/2006/customXml" ds:itemID="{328B8ED7-23A9-4A65-9195-A4052C21596F}"/>
</file>

<file path=customXml/itemProps3.xml><?xml version="1.0" encoding="utf-8"?>
<ds:datastoreItem xmlns:ds="http://schemas.openxmlformats.org/officeDocument/2006/customXml" ds:itemID="{D172B12C-5168-450E-94B2-255DAE01AC88}"/>
</file>

<file path=customXml/itemProps4.xml><?xml version="1.0" encoding="utf-8"?>
<ds:datastoreItem xmlns:ds="http://schemas.openxmlformats.org/officeDocument/2006/customXml" ds:itemID="{4E7E96CE-2175-41E4-BDA2-3E5A62F1A5CB}"/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196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Оформление по умолчанию</vt:lpstr>
      <vt:lpstr>Диаграмма Microsoft Office Excel</vt:lpstr>
      <vt:lpstr>Доклад главного инженера Горьковской железной дороги А.Ю. Ищенко</vt:lpstr>
      <vt:lpstr>Общее количество пострадавших от воздействия подвижного состава и элетротравм граждан на Горьковской железной дороге с 2008-2015 год (снижение на 55%)</vt:lpstr>
      <vt:lpstr>Количество травмированных граждан в зоне движения поездов за истекший период 2016 г. (человек)</vt:lpstr>
      <vt:lpstr>Количество травмированных граждан от воздействия движущегося подвижного состава и электротока за истекший период 2016 г. (человек)</vt:lpstr>
      <vt:lpstr>Количество травмированных граждан по регионам за истекший период 2016 г.(человек)</vt:lpstr>
      <vt:lpstr>Количество травмированных граждан в результате самоубийства и по причине алкогольного опьянения (человек)</vt:lpstr>
      <vt:lpstr>Распределение количества пострадавших граждан  по причинам травмирования за истекший период 2016 года (человек)</vt:lpstr>
      <vt:lpstr>Распределение количества пострадавших граждан  по причинам травмирования за истекший период 2016 года (человек)</vt:lpstr>
      <vt:lpstr>Общее количество пострадавших несовершеннолетних от воздействия подвижного состава и элетротравм на Горьковской железной дороге с 2008-2015 годы и истекший период 2016 г. </vt:lpstr>
      <vt:lpstr>Количество травмированных несовершеннолетних в зоне движения поездов за истекший период 2016 г. (человек)</vt:lpstr>
    </vt:vector>
  </TitlesOfParts>
  <Company>grw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главного инженера Горьковской железной дороги А.Ю. Ищенко</dc:title>
  <dc:creator>Старков</dc:creator>
  <cp:lastModifiedBy>PomitkinAN</cp:lastModifiedBy>
  <cp:revision>237</cp:revision>
  <dcterms:created xsi:type="dcterms:W3CDTF">2012-03-23T07:16:12Z</dcterms:created>
  <dcterms:modified xsi:type="dcterms:W3CDTF">2016-11-15T11:33:46Z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0x01010043A1B943814517448854CA0A6550A823</vt:lpwstr>
  </property>
  <property fmtid="{D5CDD505-2E9C-101B-9397-08002B2CF9AE}" pid="3" name="_dlc_DocIdItemGuid">
    <vt:lpwstr>acf875ee-1e0b-4d3a-9ba2-432a5197e2e0</vt:lpwstr>
  </property>
</Properties>
</file>