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4" r:id="rId6"/>
    <p:sldId id="262" r:id="rId7"/>
    <p:sldId id="272" r:id="rId8"/>
    <p:sldId id="264" r:id="rId9"/>
    <p:sldId id="265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8555" autoAdjust="0"/>
  </p:normalViewPr>
  <p:slideViewPr>
    <p:cSldViewPr>
      <p:cViewPr varScale="1">
        <p:scale>
          <a:sx n="82" d="100"/>
          <a:sy n="82" d="100"/>
        </p:scale>
        <p:origin x="-12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3986529523395601E-2"/>
          <c:y val="0.14256663574953571"/>
          <c:w val="0.49687299198009927"/>
          <c:h val="0.662248219598651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Lbls>
            <c:dLbl>
              <c:idx val="0"/>
              <c:layout/>
              <c:showVal val="1"/>
            </c:dLbl>
            <c:delete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Доход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Доход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84</c:v>
                </c:pt>
                <c:pt idx="1">
                  <c:v>5.6</c:v>
                </c:pt>
                <c:pt idx="2">
                  <c:v>5.5</c:v>
                </c:pt>
                <c:pt idx="3">
                  <c:v>0.60000000000000031</c:v>
                </c:pt>
                <c:pt idx="4">
                  <c:v>0.9</c:v>
                </c:pt>
                <c:pt idx="5">
                  <c:v>0.2</c:v>
                </c:pt>
                <c:pt idx="6">
                  <c:v>2.4</c:v>
                </c:pt>
                <c:pt idx="7">
                  <c:v>0.8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316434899409327"/>
          <c:y val="6.4764541989548605E-2"/>
          <c:w val="0.44752429294282448"/>
          <c:h val="0.76669406911015192"/>
        </c:manualLayout>
      </c:layout>
      <c:txPr>
        <a:bodyPr/>
        <a:lstStyle/>
        <a:p>
          <a:pPr>
            <a:lnSpc>
              <a:spcPct val="100000"/>
            </a:lnSpc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3940902943171242E-2"/>
          <c:y val="3.0555341694896272E-2"/>
          <c:w val="0.60361979294590795"/>
          <c:h val="0.905556216579411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4"/>
            <c:explosion val="25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7,6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7,8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5.0136605692339261E-3"/>
                  <c:y val="2.886681458047540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6,1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2,4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Культура, кинематография</c:v>
                </c:pt>
                <c:pt idx="3">
                  <c:v>Социальная политика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51.9</c:v>
                </c:pt>
                <c:pt idx="2">
                  <c:v>11.4</c:v>
                </c:pt>
                <c:pt idx="3">
                  <c:v>8</c:v>
                </c:pt>
                <c:pt idx="4">
                  <c:v>9.3000000000000007</c:v>
                </c:pt>
                <c:pt idx="5">
                  <c:v>2.4</c:v>
                </c:pt>
                <c:pt idx="6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758681610770472"/>
          <c:y val="6.2243221394775894E-2"/>
          <c:w val="0.37310183511776462"/>
          <c:h val="0.9171799322489441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0.03345</cdr:x>
      <cdr:y>0.75325</cdr:y>
    </cdr:from>
    <cdr:to>
      <cdr:x>0.50427</cdr:x>
      <cdr:y>0.94545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614" y="4143404"/>
          <a:ext cx="39352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Общий объем доходов МО «Юринский муниципальный 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район» в расчете на 1 жителя в 2016году составляет</a:t>
          </a:r>
        </a:p>
        <a:p xmlns:a="http://schemas.openxmlformats.org/drawingml/2006/main">
          <a:pPr algn="ctr"/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17.</a:t>
          </a:r>
          <a:r>
            <a: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8 тыс.руб.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0.2735</cdr:x>
      <cdr:y>0.24675</cdr:y>
    </cdr:from>
    <cdr:to>
      <cdr:x>0.31624</cdr:x>
      <cdr:y>0.25974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2286016" y="1357322"/>
          <a:ext cx="357190" cy="714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0.2268</cdr:x>
      <cdr:y>0.19481</cdr:y>
    </cdr:from>
    <cdr:to>
      <cdr:x>0.29915</cdr:x>
      <cdr:y>0.26181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 flipH="1" flipV="1">
          <a:off x="2070067" y="945745"/>
          <a:ext cx="368564" cy="6202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0.125</cdr:x>
      <cdr:y>0.14286</cdr:y>
    </cdr:from>
    <cdr:to>
      <cdr:x>0.23333</cdr:x>
      <cdr:y>0.24675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16200000" flipV="1">
          <a:off x="1250164" y="607222"/>
          <a:ext cx="571504" cy="9286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0.08547</cdr:x>
      <cdr:y>0.18182</cdr:y>
    </cdr:from>
    <cdr:to>
      <cdr:x>0.16667</cdr:x>
      <cdr:y>0.25974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16200000" flipV="1">
          <a:off x="866415" y="866414"/>
          <a:ext cx="428628" cy="6960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0.04167</cdr:x>
      <cdr:y>0.24675</cdr:y>
    </cdr:from>
    <cdr:to>
      <cdr:x>0.10256</cdr:x>
      <cdr:y>0.2987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10800000">
          <a:off x="357189" y="1357322"/>
          <a:ext cx="522045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0.19658</cdr:x>
      <cdr:y>0.49351</cdr:y>
    </cdr:from>
    <cdr:to>
      <cdr:x>0.35726</cdr:x>
      <cdr:y>0.68571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643074" y="2714644"/>
          <a:ext cx="1343028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0.30769</cdr:x>
      <cdr:y>0.22078</cdr:y>
    </cdr:from>
    <cdr:to>
      <cdr:x>0.43419</cdr:x>
      <cdr:y>0.37402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571768" y="1214446"/>
          <a:ext cx="1057276" cy="842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0,8%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0.2906</cdr:x>
      <cdr:y>0.16883</cdr:y>
    </cdr:from>
    <cdr:to>
      <cdr:x>0.40855</cdr:x>
      <cdr:y>0.33506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428892" y="928694"/>
          <a:ext cx="98583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0,9%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0.28205</cdr:x>
      <cdr:y>0.11688</cdr:y>
    </cdr:from>
    <cdr:to>
      <cdr:x>0.4</cdr:x>
      <cdr:y>0.2961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357454" y="642942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0.24786</cdr:x>
      <cdr:y>0.07792</cdr:y>
    </cdr:from>
    <cdr:to>
      <cdr:x>0.36581</cdr:x>
      <cdr:y>0.25714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2071702" y="428628"/>
          <a:ext cx="985838" cy="98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0.00855</cdr:x>
      <cdr:y>0.07792</cdr:y>
    </cdr:from>
    <cdr:to>
      <cdr:x>0.19487</cdr:x>
      <cdr:y>0.14286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71438" y="428628"/>
          <a:ext cx="15573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2,4%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0.00855</cdr:x>
      <cdr:y>0.12987</cdr:y>
    </cdr:from>
    <cdr:to>
      <cdr:x>0.17778</cdr:x>
      <cdr:y>0.33506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71438" y="714380"/>
          <a:ext cx="141446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0.16883</cdr:y>
    </cdr:from>
    <cdr:to>
      <cdr:x>0.17778</cdr:x>
      <cdr:y>0.33506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0" y="928694"/>
          <a:ext cx="14859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0.14286</cdr:y>
    </cdr:from>
    <cdr:to>
      <cdr:x>0.12649</cdr:x>
      <cdr:y>0.23377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0" y="785818"/>
          <a:ext cx="105727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5,5%</a:t>
          </a:r>
          <a:endParaRPr lang="ru-RU" dirty="0"/>
        </a:p>
      </cdr:txBody>
    </cdr:sp>
  </cdr:relSizeAnchor>
  <cdr:relSizeAnchor xmlns:cdr="http://schemas.openxmlformats.org/drawingml/2006/chartDrawing">
    <cdr:from>
      <cdr:x>0</cdr:x>
      <cdr:y>0.20779</cdr:y>
    </cdr:from>
    <cdr:to>
      <cdr:x>0.1094</cdr:x>
      <cdr:y>0.41299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0" y="1143008"/>
          <a:ext cx="914400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5,6% 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0.35211</cdr:x>
      <cdr:y>0.51563</cdr:y>
    </cdr:from>
    <cdr:to>
      <cdr:x>0.46385</cdr:x>
      <cdr:y>0.71562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20" y="2357454"/>
          <a:ext cx="906807" cy="914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0.36625</cdr:x>
      <cdr:y>0.20313</cdr:y>
    </cdr:from>
    <cdr:to>
      <cdr:x>0.47798</cdr:x>
      <cdr:y>0.40312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97192" y="9286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0.26149</cdr:x>
      <cdr:y>0.15625</cdr:y>
    </cdr:from>
    <cdr:to>
      <cdr:x>0.3226</cdr:x>
      <cdr:y>0.35625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39936" y="714380"/>
          <a:ext cx="50006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0.13928</cdr:x>
      <cdr:y>0.20313</cdr:y>
    </cdr:from>
    <cdr:to>
      <cdr:x>0.25102</cdr:x>
      <cdr:y>0.40312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39804" y="9286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0.03521</cdr:x>
      <cdr:y>0.34375</cdr:y>
    </cdr:from>
    <cdr:to>
      <cdr:x>0.14694</cdr:x>
      <cdr:y>0.40625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1571636"/>
          <a:ext cx="90672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0.03453</cdr:x>
      <cdr:y>0.42188</cdr:y>
    </cdr:from>
    <cdr:to>
      <cdr:x>0.14626</cdr:x>
      <cdr:y>0.54688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2548" y="1928826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0.11309</cdr:x>
      <cdr:y>0.53125</cdr:y>
    </cdr:from>
    <cdr:to>
      <cdr:x>0.22483</cdr:x>
      <cdr:y>0.73125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25490" y="242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B297-0D29-4B01-96CE-C2D6B30566A9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42FD0-E98A-4BE3-BB1F-EF991940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2FD0-E98A-4BE3-BB1F-EF99194082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785786" y="4756149"/>
            <a:ext cx="7772400" cy="315925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200928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857364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 исполнению бюджета муниципального образования «Юринский муниципальный район» за 2016 год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1944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МО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«Юринский муниципальный район»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ОСНОВНЫМ ФУНКЦИЯМ НА ОДНОГО ЖИТЕЛЯ 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64"/>
                <a:gridCol w="2756761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2015 год,</a:t>
                      </a:r>
                    </a:p>
                    <a:p>
                      <a:pPr algn="ctr"/>
                      <a:r>
                        <a:rPr lang="ru-RU" sz="1200" dirty="0" smtClean="0"/>
                        <a:t> 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 год, 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Рост</a:t>
                      </a:r>
                      <a:r>
                        <a:rPr lang="ru-RU" sz="1200" baseline="0" dirty="0" smtClean="0"/>
                        <a:t> расходов,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в %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17,8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101,1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9,1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93,4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115,0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муниципального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на содержание работников органов  местного самоуправления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одного жителя муниципального образования</a:t>
                      </a:r>
                    </a:p>
                    <a:p>
                      <a:pPr algn="l"/>
                      <a:endParaRPr lang="ru-RU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108,7</a:t>
                      </a:r>
                      <a:endParaRPr lang="ru-RU" sz="1200" dirty="0"/>
                    </a:p>
                  </a:txBody>
                  <a:tcPr marL="100207" marR="100207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7072330" y="1214422"/>
            <a:ext cx="1714512" cy="3000396"/>
          </a:xfrm>
          <a:prstGeom prst="wedgeRoundRectCallout">
            <a:avLst>
              <a:gd name="adj1" fmla="val -87049"/>
              <a:gd name="adj2" fmla="val -25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ОСНОВНЫЕ ПОКАЗАТЕЛИ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ХАРАКТЕРИЗУЮЩИЕ РЕЗУЛЬТАТЫ ИСПОЛЬЗОВАНИЯ БЮДЖЕТНЫХ АССИГНОВАНИЙ В 2016 ГОДУ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Численность населения – 7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634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 чел.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502920" y="928670"/>
            <a:ext cx="8183880" cy="3789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192882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1357298"/>
            <a:ext cx="2143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86050" y="1571612"/>
            <a:ext cx="1214446" cy="1857388"/>
          </a:xfrm>
          <a:prstGeom prst="wedgeRoundRectCallout">
            <a:avLst>
              <a:gd name="adj1" fmla="val -81944"/>
              <a:gd name="adj2" fmla="val -237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Уровень безработицы – </a:t>
            </a:r>
            <a:r>
              <a:rPr lang="en-US" sz="1200" b="1" dirty="0" smtClean="0"/>
              <a:t>5</a:t>
            </a:r>
            <a:r>
              <a:rPr lang="ru-RU" sz="1200" b="1" dirty="0" smtClean="0"/>
              <a:t>,17 %</a:t>
            </a:r>
            <a:endParaRPr lang="ru-RU" sz="12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2143140" cy="15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4500562" y="4500570"/>
            <a:ext cx="2428892" cy="2000264"/>
          </a:xfrm>
          <a:prstGeom prst="wedgeRoundRectCallout">
            <a:avLst>
              <a:gd name="adj1" fmla="val -78537"/>
              <a:gd name="adj2" fmla="val -27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43438" y="4500570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муниципального района – 4,6%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57161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715140" y="1214422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Общая площадь жилых помещений, приходящаяся в среднем на одного жителя – 34,66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Площадь жилых помещений введенная в действие за 2016 год – 11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– 9,3%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77153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800" i="1" dirty="0" smtClean="0">
                <a:solidFill>
                  <a:srgbClr val="C00000"/>
                </a:solidFill>
              </a:rPr>
              <a:t>Спасибо за внимание !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Финансовый  отдел муниципального образования «Юринский муниципальный район»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Наш адрес: 425370, Республика Марий Эл, п. Юрино,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ул. Красная площадь, д. 1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Телефон: (83644) 3-26-63, 3-27-01. Факс</a:t>
            </a:r>
            <a:r>
              <a:rPr lang="ru-RU" sz="2000" b="1" dirty="0" smtClean="0">
                <a:solidFill>
                  <a:schemeClr val="bg1"/>
                </a:solidFill>
                <a:sym typeface="Wingdings" pitchFamily="2" charset="2"/>
              </a:rPr>
              <a:t>(83644) 3-26-63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Адрес электронной почты: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rfo-yur@minfin.mari.ru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Разработчиком презентации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«Бюджет для граждан» по исполнению бюджета </a:t>
            </a:r>
            <a:r>
              <a:rPr lang="ru-RU" sz="2000" smtClean="0">
                <a:solidFill>
                  <a:schemeClr val="bg1"/>
                </a:solidFill>
              </a:rPr>
              <a:t>за 2016 </a:t>
            </a:r>
            <a:r>
              <a:rPr lang="ru-RU" sz="2000" dirty="0" smtClean="0">
                <a:solidFill>
                  <a:schemeClr val="bg1"/>
                </a:solidFill>
              </a:rPr>
              <a:t>год является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Руководитель финансового отдела МО «Юринский муниципальный район»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Красильникова Л.В.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2964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муниципального образования «Юринский муниципальный район»!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151323"/>
          </a:xfrm>
        </p:spPr>
        <p:txBody>
          <a:bodyPr>
            <a:normAutofit fontScale="40000" lnSpcReduction="20000"/>
          </a:bodyPr>
          <a:lstStyle/>
          <a:p>
            <a:pPr marL="0" indent="357188" algn="just">
              <a:buNone/>
            </a:pPr>
            <a:endParaRPr lang="ru-RU" sz="4000" dirty="0" smtClean="0"/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посланием Президента Российской Федерации В. В. Путина Федеральному собранию от 28 июня 2012 года, в целях реализации принципа прозрачности и открытости бюджета и информирования жителей о расходовании средств бюджета разработана брошюра «Бюджет для граждан» по исполнению бюджета за 2016 год.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Представленная в ней информация позволит гражданам составить представление об источниках формирования доходов бюджета муниципального района, направлениях расходования бюджетных средств в 2016 году и сделать выводы об эффективности использования бюджетных средств.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Администрация МО «Юринский муниципальный район», публикуя брошюру «Бюджет для граждан» по исполнению бюджета за 2016 год, надеется на заинтересованное внимание жителей района к процессу исполнения бюджета.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отдела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 «Юринский муниципальный 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район»  Л.В. Красильникова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http://ia124.mycdn.me/image?id=556568230353&amp;bid=556568230353&amp;t=3&amp;plc=WEB&amp;tkn=EE0vGyQCAqoQw_z8gIK9smvlkA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3429024" cy="187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 МО «Юринский муниципальный район»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5" descr="18b8088ba1a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72264" y="3857628"/>
            <a:ext cx="1723810" cy="1723810"/>
          </a:xfrm>
          <a:prstGeom prst="rect">
            <a:avLst/>
          </a:prstGeom>
          <a:noFill/>
        </p:spPr>
      </p:pic>
      <p:sp>
        <p:nvSpPr>
          <p:cNvPr id="6" name="Двойная стрелка влево/вправо 5"/>
          <p:cNvSpPr/>
          <p:nvPr/>
        </p:nvSpPr>
        <p:spPr>
          <a:xfrm>
            <a:off x="3428992" y="2214554"/>
            <a:ext cx="2143140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2928934"/>
            <a:ext cx="85725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35743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135785,5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2285992"/>
            <a:ext cx="20717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4429132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169,0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35743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135616,5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дом из дене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857628"/>
            <a:ext cx="2387333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доходов бюджета МО «Юринский муниципальный район» за 2016год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7" y="620687"/>
          <a:ext cx="8391304" cy="6051005"/>
        </p:xfrm>
        <a:graphic>
          <a:graphicData uri="http://schemas.openxmlformats.org/drawingml/2006/table">
            <a:tbl>
              <a:tblPr/>
              <a:tblGrid>
                <a:gridCol w="3776087"/>
                <a:gridCol w="699275"/>
                <a:gridCol w="699275"/>
                <a:gridCol w="839130"/>
                <a:gridCol w="713146"/>
                <a:gridCol w="832196"/>
                <a:gridCol w="832195"/>
              </a:tblGrid>
              <a:tr h="159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Утвержденный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 на 2016 г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на </a:t>
                      </a: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Отклонение уточненного плана от утвержденного     (+ -)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исполнения за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уточненного плана    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 -)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исполнения к уточненному плану года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464" marR="26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8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36833,2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36833,2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991,6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35357,3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-1475,9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35841,6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36833,2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991,6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35357,3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-1475,9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96,0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 dirty="0">
                          <a:latin typeface="Times New Roman"/>
                        </a:rPr>
                        <a:t>Налоги на товары (работы, услуги), реал</a:t>
                      </a:r>
                      <a:r>
                        <a:rPr lang="ru-RU" sz="1000" b="1" i="1" u="none" strike="noStrike" dirty="0" smtClean="0">
                          <a:latin typeface="Times New Roman"/>
                        </a:rPr>
                        <a:t>. на </a:t>
                      </a:r>
                      <a:r>
                        <a:rPr lang="ru-RU" sz="1000" b="1" i="1" u="none" strike="noStrike" dirty="0" err="1">
                          <a:latin typeface="Times New Roman"/>
                        </a:rPr>
                        <a:t>терр</a:t>
                      </a:r>
                      <a:r>
                        <a:rPr lang="ru-RU" sz="1000" b="1" i="1" u="none" strike="noStrike" dirty="0" smtClean="0">
                          <a:latin typeface="Times New Roman"/>
                        </a:rPr>
                        <a:t>. РФ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1603,0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2261,4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658,4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2359,9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104,4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1" u="none" strike="noStrike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2375,0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2375,0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2312,1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-62,9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2373,0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2373,0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2310,6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-62,4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-0,5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292,0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292,0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235,3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-56,7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80,6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Доходы от использования имущества, находящегося в госуд. и муниц. собственности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717,0</a:t>
                      </a:r>
                      <a:r>
                        <a:rPr lang="ru-RU" sz="1000" b="0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717,0</a:t>
                      </a:r>
                      <a:r>
                        <a:rPr lang="ru-RU" sz="1000" b="0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380,7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-336,3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53,1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3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 арендная плата за земли, находящиеся в госуд. собственности до разграничения госуд. собственности на землю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592,0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592,0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338,5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-253,5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57,2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арендная плата за земли, находящиеся в собственности муниципальных районов после разграничения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-43,4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 доходы от сдачи в аренду имущества, находящегося в операт. управлении муниципальных органов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-39,4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>
                          <a:latin typeface="Times New Roman"/>
                        </a:rPr>
                        <a:t>50,8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 dirty="0"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45,4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352,2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 плата за негативное воздействие на окружающую среду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18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18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63,4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45,4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352,2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1" u="none" strike="noStrike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1000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1015,5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15,5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101,6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1" u="none" strike="noStrike"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-219,5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62,8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1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1" i="1" u="none" strike="noStrike"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0,2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Собственные доходы, всего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Times New Roman"/>
                        </a:rPr>
                        <a:t>42436,6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Times New Roman"/>
                        </a:rPr>
                        <a:t>44086,6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1650,0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Times New Roman"/>
                        </a:rPr>
                        <a:t>42094,9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-1991,9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Безвозмездные поступления, всего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83175,4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Times New Roman"/>
                        </a:rPr>
                        <a:t>103095,7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19920,3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latin typeface="Times New Roman"/>
                        </a:rPr>
                        <a:t>93690,6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-9 405,1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90,9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Дотация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22438,0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24014,9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1576,9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24014,9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51944,0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61722,4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9778,4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/>
                        </a:rPr>
                        <a:t>52377,9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-9344,5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84,9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4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Субсидия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8790,7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17356,0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8565,3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latin typeface="Times New Roman"/>
                        </a:rPr>
                        <a:t>17275,4</a:t>
                      </a:r>
                      <a:endParaRPr lang="ru-RU" sz="1000" b="0" i="1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-80,6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Возврат остатков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субсидий, субвенций и иных МБТ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latin typeface="Times New Roman"/>
                        </a:rPr>
                        <a:t>Итого доходов: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125612,0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147182,3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21570,3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135785,5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-11396,8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92,3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поступлений МО «Юринский муниципальный район» в 2016году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57256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расходов бюджета МО «Юринский муниципальный район»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2016год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/>
          <a:lstStyle/>
          <a:p>
            <a:pPr>
              <a:buNone/>
            </a:pP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785926"/>
          <a:ext cx="7858179" cy="4024649"/>
        </p:xfrm>
        <a:graphic>
          <a:graphicData uri="http://schemas.openxmlformats.org/drawingml/2006/table">
            <a:tbl>
              <a:tblPr/>
              <a:tblGrid>
                <a:gridCol w="2334749"/>
                <a:gridCol w="882425"/>
                <a:gridCol w="882425"/>
                <a:gridCol w="1088325"/>
                <a:gridCol w="762930"/>
                <a:gridCol w="991809"/>
                <a:gridCol w="915516"/>
              </a:tblGrid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бюджет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2016г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уточненного плана от утвержденного  </a:t>
                      </a:r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исполнения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г.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уточненного плана               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к уточненному плану года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4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Расходы бюджета: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21905,0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22005,0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20 798,8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-1206,2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502,0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502,0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502,0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1958,0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1683,3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-274,7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1 636,8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1852,0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8767,8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6915,8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8 326,9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-440,9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5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7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Охрана окружающей среды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66980,0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75064,1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8084,1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65 266,4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-9797,7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16367,0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17955,3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1588,3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17 275,5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-679,8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6621,0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10736,9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4115,9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10 337,1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-399,8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физическая культура и спорт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59,0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48,5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-10,5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82,2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850,0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766,2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-83,8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90,1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104,0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-26,6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77,4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latin typeface="Times New Roman"/>
                        </a:rPr>
                        <a:t>9067,0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10580,9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1513,9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latin typeface="Times New Roman"/>
                        </a:rPr>
                        <a:t>10 580,9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latin typeface="Times New Roman"/>
                        </a:rPr>
                        <a:t>Расходы бюджета,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126265,0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148281,7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22016,7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135 616,5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-12 665,2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1" u="none" strike="noStrike" dirty="0">
                          <a:latin typeface="Times New Roman"/>
                        </a:rPr>
                        <a:t>91,5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 МО «Юринский муниципальный район» в 2015 году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811532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8572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поступления за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2016год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571472" y="1357298"/>
            <a:ext cx="3286148" cy="1428760"/>
          </a:xfrm>
          <a:prstGeom prst="wave">
            <a:avLst>
              <a:gd name="adj1" fmla="val 12500"/>
              <a:gd name="adj2" fmla="val -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Дотации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24014,9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1472" y="2643182"/>
            <a:ext cx="3214710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Субсидии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17275,4 тыс.руб</a:t>
            </a:r>
            <a:r>
              <a:rPr lang="ru-RU" sz="1400" b="1" i="1" dirty="0" smtClean="0">
                <a:solidFill>
                  <a:schemeClr val="tx1"/>
                </a:solidFill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71472" y="3929066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52377,9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71472" y="5143512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Иные межбюджетные трансферты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2,4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72000" y="2428868"/>
            <a:ext cx="3714776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93690,6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тыс.руб.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071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 на 01.01.17г. в бюджете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«Юринский муниципальный район» сложился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сумме 169,0 тысяч рублей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Уточенный план на2016г.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за 2016г. 	</a:t>
                      </a:r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147182,3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135785,5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148281,7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135616,5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ДЕФИЦИТ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(ПРОФИЦИТ)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-1099,4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169,0</a:t>
                      </a:r>
                      <a:endParaRPr lang="ru-RU" sz="1600" dirty="0"/>
                    </a:p>
                  </a:txBody>
                  <a:tcPr marL="100207" marR="100207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71472" y="3500438"/>
            <a:ext cx="8001056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/>
            <a:r>
              <a:rPr lang="ru-RU" sz="1000" b="1" dirty="0" smtClean="0">
                <a:solidFill>
                  <a:schemeClr val="tx1"/>
                </a:solidFill>
              </a:rPr>
              <a:t>Бюджет муниципального района по состоянию  на 1января 2017г исполнен с </a:t>
            </a:r>
            <a:r>
              <a:rPr lang="ru-RU" sz="1000" b="1" dirty="0" err="1" smtClean="0">
                <a:solidFill>
                  <a:schemeClr val="tx1"/>
                </a:solidFill>
              </a:rPr>
              <a:t>профицитом</a:t>
            </a:r>
            <a:r>
              <a:rPr lang="ru-RU" sz="1000" b="1" dirty="0" smtClean="0">
                <a:solidFill>
                  <a:schemeClr val="tx1"/>
                </a:solidFill>
              </a:rPr>
              <a:t> в сумме 169,0 тыс. рублей, который сложился в результате погашения задолженности по бюджетному кредиту в сумме 1000,0 тыс. рублей, получения бюджетного кредита в сумме 1000,0тыс. руб. и изменения остатков средств на счетах в сумме 596,3 тыс. рублей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обязательств по муниципальным гарантиям муниципального образования «Юринский муниципальный район», предоставляемым в 2016 году в сумме не более 0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Предельный объем расходов на обслуживание муниципального долга муниципального образования «Юринский муниципальный район» на 2016 год утвержден в сумме 77</a:t>
            </a:r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 тыс.руб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Фактически объем расходов на обслуживание муниципального долга в 2016 году составил – 77,4 тыс.руб.</a:t>
            </a:r>
          </a:p>
          <a:p>
            <a:pPr indent="357188"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 году погашен муниципальный долг в сумме 1000 тыс.руб. в соответствии с графиком погашения. А также перечислены проценты по кредиту в сумме 77,4 тыс.руб. за счет собственных доходов. Остаток по муниципальному долгу составил 2000 тыс.руб.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f2c6f253-57db-4c82-b3a3-825bd4b87dae">2017 г</_x041f__x0430__x043f__x043a__x0430_>
    <_dlc_DocId xmlns="57504d04-691e-4fc4-8f09-4f19fdbe90f6">XXJ7TYMEEKJ2-3538-16</_dlc_DocId>
    <_dlc_DocIdUrl xmlns="57504d04-691e-4fc4-8f09-4f19fdbe90f6">
      <Url>https://vip.gov.mari.ru/jurino/_layouts/DocIdRedir.aspx?ID=XXJ7TYMEEKJ2-3538-16</Url>
      <Description>XXJ7TYMEEKJ2-3538-16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17BE0-0171-484B-9412-EEDD797B90E3}"/>
</file>

<file path=customXml/itemProps2.xml><?xml version="1.0" encoding="utf-8"?>
<ds:datastoreItem xmlns:ds="http://schemas.openxmlformats.org/officeDocument/2006/customXml" ds:itemID="{25E479A2-4D7E-4006-96C6-B6422BE2046D}"/>
</file>

<file path=customXml/itemProps3.xml><?xml version="1.0" encoding="utf-8"?>
<ds:datastoreItem xmlns:ds="http://schemas.openxmlformats.org/officeDocument/2006/customXml" ds:itemID="{376ED501-1123-4A9E-A43A-EA9E17AD8273}"/>
</file>

<file path=customXml/itemProps4.xml><?xml version="1.0" encoding="utf-8"?>
<ds:datastoreItem xmlns:ds="http://schemas.openxmlformats.org/officeDocument/2006/customXml" ds:itemID="{7EA48824-9934-41E7-A444-331F28FB4E6D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1312</TotalTime>
  <Words>1233</Words>
  <Application>Microsoft Office PowerPoint</Application>
  <PresentationFormat>Экран (4:3)</PresentationFormat>
  <Paragraphs>413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 Уважаемые жители  муниципального образования «Юринский муниципальный район»! </vt:lpstr>
      <vt:lpstr>Основные параметры бюджета  МО «Юринский муниципальный район» (тыс. рублей)</vt:lpstr>
      <vt:lpstr>Показатели исполнения доходов бюджета МО «Юринский муниципальный район» за 2016год </vt:lpstr>
      <vt:lpstr>Структура налоговых и неналоговых поступлений МО «Юринский муниципальный район» в 2016году</vt:lpstr>
      <vt:lpstr>Показатели исполнения расходов бюджета МО «Юринский муниципальный район»  за 2016год </vt:lpstr>
      <vt:lpstr>Структура расходов  МО «Юринский муниципальный район» в 2015 году</vt:lpstr>
      <vt:lpstr>   Безвозмездные поступления за 2016год </vt:lpstr>
      <vt:lpstr>Фактически на 01.01.17г. в бюджете  муниципального образования «Юринский муниципальный район» сложился профицит в сумме 169,0 тысяч рублей </vt:lpstr>
      <vt:lpstr> РАСХОДЫ БЮДЖЕТА МО «Юринский муниципальный район» ПО ОСНОВНЫМ ФУНКЦИЯМ НА ОДНОГО ЖИТЕЛЯ </vt:lpstr>
      <vt:lpstr> ОСНОВНЫЕ ПОКАЗАТЕЛИ  ХАРАКТЕРИЗУЮЩИЕ РЕЗУЛЬТАТЫ ИСПОЛЬЗОВАНИЯ БЮДЖЕТНЫХ АССИГНОВАНИЙ В 2016 ГОДУ  Численность населения – 7634 чел.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«Бюджет для граждан» по использованию бюджета МО «Юринский муниципальный район» за 2016 год</dc:title>
  <cp:lastModifiedBy>new</cp:lastModifiedBy>
  <cp:revision>176</cp:revision>
  <dcterms:modified xsi:type="dcterms:W3CDTF">2017-05-16T11:53:51Z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7489a2ab-5080-4e4e-9c66-73285c198876</vt:lpwstr>
  </property>
</Properties>
</file>