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5"/>
  </p:sldMasterIdLst>
  <p:notesMasterIdLst>
    <p:notesMasterId r:id="rId18"/>
  </p:notesMasterIdLst>
  <p:sldIdLst>
    <p:sldId id="256" r:id="rId6"/>
    <p:sldId id="257" r:id="rId7"/>
    <p:sldId id="258" r:id="rId8"/>
    <p:sldId id="259" r:id="rId9"/>
    <p:sldId id="274" r:id="rId10"/>
    <p:sldId id="262" r:id="rId11"/>
    <p:sldId id="272" r:id="rId12"/>
    <p:sldId id="264" r:id="rId13"/>
    <p:sldId id="265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88" autoAdjust="0"/>
    <p:restoredTop sz="99275" autoAdjust="0"/>
  </p:normalViewPr>
  <p:slideViewPr>
    <p:cSldViewPr>
      <p:cViewPr>
        <p:scale>
          <a:sx n="106" d="100"/>
          <a:sy n="106" d="100"/>
        </p:scale>
        <p:origin x="-792" y="60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0</c:v>
                </c:pt>
              </c:strCache>
            </c:strRef>
          </c:tx>
          <c:dPt>
            <c:idx val="0"/>
            <c:explosion val="5"/>
          </c:dPt>
          <c:dPt>
            <c:idx val="1"/>
            <c:explosion val="3"/>
          </c:dPt>
          <c:dPt>
            <c:idx val="2"/>
            <c:explosion val="8"/>
          </c:dPt>
          <c:dPt>
            <c:idx val="3"/>
            <c:explosion val="3"/>
          </c:dPt>
          <c:dPt>
            <c:idx val="4"/>
            <c:explosion val="8"/>
          </c:dPt>
          <c:dPt>
            <c:idx val="5"/>
            <c:explosion val="11"/>
          </c:dPt>
          <c:cat>
            <c:strRef>
              <c:f>Лист1!$A$2:$A$8</c:f>
              <c:strCache>
                <c:ptCount val="7"/>
                <c:pt idx="0">
                  <c:v>Налог на доход физических лиц</c:v>
                </c:pt>
                <c:pt idx="1">
                  <c:v>Доход от уплаты акцизов</c:v>
                </c:pt>
                <c:pt idx="2">
                  <c:v>Налоги на совокупный доход </c:v>
                </c:pt>
                <c:pt idx="3">
                  <c:v>Прочие доходы</c:v>
                </c:pt>
                <c:pt idx="4">
                  <c:v>Доходы от использования муниципального имущества</c:v>
                </c:pt>
                <c:pt idx="5">
                  <c:v>Штрафы, санкции, возмещение ущерба</c:v>
                </c:pt>
                <c:pt idx="6">
                  <c:v>Доходы от продажи имущества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86.8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0.9</c:v>
                </c:pt>
                <c:pt idx="5">
                  <c:v>0.4</c:v>
                </c:pt>
                <c:pt idx="6">
                  <c:v>4.2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922727252267381"/>
          <c:y val="3.778126741815549E-2"/>
          <c:w val="0.40171761117860194"/>
          <c:h val="0.94463908945837471"/>
        </c:manualLayout>
      </c:layout>
      <c:txPr>
        <a:bodyPr/>
        <a:lstStyle/>
        <a:p>
          <a:pPr>
            <a:defRPr sz="1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3.4398590735916709E-2"/>
          <c:y val="0.19148233457864944"/>
          <c:w val="0.51930369684985589"/>
          <c:h val="0.80851766542134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Межбюджетные трансферты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13.7</c:v>
                </c:pt>
                <c:pt idx="1">
                  <c:v>1.6</c:v>
                </c:pt>
                <c:pt idx="2">
                  <c:v>8.6</c:v>
                </c:pt>
                <c:pt idx="3">
                  <c:v>52.5</c:v>
                </c:pt>
                <c:pt idx="4">
                  <c:v>10.9</c:v>
                </c:pt>
                <c:pt idx="5">
                  <c:v>8.2000000000000011</c:v>
                </c:pt>
                <c:pt idx="6">
                  <c:v>2.8</c:v>
                </c:pt>
                <c:pt idx="7">
                  <c:v>1.9000000000000001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948788559310034"/>
          <c:y val="0.17147540565679456"/>
          <c:w val="0.33120076563237805"/>
          <c:h val="0.8147049909735667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0.26756</cdr:x>
      <cdr:y>0.6</cdr:y>
    </cdr:from>
    <cdr:to>
      <cdr:x>0.40155</cdr:x>
      <cdr:y>0.69091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39936" y="2357454"/>
          <a:ext cx="107157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86,8%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0.19166</cdr:x>
      <cdr:y>0.72818</cdr:y>
    </cdr:from>
    <cdr:to>
      <cdr:x>0.27895</cdr:x>
      <cdr:y>0.76895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8432" y="3827469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0.07817</cdr:x>
      <cdr:y>0.51072</cdr:y>
    </cdr:from>
    <cdr:to>
      <cdr:x>0.16547</cdr:x>
      <cdr:y>0.55149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9738" y="2684461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0.10436</cdr:x>
      <cdr:y>0.32044</cdr:y>
    </cdr:from>
    <cdr:to>
      <cdr:x>0.18293</cdr:x>
      <cdr:y>0.34763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54052" y="1684329"/>
          <a:ext cx="642942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0.1742</cdr:x>
      <cdr:y>0.2389</cdr:y>
    </cdr:from>
    <cdr:to>
      <cdr:x>0.27022</cdr:x>
      <cdr:y>0.26608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25556" y="1255701"/>
          <a:ext cx="785818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0.25276</cdr:x>
      <cdr:y>0.17668</cdr:y>
    </cdr:from>
    <cdr:to>
      <cdr:x>0.33133</cdr:x>
      <cdr:y>0.21746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68498" y="928694"/>
          <a:ext cx="642942" cy="214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0.34045</cdr:x>
      <cdr:y>0.299</cdr:y>
    </cdr:from>
    <cdr:to>
      <cdr:x>0.43647</cdr:x>
      <cdr:y>0.33978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786082" y="1571636"/>
          <a:ext cx="78581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0.42774</cdr:x>
      <cdr:y>0.38055</cdr:y>
    </cdr:from>
    <cdr:to>
      <cdr:x>0.50631</cdr:x>
      <cdr:y>0.42132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00462" y="2000264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0B297-0D29-4B01-96CE-C2D6B30566A9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42FD0-E98A-4BE3-BB1F-EF9919408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42FD0-E98A-4BE3-BB1F-EF991940822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 flipV="1">
            <a:off x="785786" y="4756149"/>
            <a:ext cx="7772400" cy="315925"/>
          </a:xfrm>
        </p:spPr>
        <p:txBody>
          <a:bodyPr>
            <a:normAutofit fontScale="90000"/>
          </a:bodyPr>
          <a:lstStyle/>
          <a:p>
            <a:pPr algn="ctr"/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7200928" cy="12858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1857364"/>
            <a:ext cx="792961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 исполнению бюджета Юринского муниципального района за 2020 год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83880" cy="11944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Юринского муниципального района</a:t>
            </a: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ОСНОВНЫМ ФУНКЦИЯМ НА ОДНОГО ЖИТЕЛЯ 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4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664"/>
                <a:gridCol w="2756761"/>
                <a:gridCol w="1636713"/>
                <a:gridCol w="1636713"/>
                <a:gridCol w="16367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 год,</a:t>
                      </a:r>
                    </a:p>
                    <a:p>
                      <a:pPr algn="ctr"/>
                      <a:r>
                        <a:rPr lang="ru-RU" sz="1200" dirty="0" smtClean="0"/>
                        <a:t> 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год, 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Рост</a:t>
                      </a:r>
                      <a:r>
                        <a:rPr lang="ru-RU" sz="1200" baseline="0" dirty="0" smtClean="0"/>
                        <a:t> расходов,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 в %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28,3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32,5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114,8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2,8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175,0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07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14,9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17,1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114,8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08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4,4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3,5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79,5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162,5</a:t>
                      </a:r>
                      <a:endParaRPr lang="ru-RU" sz="1200" dirty="0"/>
                    </a:p>
                  </a:txBody>
                  <a:tcPr marL="100207" marR="100207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расходов бюджета муниципального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образования на содержание работников органов  местного самоуправления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в расчете на одного жителя муниципального образования</a:t>
                      </a:r>
                    </a:p>
                    <a:p>
                      <a:pPr algn="l"/>
                      <a:endParaRPr lang="ru-RU" sz="1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3,6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4,5</a:t>
                      </a:r>
                      <a:endParaRPr lang="ru-RU" sz="12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125,0</a:t>
                      </a:r>
                      <a:endParaRPr lang="ru-RU" sz="1200" dirty="0"/>
                    </a:p>
                  </a:txBody>
                  <a:tcPr marL="100207" marR="10020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ая прямоугольная выноска 6"/>
          <p:cNvSpPr/>
          <p:nvPr/>
        </p:nvSpPr>
        <p:spPr>
          <a:xfrm>
            <a:off x="7072330" y="1214422"/>
            <a:ext cx="1714512" cy="3000396"/>
          </a:xfrm>
          <a:prstGeom prst="wedgeRoundRectCallout">
            <a:avLst>
              <a:gd name="adj1" fmla="val -87049"/>
              <a:gd name="adj2" fmla="val -256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chemeClr val="tx1"/>
                </a:solidFill>
              </a:rPr>
              <a:t>ОСНОВНЫЕ ПОКАЗАТЕЛИ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ХАРАКТЕРИЗУЮЩИЕ РЕЗУЛЬТАТЫ ИСПОЛЬЗОВАНИЯ БЮДЖЕТНЫХ АССИГНОВАНИЙ В 2020 ГОДУ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Численность населения – 6750чел.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502920" y="1785926"/>
            <a:ext cx="7640980" cy="29323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228601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14546" y="1357298"/>
            <a:ext cx="2143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786050" y="1571612"/>
            <a:ext cx="1214446" cy="1928826"/>
          </a:xfrm>
          <a:prstGeom prst="wedgeRoundRectCallout">
            <a:avLst>
              <a:gd name="adj1" fmla="val -81944"/>
              <a:gd name="adj2" fmla="val -237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86050" y="1857364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Уровень безработицы – 3,0 %</a:t>
            </a:r>
            <a:endParaRPr lang="ru-RU" sz="1200" b="1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643446"/>
            <a:ext cx="2143140" cy="159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Скругленная прямоугольная выноска 11"/>
          <p:cNvSpPr/>
          <p:nvPr/>
        </p:nvSpPr>
        <p:spPr>
          <a:xfrm>
            <a:off x="4500562" y="4500570"/>
            <a:ext cx="2428892" cy="2000264"/>
          </a:xfrm>
          <a:prstGeom prst="wedgeRoundRectCallout">
            <a:avLst>
              <a:gd name="adj1" fmla="val -78537"/>
              <a:gd name="adj2" fmla="val -271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643438" y="4500570"/>
            <a:ext cx="21431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Доля населения, проживающего в населенных пунктах, не имеющих регулярного автобусного и (или) железнодорожного сообщения с административным центром муниципального района –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8,6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571612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715140" y="1214422"/>
            <a:ext cx="22860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Общая площадь жилых помещений, приходящаяся в среднем на одного жителя –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30,82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кв.м.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Площадь жилых помещений введенная в действие за 2020 год – 703 кв.м.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Доля населения, получившего жилые помещения и улучшившего жилищные условия в отчетном году, в общей численности населения, состоящего на учете в качестве нуждающегося в жилых помещениях –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0,16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http://ia124.mycdn.me/image?id=341064059345&amp;bid=341064059345&amp;t=0&amp;plc=WEB&amp;tkn=JrzNqf7LmA5XgrCQdHXcFXuv-w8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500042"/>
            <a:ext cx="77153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4800" i="1" dirty="0" smtClean="0">
                <a:solidFill>
                  <a:srgbClr val="C00000"/>
                </a:solidFill>
              </a:rPr>
              <a:t>Спасибо за внимание !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Финансовое  управление администрации Юринского муниципального района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Наш адрес: 425370, Республика Марий Эл, п. Юрино,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ул. Красная площадь, д. 1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Телефон: (83644) 3-26-63, 3-27-01. Факс</a:t>
            </a:r>
            <a:r>
              <a:rPr lang="ru-RU" sz="2000" b="1" dirty="0" smtClean="0">
                <a:solidFill>
                  <a:schemeClr val="bg1"/>
                </a:solidFill>
                <a:sym typeface="Wingdings" pitchFamily="2" charset="2"/>
              </a:rPr>
              <a:t>(83644) 3-26-63</a:t>
            </a:r>
            <a:r>
              <a:rPr lang="ru-RU" sz="2000" b="1" dirty="0" smtClean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Адрес электронной почты: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rfo-yur@minfin.mari.ru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Разработчиком презентации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«Бюджет для граждан» по исполнению бюджета за 2020 год является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Руководитель финансового управления администрации Юринского муниципального района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Красильникова Л.В.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857232"/>
            <a:ext cx="8329642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жители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Юринского муниципального района!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85720" y="1928802"/>
            <a:ext cx="8501122" cy="4151323"/>
          </a:xfrm>
        </p:spPr>
        <p:txBody>
          <a:bodyPr>
            <a:normAutofit fontScale="40000" lnSpcReduction="20000"/>
          </a:bodyPr>
          <a:lstStyle/>
          <a:p>
            <a:pPr marL="0" indent="357188" algn="just">
              <a:buNone/>
            </a:pPr>
            <a:endParaRPr lang="ru-RU" sz="4000" dirty="0" smtClean="0"/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соответствии с Бюджетным посланием Президента Российской Федерации В. В. Путина Федеральному собранию от 28 июня 2012 года, в целях реализации принципа прозрачности и открытости бюджета и информирования жителей о расходовании средств бюджета разработана брошюра «Бюджет для граждан» по исполнению бюджета за 2020 год. 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Представленная в ней информация позволит гражданам составить представление об источниках формирования доходов бюджета муниципального района, направлениях расходования бюджетных средств в 2020 году и сделать выводы об эффективности использования бюджетных средств. </a:t>
            </a:r>
          </a:p>
          <a:p>
            <a:pPr marL="0" indent="357188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Администрация Юринского муниципального района, публикуя брошюру «Бюджет для граждан» по исполнению бюджета за 2020 год, надеется на заинтересованное внимание жителей района к процессу исполнения бюджета.</a:t>
            </a:r>
          </a:p>
          <a:p>
            <a:pPr algn="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Руководитель финансового управления</a:t>
            </a: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администрации Юринского муниципального </a:t>
            </a: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района  Л.В. Красильникова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 descr="http://ia124.mycdn.me/image?id=556568230353&amp;bid=556568230353&amp;t=3&amp;plc=WEB&amp;tkn=EE0vGyQCAqoQw_z8gIK9smvlkA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500570"/>
            <a:ext cx="3429024" cy="187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50019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  Юринского муниципального района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5" descr="18b8088ba1a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572264" y="3857628"/>
            <a:ext cx="1723810" cy="1723810"/>
          </a:xfrm>
          <a:prstGeom prst="rect">
            <a:avLst/>
          </a:prstGeom>
          <a:noFill/>
        </p:spPr>
      </p:pic>
      <p:sp>
        <p:nvSpPr>
          <p:cNvPr id="6" name="Двойная стрелка влево/вправо 5"/>
          <p:cNvSpPr/>
          <p:nvPr/>
        </p:nvSpPr>
        <p:spPr>
          <a:xfrm>
            <a:off x="3428992" y="2214554"/>
            <a:ext cx="2143140" cy="10001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71934" y="2928934"/>
            <a:ext cx="857256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8662" y="2357430"/>
            <a:ext cx="214314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223 048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,5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43636" y="2285992"/>
            <a:ext cx="207170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57554" y="4429132"/>
            <a:ext cx="235745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3 584,8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636" y="235743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219 463,7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дом из дене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857628"/>
            <a:ext cx="2387333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35719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доходов бюджета Юринского муниципального района за 2020 год 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28597" y="642918"/>
          <a:ext cx="8429685" cy="6035811"/>
        </p:xfrm>
        <a:graphic>
          <a:graphicData uri="http://schemas.openxmlformats.org/drawingml/2006/table">
            <a:tbl>
              <a:tblPr/>
              <a:tblGrid>
                <a:gridCol w="3065341"/>
                <a:gridCol w="766335"/>
                <a:gridCol w="766334"/>
                <a:gridCol w="1114669"/>
                <a:gridCol w="942334"/>
                <a:gridCol w="961280"/>
                <a:gridCol w="813392"/>
              </a:tblGrid>
              <a:tr h="134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исполнения</a:t>
                      </a: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2020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 от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уточненному плана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(+,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исполнения к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уточненному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плану года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за аналогичный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период  2019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Отклонения факта 2020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800" b="1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(+,-)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614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на прибыль, доходы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49 117,2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52 417,4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3 300,2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42 392,8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10 024,6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351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49 117,2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52 417,4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3 300,2</a:t>
                      </a:r>
                      <a:endParaRPr lang="ru-RU" sz="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42 392,8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10 024,6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446">
                <a:tc>
                  <a:txBody>
                    <a:bodyPr/>
                    <a:lstStyle/>
                    <a:p>
                      <a:pPr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на товары (работы, услуги), </a:t>
                      </a:r>
                      <a:r>
                        <a:rPr lang="ru-RU" sz="8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реал.на</a:t>
                      </a: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терр.РФ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1883,0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1 788,5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-94,5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95,0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1 949,6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-161,1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109">
                <a:tc>
                  <a:txBody>
                    <a:bodyPr/>
                    <a:lstStyle/>
                    <a:p>
                      <a:pPr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акц.на дизел.топливо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911,7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824,9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-86,8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887,4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-62,5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акц.на масла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131,1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акц.на бензин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1195,1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1 109,7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-85,4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1 185,6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-75,9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162">
                <a:tc>
                  <a:txBody>
                    <a:bodyPr/>
                    <a:lstStyle/>
                    <a:p>
                      <a:pPr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акц.на прямог.бензин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-228,3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-152,0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-129,9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2 231,0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2 411,9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108,1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2 074,5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337,4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78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,взимаемый в виде стоимости </a:t>
                      </a: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патента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903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2 000,0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/>
                          <a:ea typeface="Times New Roman"/>
                          <a:cs typeface="Times New Roman"/>
                        </a:rPr>
                        <a:t>2 181,0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181,0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2 006,3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231,0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230,9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162,7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Госпошлина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456,0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319,6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918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имущества, находящегося в госуд. и муниц. собственности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535,0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546,6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540,9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03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Арендная плата за земли, находящиеся в госуд. собственности до разграничения госуд. собственности на землю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476,0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546,6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490,5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03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Арендная плата за земли, находящиеся в собственности муниципальных районов после разграничения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03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имущества, находящегося в операт. управлении муниципальных органов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-54,0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-48,5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40">
                <a:tc>
                  <a:txBody>
                    <a:bodyPr/>
                    <a:lstStyle/>
                    <a:p>
                      <a:pPr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переч части прибыли, остающейся после уплаты налогов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83">
                <a:tc>
                  <a:txBody>
                    <a:bodyPr/>
                    <a:lstStyle/>
                    <a:p>
                      <a:pPr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56">
                <a:tc>
                  <a:txBody>
                    <a:bodyPr/>
                    <a:lstStyle/>
                    <a:p>
                      <a:pPr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Плата за негативное воздействие на окружающую среду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43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325">
                <a:tc>
                  <a:txBody>
                    <a:bodyPr/>
                    <a:lstStyle/>
                    <a:p>
                      <a:pPr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2 520,5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2 520,6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1309,4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1 211,2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056">
                <a:tc>
                  <a:txBody>
                    <a:bodyPr/>
                    <a:lstStyle/>
                    <a:p>
                      <a:pPr fontAlgn="b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234,6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82,1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153,8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635,8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-401,2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Собственные доходы, всего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56 840,0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60 415,8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3 575,8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106,3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49 254,3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11 161,5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поступления, всего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167 995,9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162 632,7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-5 363,2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150 775,3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11 857,4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Дотация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46 298,8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46 298,8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48 129,8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-1 831,0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135">
                <a:tc>
                  <a:txBody>
                    <a:bodyPr/>
                    <a:lstStyle/>
                    <a:p>
                      <a:pPr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Субвенции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97 523,9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94 521,6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- 3 002,3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84 225,4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10 296,2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8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Субсидия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13 333,4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10 972,5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- 2 360,9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82,3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18 201,0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-7 228,5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55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10 839,8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10 839,8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10 839,8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990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безвозмездные поступления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 smtClean="0"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219,2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-219,2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Возврат</a:t>
                      </a:r>
                      <a:r>
                        <a:rPr lang="ru-RU" sz="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остатков субвенций, субсидий и иных межбюджетных трансфертов</a:t>
                      </a:r>
                      <a:endParaRPr lang="ru-RU" sz="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44">
                <a:tc>
                  <a:txBody>
                    <a:bodyPr/>
                    <a:lstStyle/>
                    <a:p>
                      <a:pPr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доходов: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224 835,9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223 048,5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- 1 787,4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99,2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73" marR="2573" marT="25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200 029,6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23 018,9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9286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поступлений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Юринского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в 2020 году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3238" y="1500174"/>
          <a:ext cx="799785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>
            <a:off x="3000364" y="1357298"/>
            <a:ext cx="21431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607455" y="1464455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2285984" y="1428736"/>
            <a:ext cx="285752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857356" y="1500174"/>
            <a:ext cx="571504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00166" y="1714488"/>
            <a:ext cx="357190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214414" y="228599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00364" y="1142984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4,2%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71736" y="1142984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0,4%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71670" y="1142984"/>
            <a:ext cx="571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0,9%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71604" y="1285860"/>
            <a:ext cx="571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4,0%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14414" y="1500174"/>
            <a:ext cx="6429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4,0%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57224" y="2071678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3,0%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472" y="5429264"/>
            <a:ext cx="49292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Общий объем доходов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Юринского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муниципального района в расчете на 1 жителя в 2020 году составляет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33,2 тыс. руб.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Показатели исполнения расходов бюджета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Юринского муниципального района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2020 год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714488"/>
          <a:ext cx="7858179" cy="4093013"/>
        </p:xfrm>
        <a:graphic>
          <a:graphicData uri="http://schemas.openxmlformats.org/drawingml/2006/table">
            <a:tbl>
              <a:tblPr/>
              <a:tblGrid>
                <a:gridCol w="2334749"/>
                <a:gridCol w="882425"/>
                <a:gridCol w="882425"/>
                <a:gridCol w="1088325"/>
                <a:gridCol w="762930"/>
                <a:gridCol w="991809"/>
                <a:gridCol w="915516"/>
              </a:tblGrid>
              <a:tr h="319306"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Утвержденный бюджет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 2020г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Уточненный план на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2020год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Отклонение уточненного плана от утвержденного  </a:t>
                      </a:r>
                      <a:endParaRPr lang="ru-RU" sz="1100" b="1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(+ -)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исполнения за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2020г.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уточненного плана               (+ -)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 к уточненному плану года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6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 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09" marR="7309" marT="730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0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Расходы бюджета: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31531,1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30163,4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-1367,7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30 154,7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-8,7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Общегосударственные вопросы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604,5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-604,5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#ДЕЛ/0!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оборона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3054,4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3436,8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382,4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3 436,8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8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2431,0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2721,2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290,2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2 719,2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-2,0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Национальная экономика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8312,0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20526,3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12214,3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18 845,5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-1680,8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91,8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2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Жилищно-коммунальное хозяйство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#ДЕЛ/0!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9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Образование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96721,7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116516,7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19795,0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115 306,3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-1210,4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99,0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9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23445,8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23825,6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379,8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23 825,6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2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Социальная политика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16340,8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20375,6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4034,8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17 905,3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-2470,3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87,9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9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физическая культура и спорт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51,0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-41,0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0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1144,2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1144,2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1 144,2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8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#ДЕЛ/0!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0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5169,5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6116,1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>
                          <a:latin typeface="Times New Roman"/>
                        </a:rPr>
                        <a:t>976,6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6116,1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>
                          <a:latin typeface="Times New Roman"/>
                        </a:rPr>
                        <a:t>0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 smtClean="0">
                          <a:latin typeface="Times New Roman"/>
                        </a:rPr>
                        <a:t>100</a:t>
                      </a:r>
                      <a:endParaRPr lang="ru-RU" sz="1000" b="1" i="1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9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latin typeface="Times New Roman"/>
                        </a:rPr>
                        <a:t>Расходы бюджета, всего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88806,0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224835,9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36029,9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latin typeface="Times New Roman"/>
                        </a:rPr>
                        <a:t>219 463,7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-5372,2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1" u="none" strike="noStrike" dirty="0">
                          <a:latin typeface="Times New Roman"/>
                        </a:rPr>
                        <a:t>97,6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83880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 Юринского муниципального района в 2019 году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429684" cy="4899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901014" cy="85725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поступления за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2020 год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571472" y="1142984"/>
            <a:ext cx="3286148" cy="1428760"/>
          </a:xfrm>
          <a:prstGeom prst="wave">
            <a:avLst>
              <a:gd name="adj1" fmla="val 12500"/>
              <a:gd name="adj2" fmla="val -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Дотации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46 298,8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571472" y="2500306"/>
            <a:ext cx="3214710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Субсидии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10 972,5 тыс.руб</a:t>
            </a:r>
            <a:r>
              <a:rPr lang="ru-RU" sz="1400" b="1" i="1" dirty="0" smtClean="0">
                <a:solidFill>
                  <a:schemeClr val="tx1"/>
                </a:solidFill>
              </a:rPr>
              <a:t>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571472" y="3643314"/>
            <a:ext cx="3143272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Субвенции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94 521,6 тыс.руб.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571472" y="4786322"/>
            <a:ext cx="3143272" cy="128588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Иные межбюджетные трансферты</a:t>
            </a:r>
          </a:p>
          <a:p>
            <a:pPr algn="ctr"/>
            <a:r>
              <a:rPr lang="ru-RU" sz="1200" b="1" i="1" dirty="0" smtClean="0">
                <a:solidFill>
                  <a:schemeClr val="tx1"/>
                </a:solidFill>
              </a:rPr>
              <a:t>10839,8 тыс.руб.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572000" y="2428868"/>
            <a:ext cx="3714776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162 632,7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тыс.руб.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467600" cy="107159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Фактически на 01.01.21г. в бюджете </a:t>
            </a:r>
            <a:b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Юринский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муниципальный район сложился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сумме 3584,8 тысяч рублей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83562" cy="1865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показателя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Уточенный план на2020г. 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Исполнение за 2020г. 	</a:t>
                      </a:r>
                    </a:p>
                  </a:txBody>
                  <a:tcPr marL="100207" marR="100207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224835,9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223048,5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371484"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224835,9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219463,7</a:t>
                      </a:r>
                      <a:endParaRPr lang="ru-RU" sz="1600" dirty="0"/>
                    </a:p>
                  </a:txBody>
                  <a:tcPr marL="100207" marR="100207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ДЕФИЦИТ 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(ПРОФИЦИТ) 	</a:t>
                      </a:r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 marL="100207" marR="100207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3584,8</a:t>
                      </a:r>
                      <a:endParaRPr lang="ru-RU" sz="1600" dirty="0"/>
                    </a:p>
                  </a:txBody>
                  <a:tcPr marL="100207" marR="100207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00034" y="3571876"/>
            <a:ext cx="8001056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7188" algn="just"/>
            <a:r>
              <a:rPr lang="ru-RU" sz="1000" b="1" dirty="0" smtClean="0">
                <a:solidFill>
                  <a:schemeClr val="tx1"/>
                </a:solidFill>
              </a:rPr>
              <a:t>Бюджет муниципального района по состоянию  на 1января 2021г исполнен с </a:t>
            </a:r>
            <a:r>
              <a:rPr lang="ru-RU" sz="1000" b="1" dirty="0" err="1" smtClean="0">
                <a:solidFill>
                  <a:schemeClr val="tx1"/>
                </a:solidFill>
              </a:rPr>
              <a:t>профицитом</a:t>
            </a:r>
            <a:r>
              <a:rPr lang="ru-RU" sz="1000" b="1" dirty="0" smtClean="0">
                <a:solidFill>
                  <a:schemeClr val="tx1"/>
                </a:solidFill>
              </a:rPr>
              <a:t> в сумме 3584,8 тыс. рублей, который сложился в результате остатков средств на счете от поступления  собственных доходов по состоянию на 01.01.2021 года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x041f__x0430__x043f__x043a__x0430_ xmlns="f2c6f253-57db-4c82-b3a3-825bd4b87dae">2021 г</_x041f__x0430__x043f__x043a__x0430_>
    <_dlc_DocId xmlns="57504d04-691e-4fc4-8f09-4f19fdbe90f6">XXJ7TYMEEKJ2-3538-42</_dlc_DocId>
    <_dlc_DocIdUrl xmlns="57504d04-691e-4fc4-8f09-4f19fdbe90f6">
      <Url>https://vip.gov.mari.ru/jurino/_layouts/DocIdRedir.aspx?ID=XXJ7TYMEEKJ2-3538-42</Url>
      <Description>XXJ7TYMEEKJ2-3538-42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3220F68DB385044AE5DB2DDF5E44E84" ma:contentTypeVersion="2" ma:contentTypeDescription="Создание документа." ma:contentTypeScope="" ma:versionID="f70d41526fc16cd0448811f509d861f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f2c6f253-57db-4c82-b3a3-825bd4b87dae" targetNamespace="http://schemas.microsoft.com/office/2006/metadata/properties" ma:root="true" ma:fieldsID="569690c2505a535db340a7de46e9f5b3" ns2:_="" ns3:_="" ns4:_="">
    <xsd:import namespace="57504d04-691e-4fc4-8f09-4f19fdbe90f6"/>
    <xsd:import namespace="6d7c22ec-c6a4-4777-88aa-bc3c76ac660e"/>
    <xsd:import namespace="f2c6f253-57db-4c82-b3a3-825bd4b87da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6f253-57db-4c82-b3a3-825bd4b87dae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Папка" ma:default="2021 г" ma:format="RadioButtons" ma:internalName="_x041f__x0430__x043f__x043a__x0430_">
      <xsd:simpleType>
        <xsd:restriction base="dms:Choice">
          <xsd:enumeration value="2021 г"/>
          <xsd:enumeration value="2020 г"/>
          <xsd:enumeration value="2019 г"/>
          <xsd:enumeration value="2018 г"/>
          <xsd:enumeration value="2017 г"/>
          <xsd:enumeration value="2016 г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F17BE0-0171-484B-9412-EEDD797B90E3}"/>
</file>

<file path=customXml/itemProps2.xml><?xml version="1.0" encoding="utf-8"?>
<ds:datastoreItem xmlns:ds="http://schemas.openxmlformats.org/officeDocument/2006/customXml" ds:itemID="{25E479A2-4D7E-4006-96C6-B6422BE2046D}"/>
</file>

<file path=customXml/itemProps3.xml><?xml version="1.0" encoding="utf-8"?>
<ds:datastoreItem xmlns:ds="http://schemas.openxmlformats.org/officeDocument/2006/customXml" ds:itemID="{376ED501-1123-4A9E-A43A-EA9E17AD8273}"/>
</file>

<file path=customXml/itemProps4.xml><?xml version="1.0" encoding="utf-8"?>
<ds:datastoreItem xmlns:ds="http://schemas.openxmlformats.org/officeDocument/2006/customXml" ds:itemID="{32819774-7D2E-4B9C-8301-73446CE33EA8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3281</TotalTime>
  <Words>1211</Words>
  <Application>Microsoft Office PowerPoint</Application>
  <PresentationFormat>Экран (4:3)</PresentationFormat>
  <Paragraphs>443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 Уважаемые жители  Юринского муниципального района! </vt:lpstr>
      <vt:lpstr>Основные параметры бюджета   Юринского муниципального района (тыс. рублей)</vt:lpstr>
      <vt:lpstr>   Показатели исполнения доходов бюджета Юринского муниципального района за 2020 год </vt:lpstr>
      <vt:lpstr>Структура налоговых и неналоговых поступлений Юринского муниципального района в 2020 году</vt:lpstr>
      <vt:lpstr>Показатели исполнения расходов бюджета  Юринского муниципального района  за 2020 год </vt:lpstr>
      <vt:lpstr>Структура расходов  Юринского муниципального района в 2019 году</vt:lpstr>
      <vt:lpstr>   Безвозмездные поступления за 2020 год </vt:lpstr>
      <vt:lpstr>Фактически на 01.01.21г. в бюджете  Юринский муниципальный район сложился профицит в сумме 3584,8 тысяч рублей </vt:lpstr>
      <vt:lpstr> РАСХОДЫ БЮДЖЕТА Юринского муниципального района ПО ОСНОВНЫМ ФУНКЦИЯМ НА ОДНОГО ЖИТЕЛЯ </vt:lpstr>
      <vt:lpstr> ОСНОВНЫЕ ПОКАЗАТЕЛИ  ХАРАКТЕРИЗУЮЩИЕ РЕЗУЛЬТАТЫ ИСПОЛЬЗОВАНИЯ БЮДЖЕТНЫХ АССИГНОВАНИЙ В 2020 ГОДУ  Численность населения – 6750чел.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по исполнению за 2020год</dc:title>
  <cp:lastModifiedBy>Пользователь Windows</cp:lastModifiedBy>
  <cp:revision>479</cp:revision>
  <dcterms:modified xsi:type="dcterms:W3CDTF">2021-05-20T06:14:32Z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0x01010063220F68DB385044AE5DB2DDF5E44E84</vt:lpwstr>
  </property>
  <property fmtid="{D5CDD505-2E9C-101B-9397-08002B2CF9AE}" pid="3" name="_dlc_DocIdItemGuid">
    <vt:lpwstr>11a00ba5-a490-46db-a926-f39f1a59215b</vt:lpwstr>
  </property>
</Properties>
</file>