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5"/>
  </p:sldMasterIdLst>
  <p:notesMasterIdLst>
    <p:notesMasterId r:id="rId18"/>
  </p:notesMasterIdLst>
  <p:sldIdLst>
    <p:sldId id="256" r:id="rId6"/>
    <p:sldId id="257" r:id="rId7"/>
    <p:sldId id="258" r:id="rId8"/>
    <p:sldId id="259" r:id="rId9"/>
    <p:sldId id="274" r:id="rId10"/>
    <p:sldId id="262" r:id="rId11"/>
    <p:sldId id="272" r:id="rId12"/>
    <p:sldId id="264" r:id="rId13"/>
    <p:sldId id="265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88" autoAdjust="0"/>
    <p:restoredTop sz="99275" autoAdjust="0"/>
  </p:normalViewPr>
  <p:slideViewPr>
    <p:cSldViewPr>
      <p:cViewPr>
        <p:scale>
          <a:sx n="106" d="100"/>
          <a:sy n="106" d="100"/>
        </p:scale>
        <p:origin x="-780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3986529523395601E-2"/>
          <c:y val="0.14256663574953571"/>
          <c:w val="0.49687299198010509"/>
          <c:h val="0.66224821959865898"/>
        </c:manualLayout>
      </c:layout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54316434899409327"/>
          <c:y val="6.4764541989549493E-2"/>
          <c:w val="1.1721529681159241E-2"/>
          <c:h val="1.523798858550671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461223670199681E-2"/>
          <c:y val="0.13303363350857025"/>
          <c:w val="0.41340706819803236"/>
          <c:h val="0.81433942906803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2"/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Доход от уплаты акцизов</c:v>
                </c:pt>
                <c:pt idx="2">
                  <c:v>Налоги на совокупный доход</c:v>
                </c:pt>
                <c:pt idx="3">
                  <c:v>Прочие доходы</c:v>
                </c:pt>
                <c:pt idx="4">
                  <c:v>Доходы от использования муниципального имущества </c:v>
                </c:pt>
                <c:pt idx="5">
                  <c:v>Штрафы, санкции, возмещение ущерба</c:v>
                </c:pt>
                <c:pt idx="6">
                  <c:v>Доходы от продажи имущества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86.1</c:v>
                </c:pt>
                <c:pt idx="1">
                  <c:v>4</c:v>
                </c:pt>
                <c:pt idx="2">
                  <c:v>4.2</c:v>
                </c:pt>
                <c:pt idx="3">
                  <c:v>0.60000000000000064</c:v>
                </c:pt>
                <c:pt idx="4">
                  <c:v>1.1000000000000001</c:v>
                </c:pt>
                <c:pt idx="5">
                  <c:v>1.3</c:v>
                </c:pt>
                <c:pt idx="6">
                  <c:v>0.60000000000000064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9077364891282632"/>
          <c:y val="6.6627587787232115E-2"/>
          <c:w val="0.50922635108717351"/>
          <c:h val="0.9333724122127680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398590735916709E-2"/>
          <c:y val="0.19148233457864944"/>
          <c:w val="0.51930369684985589"/>
          <c:h val="0.808517665421346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Межбюджетные трансферты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12.9</c:v>
                </c:pt>
                <c:pt idx="1">
                  <c:v>2.2999999999999998</c:v>
                </c:pt>
                <c:pt idx="2">
                  <c:v>5.8</c:v>
                </c:pt>
                <c:pt idx="3">
                  <c:v>52.8</c:v>
                </c:pt>
                <c:pt idx="4">
                  <c:v>15.6</c:v>
                </c:pt>
                <c:pt idx="5">
                  <c:v>5.6</c:v>
                </c:pt>
                <c:pt idx="6">
                  <c:v>2.6</c:v>
                </c:pt>
                <c:pt idx="7">
                  <c:v>2.4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948788559309901"/>
          <c:y val="0.17147540565679423"/>
          <c:w val="0.33120076563237694"/>
          <c:h val="0.814704990973566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0.03345</cdr:x>
      <cdr:y>0.75325</cdr:y>
    </cdr:from>
    <cdr:to>
      <cdr:x>0.50427</cdr:x>
      <cdr:y>0.94545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614" y="4143404"/>
          <a:ext cx="39352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b="1" dirty="0" smtClean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 smtClean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 smtClean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 smtClean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   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Общий объем доходов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Юринского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муниципального 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района в расчете на 1 жителя в 2019 году составляет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                                             28,3 тыс.руб.</a:t>
          </a:r>
        </a:p>
        <a:p xmlns:a="http://schemas.openxmlformats.org/drawingml/2006/main">
          <a:pPr algn="ctr"/>
          <a:endParaRPr lang="ru-RU" sz="1400" b="1" dirty="0" smtClean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0.19658</cdr:x>
      <cdr:y>0.49351</cdr:y>
    </cdr:from>
    <cdr:to>
      <cdr:x>0.35726</cdr:x>
      <cdr:y>0.68571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643074" y="2714644"/>
          <a:ext cx="13430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0.30769</cdr:x>
      <cdr:y>0.22078</cdr:y>
    </cdr:from>
    <cdr:to>
      <cdr:x>0.43419</cdr:x>
      <cdr:y>0.37402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571768" y="1214446"/>
          <a:ext cx="1057276" cy="842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0.2906</cdr:x>
      <cdr:y>0.16883</cdr:y>
    </cdr:from>
    <cdr:to>
      <cdr:x>0.40855</cdr:x>
      <cdr:y>0.33506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428892" y="928694"/>
          <a:ext cx="98583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0.28205</cdr:x>
      <cdr:y>0.11688</cdr:y>
    </cdr:from>
    <cdr:to>
      <cdr:x>0.4</cdr:x>
      <cdr:y>0.2961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357454" y="642942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0.0431</cdr:x>
      <cdr:y>0.20377</cdr:y>
    </cdr:from>
    <cdr:to>
      <cdr:x>0.09483</cdr:x>
      <cdr:y>0.21502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357190" y="857256"/>
          <a:ext cx="428628" cy="473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0.08621</cdr:x>
      <cdr:y>0.15283</cdr:y>
    </cdr:from>
    <cdr:to>
      <cdr:x>0.13793</cdr:x>
      <cdr:y>0.17041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16200000" flipH="1">
          <a:off x="891719" y="465604"/>
          <a:ext cx="73949" cy="4286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0.13793</cdr:x>
      <cdr:y>0.10189</cdr:y>
    </cdr:from>
    <cdr:to>
      <cdr:x>0.17241</cdr:x>
      <cdr:y>0.13704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16200000" flipH="1">
          <a:off x="1211934" y="359702"/>
          <a:ext cx="147898" cy="2857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0.18103</cdr:x>
      <cdr:y>0.08491</cdr:y>
    </cdr:from>
    <cdr:to>
      <cdr:x>0.18966</cdr:x>
      <cdr:y>0.13764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rot="16200000" flipH="1">
          <a:off x="1424992" y="432396"/>
          <a:ext cx="221850" cy="714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0.2069</cdr:x>
      <cdr:y>0.11887</cdr:y>
    </cdr:from>
    <cdr:to>
      <cdr:x>0.24138</cdr:x>
      <cdr:y>0.13645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rot="5400000">
          <a:off x="1820414" y="394164"/>
          <a:ext cx="73949" cy="28575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0.22414</cdr:x>
      <cdr:y>0.16981</cdr:y>
    </cdr:from>
    <cdr:to>
      <cdr:x>0.2931</cdr:x>
      <cdr:y>0.1702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rot="10800000">
          <a:off x="1857388" y="714380"/>
          <a:ext cx="571504" cy="164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0.18103</cdr:x>
      <cdr:y>0.63282</cdr:y>
    </cdr:from>
    <cdr:to>
      <cdr:x>0.25862</cdr:x>
      <cdr:y>0.70313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500198" y="2571768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050" dirty="0" smtClean="0"/>
            <a:t>86,1%</a:t>
          </a:r>
          <a:endParaRPr lang="ru-RU" sz="1050" dirty="0"/>
        </a:p>
      </cdr:txBody>
    </cdr:sp>
  </cdr:relSizeAnchor>
  <cdr:relSizeAnchor xmlns:cdr="http://schemas.openxmlformats.org/drawingml/2006/chartDrawing">
    <cdr:from>
      <cdr:x>0.01724</cdr:x>
      <cdr:y>0.15283</cdr:y>
    </cdr:from>
    <cdr:to>
      <cdr:x>0.08621</cdr:x>
      <cdr:y>0.20377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2876" y="642943"/>
          <a:ext cx="571504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4,0%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0.05172</cdr:x>
      <cdr:y>0.10189</cdr:y>
    </cdr:from>
    <cdr:to>
      <cdr:x>0.12069</cdr:x>
      <cdr:y>0.15283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28628" y="428629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0.08621</cdr:x>
      <cdr:y>0.05094</cdr:y>
    </cdr:from>
    <cdr:to>
      <cdr:x>0.16379</cdr:x>
      <cdr:y>0.11887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14380" y="214314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0.15517</cdr:x>
      <cdr:y>0.03396</cdr:y>
    </cdr:from>
    <cdr:to>
      <cdr:x>0.23276</cdr:x>
      <cdr:y>0.08491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285884" y="142877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0.2069</cdr:x>
      <cdr:y>0.06792</cdr:y>
    </cdr:from>
    <cdr:to>
      <cdr:x>0.28448</cdr:x>
      <cdr:y>0.13824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714512" y="285752"/>
          <a:ext cx="642942" cy="295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1,3%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0.24138</cdr:x>
      <cdr:y>0.11887</cdr:y>
    </cdr:from>
    <cdr:to>
      <cdr:x>0.31034</cdr:x>
      <cdr:y>0.16981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000264" y="500066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0,6%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0.19166</cdr:x>
      <cdr:y>0.72818</cdr:y>
    </cdr:from>
    <cdr:to>
      <cdr:x>0.27895</cdr:x>
      <cdr:y>0.76895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8432" y="3827469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0.07817</cdr:x>
      <cdr:y>0.51072</cdr:y>
    </cdr:from>
    <cdr:to>
      <cdr:x>0.16547</cdr:x>
      <cdr:y>0.55149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9738" y="2684461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0.10436</cdr:x>
      <cdr:y>0.32044</cdr:y>
    </cdr:from>
    <cdr:to>
      <cdr:x>0.18293</cdr:x>
      <cdr:y>0.34763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54052" y="1684329"/>
          <a:ext cx="642942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0.1742</cdr:x>
      <cdr:y>0.2389</cdr:y>
    </cdr:from>
    <cdr:to>
      <cdr:x>0.27022</cdr:x>
      <cdr:y>0.26608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25556" y="1255701"/>
          <a:ext cx="785818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0.25276</cdr:x>
      <cdr:y>0.17668</cdr:y>
    </cdr:from>
    <cdr:to>
      <cdr:x>0.33133</cdr:x>
      <cdr:y>0.21746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68498" y="928694"/>
          <a:ext cx="642942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0.34045</cdr:x>
      <cdr:y>0.299</cdr:y>
    </cdr:from>
    <cdr:to>
      <cdr:x>0.43647</cdr:x>
      <cdr:y>0.33978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86082" y="1571636"/>
          <a:ext cx="78581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0.42774</cdr:x>
      <cdr:y>0.38055</cdr:y>
    </cdr:from>
    <cdr:to>
      <cdr:x>0.50631</cdr:x>
      <cdr:y>0.42132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00462" y="2000264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B297-0D29-4B01-96CE-C2D6B30566A9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42FD0-E98A-4BE3-BB1F-EF991940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2FD0-E98A-4BE3-BB1F-EF99194082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flipV="1">
            <a:off x="785786" y="4756149"/>
            <a:ext cx="7772400" cy="315925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200928" cy="1285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857364"/>
            <a:ext cx="79296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 исполнению бюджета муниципального образования «Юринский муниципальный район» за 2019 год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1944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«Юринский муниципальный район»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ОСНОВНЫМ ФУНКЦИЯМ НА ОДНОГО ЖИТЕЛЯ 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64"/>
                <a:gridCol w="2756761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год,</a:t>
                      </a:r>
                    </a:p>
                    <a:p>
                      <a:pPr algn="ctr"/>
                      <a:r>
                        <a:rPr lang="ru-RU" sz="1200" dirty="0" smtClean="0"/>
                        <a:t> 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год, 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Рост</a:t>
                      </a:r>
                      <a:r>
                        <a:rPr lang="ru-RU" sz="1200" baseline="0" dirty="0" smtClean="0"/>
                        <a:t> расходов,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 в %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24,2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28,3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116,9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114,3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12,7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14,9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117,3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118,9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 муниципального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 на содержание работников органов  местного самоуправления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расчете на одного жителя муниципального образования</a:t>
                      </a:r>
                    </a:p>
                    <a:p>
                      <a:pPr algn="l"/>
                      <a:endParaRPr lang="ru-RU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97,3</a:t>
                      </a:r>
                      <a:endParaRPr lang="ru-RU" sz="1200" dirty="0"/>
                    </a:p>
                  </a:txBody>
                  <a:tcPr marL="100207" marR="10020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ая прямоугольная выноска 6"/>
          <p:cNvSpPr/>
          <p:nvPr/>
        </p:nvSpPr>
        <p:spPr>
          <a:xfrm>
            <a:off x="7072330" y="1214422"/>
            <a:ext cx="1714512" cy="3000396"/>
          </a:xfrm>
          <a:prstGeom prst="wedgeRoundRectCallout">
            <a:avLst>
              <a:gd name="adj1" fmla="val -87049"/>
              <a:gd name="adj2" fmla="val -25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ОСНОВНЫЕ ПОКАЗАТЕЛИ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ХАРАКТЕРИЗУЮЩИЕ РЕЗУЛЬТАТЫ ИСПОЛЬЗОВАНИЯ БЮДЖЕТНЫХ АССИГНОВАНИЙ В 2019 ГОДУ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Численность населения –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ru-RU" sz="2200" b="1" smtClean="0">
                <a:solidFill>
                  <a:schemeClr val="accent1">
                    <a:lumMod val="50000"/>
                  </a:schemeClr>
                </a:solidFill>
              </a:rPr>
              <a:t>059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чел.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502920" y="1785926"/>
            <a:ext cx="7640980" cy="29323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14546" y="1357298"/>
            <a:ext cx="2143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786050" y="1571612"/>
            <a:ext cx="1214446" cy="1857388"/>
          </a:xfrm>
          <a:prstGeom prst="wedgeRoundRectCallout">
            <a:avLst>
              <a:gd name="adj1" fmla="val -81944"/>
              <a:gd name="adj2" fmla="val -237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86050" y="18573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Уровень безработицы </a:t>
            </a:r>
            <a:r>
              <a:rPr lang="ru-RU" sz="1200" b="1" smtClean="0"/>
              <a:t>– 3,0 </a:t>
            </a:r>
            <a:r>
              <a:rPr lang="ru-RU" sz="1200" b="1" dirty="0" smtClean="0"/>
              <a:t>%</a:t>
            </a:r>
            <a:endParaRPr lang="ru-RU" sz="1200" b="1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643446"/>
            <a:ext cx="2143140" cy="159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4500562" y="4500570"/>
            <a:ext cx="2428892" cy="2000264"/>
          </a:xfrm>
          <a:prstGeom prst="wedgeRoundRectCallout">
            <a:avLst>
              <a:gd name="adj1" fmla="val -78537"/>
              <a:gd name="adj2" fmla="val -271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43438" y="4500570"/>
            <a:ext cx="214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муниципального района – 5,0 %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571612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715140" y="1214422"/>
            <a:ext cx="2286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Общая площадь жилых помещений, приходящаяся в среднем на одного жителя – 38,4 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Площадь жилых помещений введенная в действие за 2019 год – 737 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 – 0,04 %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a124.mycdn.me/image?id=341064059345&amp;bid=341064059345&amp;t=0&amp;plc=WEB&amp;tkn=JrzNqf7LmA5XgrCQdHXcFXuv-w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00042"/>
            <a:ext cx="77153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800" i="1" dirty="0" smtClean="0">
                <a:solidFill>
                  <a:srgbClr val="C00000"/>
                </a:solidFill>
              </a:rPr>
              <a:t>Спасибо за внимание !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Финансовое  управление администрации Юринского муниципального района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Наш адрес: 425370, Республика Марий Эл, п. Юрино,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ул. Красная площадь, д. 1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Телефон: (83644) 3-26-63, 3-27-01. Факс</a:t>
            </a:r>
            <a:r>
              <a:rPr lang="ru-RU" sz="2000" b="1" dirty="0" smtClean="0">
                <a:solidFill>
                  <a:schemeClr val="bg1"/>
                </a:solidFill>
                <a:sym typeface="Wingdings" pitchFamily="2" charset="2"/>
              </a:rPr>
              <a:t>(83644) 3-26-63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Адрес электронной почты: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rfo-yur@minfin.mari.ru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Разработчиком презентации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«Бюджет для граждан» по исполнению бюджета за 2019 год является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Руководитель финансового </a:t>
            </a:r>
            <a:r>
              <a:rPr lang="ru-RU" sz="2000" dirty="0" smtClean="0">
                <a:solidFill>
                  <a:schemeClr val="bg1"/>
                </a:solidFill>
              </a:rPr>
              <a:t>управления администрации Юринского муниципального района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Красильникова Л.В.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29642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жители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Юринского муниципального района!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151323"/>
          </a:xfrm>
        </p:spPr>
        <p:txBody>
          <a:bodyPr>
            <a:normAutofit fontScale="40000" lnSpcReduction="20000"/>
          </a:bodyPr>
          <a:lstStyle/>
          <a:p>
            <a:pPr marL="0" indent="357188" algn="just">
              <a:buNone/>
            </a:pPr>
            <a:endParaRPr lang="ru-RU" sz="4000" dirty="0" smtClean="0"/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посланием Президента Российской Федерации В. В. Путина Федеральному собранию от 28 июня 2012 года, в целях реализации принципа прозрачности и открытости бюджета и информирования жителей о расходовании средств бюджета разработана брошюра «Бюджет для граждан» по исполнению бюджета за 2018 год.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Представленная в ней информация позволит гражданам составить представление об источниках формирования доходов бюджета муниципального района, направлениях расходования бюджетных средств в 2019 году и сделать выводы об эффективности использования бюджетных средств.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Администрация Юринского муниципального района, публикуя брошюру «Бюджет для граждан» по исполнению бюджета за 2019 год, надеется на заинтересованное внимание жителей района к процессу исполнения бюджета.</a:t>
            </a: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Руководитель финансового управления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администрации Юринского муниципального 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района  Л.В. Красильникова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http://ia124.mycdn.me/image?id=556568230353&amp;bid=556568230353&amp;t=3&amp;plc=WEB&amp;tkn=EE0vGyQCAqoQw_z8gIK9smvlkA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00570"/>
            <a:ext cx="3429024" cy="187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  Юринского муниципального района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5" descr="18b8088ba1a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72264" y="3857628"/>
            <a:ext cx="1723810" cy="1723810"/>
          </a:xfrm>
          <a:prstGeom prst="rect">
            <a:avLst/>
          </a:prstGeom>
          <a:noFill/>
        </p:spPr>
      </p:pic>
      <p:sp>
        <p:nvSpPr>
          <p:cNvPr id="6" name="Двойная стрелка влево/вправо 5"/>
          <p:cNvSpPr/>
          <p:nvPr/>
        </p:nvSpPr>
        <p:spPr>
          <a:xfrm>
            <a:off x="3428992" y="2214554"/>
            <a:ext cx="2143140" cy="10001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71934" y="2928934"/>
            <a:ext cx="85725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357430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200029,6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36" y="2285992"/>
            <a:ext cx="20717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4429132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349,2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35743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199680,4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дом из дене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857628"/>
            <a:ext cx="2387333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719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доходов бюджета Юринского муниципального района за 2019 год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7" y="642918"/>
          <a:ext cx="8429685" cy="6145031"/>
        </p:xfrm>
        <a:graphic>
          <a:graphicData uri="http://schemas.openxmlformats.org/drawingml/2006/table">
            <a:tbl>
              <a:tblPr/>
              <a:tblGrid>
                <a:gridCol w="3065341"/>
                <a:gridCol w="766335"/>
                <a:gridCol w="766334"/>
                <a:gridCol w="1114669"/>
                <a:gridCol w="942334"/>
                <a:gridCol w="961280"/>
                <a:gridCol w="813392"/>
              </a:tblGrid>
              <a:tr h="13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исполнения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2019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 от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уточненному плана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(+,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исполнения к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уточненному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плану года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за аналогичный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период  2018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Отклонения факта 2019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(+,-)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14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43 726,0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42 392,8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-1 333,2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41 987,6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405,2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43 726,0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42 392,8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-1 333,2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41 987,6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405,2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46">
                <a:tc>
                  <a:txBody>
                    <a:bodyPr/>
                    <a:lstStyle/>
                    <a:p>
                      <a:pPr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товары (работы, услуги), </a:t>
                      </a:r>
                      <a:r>
                        <a:rPr lang="ru-RU" sz="8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реал.на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терр.РФ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1958,0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1949,6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1 711,2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238,4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09">
                <a:tc>
                  <a:txBody>
                    <a:bodyPr/>
                    <a:lstStyle/>
                    <a:p>
                      <a:pPr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акц.на дизел.топливо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894,5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762,5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акц.на масла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акц.на бензин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1197,8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1185,6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1112,2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62"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акц.на прямог.бензин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-139,1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-129,9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-170,8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2 004,0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2 074,5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1 943,4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,взимаемый в виде стоимости патента в связи с применением упрощенной системы налогообложения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2 000,0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2 006,3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1 941,0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Госпошлина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268,0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319,6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госуд. и муниц. собственности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481,2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Арендная плата за земли, находящиеся в госуд. собственности до разграничения госуд. собственности на землю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418,0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490,5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399</a:t>
                      </a: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,0</a:t>
                      </a:r>
                      <a:endParaRPr lang="ru-RU" sz="8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Арендная плата за земли, находящиеся в собственности муниципальных районов после разграничения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-33,6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находящегося в операт. управлении муниципальных органов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-36,3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40">
                <a:tc>
                  <a:txBody>
                    <a:bodyPr/>
                    <a:lstStyle/>
                    <a:p>
                      <a:pPr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переч части прибыли, остающейся после уплаты налогов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83">
                <a:tc>
                  <a:txBody>
                    <a:bodyPr/>
                    <a:lstStyle/>
                    <a:p>
                      <a:pPr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-24,3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56">
                <a:tc>
                  <a:txBody>
                    <a:bodyPr/>
                    <a:lstStyle/>
                    <a:p>
                      <a:pPr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-24,3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25">
                <a:tc>
                  <a:txBody>
                    <a:bodyPr/>
                    <a:lstStyle/>
                    <a:p>
                      <a:pPr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1 306,0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1 309,4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1 202,7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56">
                <a:tc>
                  <a:txBody>
                    <a:bodyPr/>
                    <a:lstStyle/>
                    <a:p>
                      <a:pPr fontAlgn="b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635,8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349,0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286,8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Собственные доходы, всего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50 530,0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49 254,3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-1 275,7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46 841,0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2 413,3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поступления, всего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152 071,0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150 775,3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-1 295,7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129 494,8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21 280,5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48 129,8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48 129,8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47 039,1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1 090,7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35">
                <a:tc>
                  <a:txBody>
                    <a:bodyPr/>
                    <a:lstStyle/>
                    <a:p>
                      <a:pPr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85 740,3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84 225,4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-1 514,9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73 163,1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11 062,3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8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18 200,9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18 200,9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7 806,0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10 394,9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6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1 554,6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-1554,6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219,2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219,2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219,2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Возврат</a:t>
                      </a:r>
                      <a:r>
                        <a:rPr lang="ru-RU" sz="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остатков субвенций, субсидий и иных межбюджетных трансфертов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-68,0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68,0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доходов: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202 601,1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200 029,6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-2 571,5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176 335,8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23 693,8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поступлений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Юринского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в 20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714488"/>
          <a:ext cx="421484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57158" y="1000108"/>
          <a:ext cx="8286808" cy="4206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расходов бюджета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Юринского муниципального района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2019 год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714488"/>
          <a:ext cx="7858179" cy="4462085"/>
        </p:xfrm>
        <a:graphic>
          <a:graphicData uri="http://schemas.openxmlformats.org/drawingml/2006/table">
            <a:tbl>
              <a:tblPr/>
              <a:tblGrid>
                <a:gridCol w="2334749"/>
                <a:gridCol w="882425"/>
                <a:gridCol w="882425"/>
                <a:gridCol w="1088325"/>
                <a:gridCol w="762930"/>
                <a:gridCol w="991809"/>
                <a:gridCol w="915516"/>
              </a:tblGrid>
              <a:tr h="319306"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Утвержденный бюджет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 2019г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2019год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Отклонение уточненного плана от утвержденного  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исполнения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2019г.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уточненного плана               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к уточненному плану года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6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Расходы бюджета: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Общегосударственные вопросы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29437,7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26419,5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-3018,2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25714,0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-705,5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97,3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оборона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701,0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701,0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701,0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8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2795,0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3081,3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286,3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2975,0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1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-106,3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1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96,6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экономика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4730,0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2306,3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4584,4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-145,6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96,9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2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9467,0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11804,7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2337,7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11677,9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-126,8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98,9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Охрана окружающей среды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9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Образование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85280,9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106304,8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21023,9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105372,1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-932,7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99,1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9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22828,3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32152,2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9323,9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31160,0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-992,2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96,9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2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Социальная политика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11791,9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11754,1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-37,8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11133,0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-621,1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94,7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9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физическая культура и спорт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5,0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1044,0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1044,0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1044,0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8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-29,1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Times New Roman"/>
                        </a:rPr>
                        <a:t>5262,7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5262,7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5262,7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100,0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9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latin typeface="Times New Roman"/>
                        </a:rPr>
                        <a:t>Расходы бюджета, всего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171112,6</a:t>
                      </a:r>
                    </a:p>
                    <a:p>
                      <a:pPr algn="ctr" fontAlgn="t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203339,7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199680,4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1" i="0" u="none" strike="noStrike" dirty="0" smtClean="0">
                          <a:latin typeface="Times New Roman"/>
                        </a:rPr>
                        <a:t>-3659,3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1" u="none" strike="noStrike" dirty="0" smtClean="0"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1" i="1" u="none" strike="noStrike" dirty="0" smtClean="0">
                          <a:latin typeface="Times New Roman"/>
                        </a:rPr>
                        <a:t>98,2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 Юринского муниципального района в 2019 году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072494" cy="4899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01014" cy="85725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поступления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2019год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571472" y="1142984"/>
            <a:ext cx="3286148" cy="1428760"/>
          </a:xfrm>
          <a:prstGeom prst="wave">
            <a:avLst>
              <a:gd name="adj1" fmla="val 12500"/>
              <a:gd name="adj2" fmla="val -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Дотации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48129,8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71472" y="2500306"/>
            <a:ext cx="3214710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Субсидии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18201,0 тыс.руб</a:t>
            </a:r>
            <a:r>
              <a:rPr lang="ru-RU" sz="1400" b="1" i="1" dirty="0" smtClean="0">
                <a:solidFill>
                  <a:schemeClr val="tx1"/>
                </a:solidFill>
              </a:rPr>
              <a:t>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71472" y="3643314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Субвенции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84225,4 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571472" y="4786322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Иные межбюджетные трансферты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219,2 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72000" y="2428868"/>
            <a:ext cx="3714776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150775,4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тыс.руб.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0715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Фактически на 01.01.20г. в бюджете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«Юринский муниципальный район» сложился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сумме 349,2 тысяч рублей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2" cy="186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Уточенный план на2019г.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за 2019г. 	</a:t>
                      </a:r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202601,1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200029,6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203339,7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199680,4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ДЕФИЦИТ 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(ПРОФИЦИТ)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-738,6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349,2</a:t>
                      </a:r>
                      <a:endParaRPr lang="ru-RU" sz="1600" dirty="0"/>
                    </a:p>
                  </a:txBody>
                  <a:tcPr marL="100207" marR="100207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1472" y="3500438"/>
            <a:ext cx="8001056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7188" algn="just"/>
            <a:r>
              <a:rPr lang="ru-RU" sz="1000" b="1" dirty="0" smtClean="0">
                <a:solidFill>
                  <a:schemeClr val="tx1"/>
                </a:solidFill>
              </a:rPr>
              <a:t>Бюджет муниципального района по состоянию  на 1января 2020г исполнен с </a:t>
            </a:r>
            <a:r>
              <a:rPr lang="ru-RU" sz="1000" b="1" dirty="0" err="1" smtClean="0">
                <a:solidFill>
                  <a:schemeClr val="tx1"/>
                </a:solidFill>
              </a:rPr>
              <a:t>профицитом</a:t>
            </a:r>
            <a:r>
              <a:rPr lang="ru-RU" sz="1000" b="1" dirty="0" smtClean="0">
                <a:solidFill>
                  <a:schemeClr val="tx1"/>
                </a:solidFill>
              </a:rPr>
              <a:t> в сумме 349,2 тыс. рублей, который сложился в результате погашения задолженности по бюджетному кредиту в сумме 400,0 тыс. рублей и изменения остатков средств на счетах в сумме 50,8 тыс. рублей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Предельный объем обязательств по муниципальным гарантиям муниципального образования «Юринский муниципальный район», предоставляемым в 2019 году в сумме не более 0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Предельный объем расходов на обслуживание муниципального долга муниципального образования «Юринский муниципальный район» на 2019 год утвержден в сумме 29,4 тыс.руб. 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Фактически объем расходов на обслуживание муниципального долга в 2019 году составил -0,3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2019 году полностью погашен муниципальный долг в сумме 400 тыс.руб. в соответствии с графиком погашения. А также перечислены проценты по кредиту в сумме 0,3 тыс.руб. за счет собственных доходов.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f2c6f253-57db-4c82-b3a3-825bd4b87dae">2020 г</_x041f__x0430__x043f__x043a__x0430_>
    <_dlc_DocId xmlns="57504d04-691e-4fc4-8f09-4f19fdbe90f6">XXJ7TYMEEKJ2-3538-31</_dlc_DocId>
    <_dlc_DocIdUrl xmlns="57504d04-691e-4fc4-8f09-4f19fdbe90f6">
      <Url>https://vip.gov.mari.ru/jurino/_layouts/DocIdRedir.aspx?ID=XXJ7TYMEEKJ2-3538-31</Url>
      <Description>XXJ7TYMEEKJ2-3538-31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220F68DB385044AE5DB2DDF5E44E84" ma:contentTypeVersion="2" ma:contentTypeDescription="Создание документа." ma:contentTypeScope="" ma:versionID="f70d41526fc16cd0448811f509d861f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f2c6f253-57db-4c82-b3a3-825bd4b87dae" targetNamespace="http://schemas.microsoft.com/office/2006/metadata/properties" ma:root="true" ma:fieldsID="569690c2505a535db340a7de46e9f5b3" ns2:_="" ns3:_="" ns4:_="">
    <xsd:import namespace="57504d04-691e-4fc4-8f09-4f19fdbe90f6"/>
    <xsd:import namespace="6d7c22ec-c6a4-4777-88aa-bc3c76ac660e"/>
    <xsd:import namespace="f2c6f253-57db-4c82-b3a3-825bd4b87d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f253-57db-4c82-b3a3-825bd4b87dae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" ma:format="RadioButtons" ma:internalName="_x041f__x0430__x043f__x043a__x0430_">
      <xsd:simpleType>
        <xsd:restriction base="dms:Choice">
          <xsd:enumeration value="2021 г"/>
          <xsd:enumeration value="2020 г"/>
          <xsd:enumeration value="2019 г"/>
          <xsd:enumeration value="2018 г"/>
          <xsd:enumeration value="2017 г"/>
          <xsd:enumeration value="2016 г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17BE0-0171-484B-9412-EEDD797B90E3}"/>
</file>

<file path=customXml/itemProps2.xml><?xml version="1.0" encoding="utf-8"?>
<ds:datastoreItem xmlns:ds="http://schemas.openxmlformats.org/officeDocument/2006/customXml" ds:itemID="{376ED501-1123-4A9E-A43A-EA9E17AD8273}"/>
</file>

<file path=customXml/itemProps3.xml><?xml version="1.0" encoding="utf-8"?>
<ds:datastoreItem xmlns:ds="http://schemas.openxmlformats.org/officeDocument/2006/customXml" ds:itemID="{25E479A2-4D7E-4006-96C6-B6422BE2046D}"/>
</file>

<file path=customXml/itemProps4.xml><?xml version="1.0" encoding="utf-8"?>
<ds:datastoreItem xmlns:ds="http://schemas.openxmlformats.org/officeDocument/2006/customXml" ds:itemID="{FDF5B401-1B28-4C72-B7EF-5F090B2D8AFA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2685</TotalTime>
  <Words>1295</Words>
  <Application>Microsoft Office PowerPoint</Application>
  <PresentationFormat>Экран (4:3)</PresentationFormat>
  <Paragraphs>452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 Уважаемые жители  Юринского муниципального района! </vt:lpstr>
      <vt:lpstr>Основные параметры бюджета   Юринского муниципального района (тыс. рублей)</vt:lpstr>
      <vt:lpstr>   Показатели исполнения доходов бюджета Юринского муниципального района за 2019 год </vt:lpstr>
      <vt:lpstr>Структура налоговых и неналоговых поступлений Юринского муниципального района в 2019 году</vt:lpstr>
      <vt:lpstr>Показатели исполнения расходов бюджета  Юринского муниципального района  за 2019 год </vt:lpstr>
      <vt:lpstr>Структура расходов  Юринского муниципального района в 2019 году</vt:lpstr>
      <vt:lpstr>   Безвозмездные поступления за 2019год </vt:lpstr>
      <vt:lpstr>Фактически на 01.01.20г. в бюджете  муниципального образования «Юринский муниципальный район» сложился профицит в сумме 349,2 тысяч рублей </vt:lpstr>
      <vt:lpstr> РАСХОДЫ БЮДЖЕТА МО «Юринский муниципальный район» ПО ОСНОВНЫМ ФУНКЦИЯМ НА ОДНОГО ЖИТЕЛЯ </vt:lpstr>
      <vt:lpstr> ОСНОВНЫЕ ПОКАЗАТЕЛИ  ХАРАКТЕРИЗУЮЩИЕ РЕЗУЛЬТАТЫ ИСПОЛЬЗОВАНИЯ БЮДЖЕТНЫХ АССИГНОВАНИЙ В 2019 ГОДУ  Численность населения – 7059 чел.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«Бюджет для граждан» по использованию бюджета МО «Юринский муниципальный район» за 2019 год</dc:title>
  <cp:lastModifiedBy>Пользователь Windows</cp:lastModifiedBy>
  <cp:revision>425</cp:revision>
  <dcterms:modified xsi:type="dcterms:W3CDTF">2020-05-14T13:10:40Z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0x01010063220F68DB385044AE5DB2DDF5E44E84</vt:lpwstr>
  </property>
  <property fmtid="{D5CDD505-2E9C-101B-9397-08002B2CF9AE}" pid="3" name="_dlc_DocIdItemGuid">
    <vt:lpwstr>ec637399-cb03-472c-955d-a99e17427b34</vt:lpwstr>
  </property>
</Properties>
</file>