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5"/>
  </p:sldMasterIdLst>
  <p:sldIdLst>
    <p:sldId id="257" r:id="rId6"/>
    <p:sldId id="259" r:id="rId7"/>
    <p:sldId id="260" r:id="rId8"/>
    <p:sldId id="289" r:id="rId9"/>
    <p:sldId id="274" r:id="rId10"/>
    <p:sldId id="275" r:id="rId11"/>
    <p:sldId id="291" r:id="rId12"/>
    <p:sldId id="292" r:id="rId13"/>
    <p:sldId id="287" r:id="rId14"/>
    <p:sldId id="276" r:id="rId15"/>
    <p:sldId id="283" r:id="rId16"/>
    <p:sldId id="284" r:id="rId17"/>
    <p:sldId id="285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3190" autoAdjust="0"/>
  </p:normalViewPr>
  <p:slideViewPr>
    <p:cSldViewPr>
      <p:cViewPr>
        <p:scale>
          <a:sx n="96" d="100"/>
          <a:sy n="96" d="100"/>
        </p:scale>
        <p:origin x="-618" y="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64320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бюджете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Юринского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2020 год и плановый период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2021-2022 годов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68128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86182" y="3643314"/>
            <a:ext cx="48577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Руководитель финансового отдела</a:t>
            </a:r>
          </a:p>
          <a:p>
            <a:pPr algn="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 «Юринский муниципальный </a:t>
            </a:r>
          </a:p>
          <a:p>
            <a:pPr algn="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район»  Л.В. Красильникова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</a:t>
            </a:r>
            <a:endParaRPr lang="ru-RU" sz="4800" b="1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358246" cy="465775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286280"/>
                <a:gridCol w="1285884"/>
                <a:gridCol w="1357322"/>
                <a:gridCol w="142876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на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2020год (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руб.)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на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2021год (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руб.)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на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2022год    ( тыс. руб.)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19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31552,1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26134,5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29294,9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1689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НАЦИОНАЛЬНАЯ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БЕЗОПАСНОСТЬ И  ПРАВООХРАНИТЕЛЬНАЯ ДЕЯТЕЛЬНОСЬ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3184,1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2998,0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3017,0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9434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2431,0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101469,1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110699,1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85447,2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КУЛЬТУРА,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23445,8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20292,1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19643,1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16352,0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14231,4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13951,0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5169,5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4923,3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4677,2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11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193110,8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188726,2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161344,4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643998" cy="66117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на образование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71736" y="857232"/>
            <a:ext cx="3714776" cy="121444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2214554"/>
            <a:ext cx="2500330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3071810"/>
            <a:ext cx="250033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образование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3929066"/>
            <a:ext cx="2500330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 детей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5643578"/>
            <a:ext cx="250033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Другие вопросы в области образования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143240" y="2214554"/>
            <a:ext cx="1549912" cy="71438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7,7%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5000628" y="2214554"/>
            <a:ext cx="1549912" cy="71438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6,5%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6929454" y="2214554"/>
            <a:ext cx="1549912" cy="71438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7,3 %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3143240" y="3000372"/>
            <a:ext cx="1549912" cy="7143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39,6%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5214942" y="5572140"/>
            <a:ext cx="1549912" cy="71438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1,6 %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5214942" y="4714884"/>
            <a:ext cx="1549912" cy="7143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0,1%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5072066" y="3000372"/>
            <a:ext cx="1549912" cy="7143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46,9%</a:t>
            </a:r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7143768" y="5572140"/>
            <a:ext cx="1549912" cy="71438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1,8 %</a:t>
            </a:r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7143768" y="4714884"/>
            <a:ext cx="1549912" cy="7143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0,1 %</a:t>
            </a:r>
            <a:endParaRPr lang="ru-RU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7000892" y="2928934"/>
            <a:ext cx="1549912" cy="7143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39,4 %</a:t>
            </a:r>
            <a:endParaRPr lang="ru-RU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3143240" y="4714884"/>
            <a:ext cx="1549912" cy="7143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0,1 %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143240" y="5572140"/>
            <a:ext cx="1549912" cy="71438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1,4%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143240" y="1928802"/>
            <a:ext cx="101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14942" y="1928802"/>
            <a:ext cx="1018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72330" y="2000240"/>
            <a:ext cx="96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2022год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5720" y="6429396"/>
            <a:ext cx="8572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Объем расходов на образование в расчете на одного жителя в среднем составит  15,2 тыс.руб.</a:t>
            </a:r>
            <a:endParaRPr lang="ru-RU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28596" y="4786322"/>
            <a:ext cx="2500330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Молодежная политика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3143240" y="3929066"/>
            <a:ext cx="1549912" cy="7143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3,7 %</a:t>
            </a:r>
            <a:endParaRPr lang="ru-RU" dirty="0"/>
          </a:p>
        </p:txBody>
      </p:sp>
      <p:sp>
        <p:nvSpPr>
          <p:cNvPr id="29" name="Стрелка вправо 28"/>
          <p:cNvSpPr/>
          <p:nvPr/>
        </p:nvSpPr>
        <p:spPr>
          <a:xfrm>
            <a:off x="5072066" y="3929066"/>
            <a:ext cx="1549912" cy="7143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3,6 %</a:t>
            </a:r>
            <a:endParaRPr lang="ru-RU" dirty="0"/>
          </a:p>
        </p:txBody>
      </p:sp>
      <p:sp>
        <p:nvSpPr>
          <p:cNvPr id="30" name="Стрелка вправо 29"/>
          <p:cNvSpPr/>
          <p:nvPr/>
        </p:nvSpPr>
        <p:spPr>
          <a:xfrm>
            <a:off x="7000892" y="3857628"/>
            <a:ext cx="1549912" cy="7143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4,4%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7494"/>
            <a:ext cx="8429684" cy="158987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Структура расходов на культуру, кинематографию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14282" y="3429000"/>
            <a:ext cx="2214578" cy="128588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Культура, </a:t>
            </a:r>
          </a:p>
          <a:p>
            <a:pPr algn="ctr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кинемато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графия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928794" y="2428868"/>
            <a:ext cx="1785950" cy="135732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000232" y="4286256"/>
            <a:ext cx="1804238" cy="142876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Другие вопросы в области культуры, кинематографии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929058" y="2500306"/>
            <a:ext cx="1500198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8,7%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5643570" y="2571744"/>
            <a:ext cx="1500198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7,9%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7286644" y="2500306"/>
            <a:ext cx="1500198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8,5%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3929058" y="4429132"/>
            <a:ext cx="1500198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3,4 %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5643570" y="4500570"/>
            <a:ext cx="1500198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2,9%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7286644" y="4500570"/>
            <a:ext cx="1500198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3,7 %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00496" y="2071678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2020 год</a:t>
            </a:r>
            <a:endParaRPr lang="ru-RU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643570" y="2071678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2021 год</a:t>
            </a:r>
            <a:endParaRPr lang="ru-RU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286644" y="2071678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2022 год</a:t>
            </a:r>
            <a:endParaRPr lang="ru-RU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28597" y="5929331"/>
            <a:ext cx="83582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Объем расходов на культуру в расчете на одного жителя в среднем составит 3,5 тыс.руб.</a:t>
            </a: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расходов на социальную политику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509751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2020г. -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2021г. -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2022г. - 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2928926" y="2214554"/>
            <a:ext cx="738864" cy="135732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286512" y="2285992"/>
            <a:ext cx="800839" cy="128588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714612" y="3571876"/>
            <a:ext cx="1071570" cy="10001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3,0%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786050" y="5572140"/>
            <a:ext cx="1071570" cy="9286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3,1 %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786050" y="4643446"/>
            <a:ext cx="100013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2,7 %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143636" y="3571876"/>
            <a:ext cx="1071570" cy="9286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5,5%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215074" y="5500702"/>
            <a:ext cx="1071570" cy="9286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5,5 %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215074" y="4572008"/>
            <a:ext cx="100013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4,9%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857356" y="1500174"/>
            <a:ext cx="2857520" cy="7143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Пенсионное обеспечение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429256" y="1500174"/>
            <a:ext cx="2428892" cy="7143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Охрана семьи и детства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15436" cy="3071834"/>
          </a:xfrm>
        </p:spPr>
        <p:txBody>
          <a:bodyPr>
            <a:noAutofit/>
          </a:bodyPr>
          <a:lstStyle/>
          <a:p>
            <a:pPr algn="ctr"/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a124.mycdn.me/image?id=341064059345&amp;bid=341064059345&amp;t=0&amp;plc=WEB&amp;tkn=JrzNqf7LmA5XgrCQdHXcFXuv-w8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500042"/>
            <a:ext cx="857256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</a:p>
          <a:p>
            <a:pPr algn="ctr"/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Финансовый  отдел муниципального образования «Юринский муниципальный район»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Руководитель финансового отдела МО «Юринский муниципальный район»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Красильникова Л.В.</a:t>
            </a:r>
          </a:p>
          <a:p>
            <a:endParaRPr lang="ru-RU" sz="1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401080" cy="1000132"/>
          </a:xfrm>
        </p:spPr>
        <p:txBody>
          <a:bodyPr/>
          <a:lstStyle/>
          <a:p>
            <a:pPr algn="ctr"/>
            <a:r>
              <a:rPr lang="ru-RU" b="1" dirty="0" smtClean="0"/>
              <a:t>Основные понятия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785926"/>
            <a:ext cx="287123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2844" y="1714488"/>
            <a:ext cx="55007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Юринского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составляется на три года –очередной финансовый год и плановый период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Очередной финансовый год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на который составляется проект бюджет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–два финансовых года, следующих за очередным финансовым годом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7494"/>
            <a:ext cx="8401080" cy="130411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Бюджет муниципального района на 2020 год и на плановый период 2021 – 2022 годов сформирован в соответствии: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-С  Законом «О республиканском бюджете Республики Марий Эл на 2020 год и плановый период 2021 – 2022 годов»;</a:t>
            </a:r>
          </a:p>
          <a:p>
            <a:pPr algn="just">
              <a:buNone/>
            </a:pPr>
            <a:r>
              <a:rPr lang="ru-RU" dirty="0" smtClean="0"/>
              <a:t>-С нормами Бюджетного и Налогового кодекса Российской Федерации;</a:t>
            </a:r>
          </a:p>
          <a:p>
            <a:pPr algn="just">
              <a:buNone/>
            </a:pPr>
            <a:r>
              <a:rPr lang="ru-RU" dirty="0" smtClean="0"/>
              <a:t>-Федерального законодательства, предусматривающие внесение изменений и дополнений в бюджетное законодательство с 1 января 2020 года;</a:t>
            </a:r>
          </a:p>
          <a:p>
            <a:pPr algn="just">
              <a:buNone/>
            </a:pPr>
            <a:r>
              <a:rPr lang="ru-RU" dirty="0" smtClean="0"/>
              <a:t>-Основными показателями прогноза социально-экономического развития района;</a:t>
            </a:r>
          </a:p>
          <a:p>
            <a:pPr algn="just">
              <a:buNone/>
            </a:pPr>
            <a:r>
              <a:rPr lang="ru-RU" dirty="0" smtClean="0"/>
              <a:t>-Оценки ожидаемого исполнения бюджета </a:t>
            </a:r>
            <a:r>
              <a:rPr lang="ru-RU" dirty="0" err="1" smtClean="0"/>
              <a:t>Юринского</a:t>
            </a:r>
            <a:r>
              <a:rPr lang="ru-RU" dirty="0" smtClean="0"/>
              <a:t> муниципального района за 2019 год;</a:t>
            </a:r>
          </a:p>
          <a:p>
            <a:pPr algn="just">
              <a:buNone/>
            </a:pPr>
            <a:r>
              <a:rPr lang="ru-RU" dirty="0" smtClean="0"/>
              <a:t>-Муниципальными правовыми актами </a:t>
            </a:r>
            <a:r>
              <a:rPr lang="ru-RU" dirty="0" err="1" smtClean="0"/>
              <a:t>Юринского</a:t>
            </a:r>
            <a:r>
              <a:rPr lang="ru-RU" dirty="0" smtClean="0"/>
              <a:t> муниципального района в соответствии с полномочиями установленными законодательством </a:t>
            </a:r>
            <a:r>
              <a:rPr lang="ru-RU" dirty="0" err="1" smtClean="0"/>
              <a:t>Юринского</a:t>
            </a:r>
            <a:r>
              <a:rPr lang="ru-RU" dirty="0" smtClean="0"/>
              <a:t> муниципального района.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 fontScale="92500"/>
          </a:bodyPr>
          <a:lstStyle/>
          <a:p>
            <a:pPr marL="0" indent="447675" algn="just">
              <a:buNone/>
              <a:tabLst>
                <a:tab pos="0" algn="l"/>
              </a:tabLst>
            </a:pPr>
            <a:r>
              <a:rPr lang="ru-RU" b="1" dirty="0" smtClean="0"/>
              <a:t>Основным  инструментом привлечения дополнительных доходных источников в бюджет </a:t>
            </a:r>
            <a:r>
              <a:rPr lang="ru-RU" b="1" dirty="0" err="1" smtClean="0"/>
              <a:t>Юринского</a:t>
            </a:r>
            <a:r>
              <a:rPr lang="ru-RU" b="1" dirty="0" smtClean="0"/>
              <a:t> муниципального района является реализация:</a:t>
            </a:r>
          </a:p>
          <a:p>
            <a:pPr marL="0" indent="447675" algn="just">
              <a:buNone/>
              <a:tabLst>
                <a:tab pos="0" algn="l"/>
              </a:tabLst>
            </a:pPr>
            <a:r>
              <a:rPr lang="ru-RU" dirty="0" smtClean="0"/>
              <a:t>-  Плана мероприятий по сокращению муниципального долга муниципального образования «Юринский муниципальный район» на 2018-2020 год», утвержденный постановлением Администрации муниципального образования «Юринский муниципальный район» от 18 сентября 2018года № 328 «Об утверждении Плана мероприятий по сокращению муниципального долга муниципального образования «Юринский муниципальный район» в 2018-2020 годах» и закончен срок действий некоторых постановлений Администрации муниципального образования «Юринский муниципальный район».</a:t>
            </a:r>
          </a:p>
          <a:p>
            <a:pPr marL="0" indent="447675" algn="just">
              <a:buNone/>
              <a:tabLst>
                <a:tab pos="0" algn="l"/>
              </a:tabLst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472518" cy="1089804"/>
          </a:xfrm>
        </p:spPr>
        <p:txBody>
          <a:bodyPr/>
          <a:lstStyle/>
          <a:p>
            <a:pPr algn="ctr"/>
            <a:r>
              <a:rPr lang="ru-RU" b="1" dirty="0" smtClean="0"/>
              <a:t>Расходы бюджета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286116" y="4929198"/>
            <a:ext cx="2500330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ведомствам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1643050"/>
            <a:ext cx="6858048" cy="10715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 БЮДЖЕТА -выплачиваемые из бюджета денежные средства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488" y="3071810"/>
            <a:ext cx="2857520" cy="10001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БЮДЖЕТА распределены по: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7158" y="4643446"/>
            <a:ext cx="2500330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15074" y="4714884"/>
            <a:ext cx="2500330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214810" y="2786058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419729">
            <a:off x="2714612" y="4214818"/>
            <a:ext cx="357190" cy="571504"/>
          </a:xfrm>
          <a:prstGeom prst="downArrow">
            <a:avLst>
              <a:gd name="adj1" fmla="val 50000"/>
              <a:gd name="adj2" fmla="val 69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316330" y="4230758"/>
            <a:ext cx="357190" cy="633049"/>
          </a:xfrm>
          <a:prstGeom prst="downArrow">
            <a:avLst>
              <a:gd name="adj1" fmla="val 50000"/>
              <a:gd name="adj2" fmla="val 69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8794106">
            <a:off x="5942614" y="3992841"/>
            <a:ext cx="357190" cy="922718"/>
          </a:xfrm>
          <a:prstGeom prst="downArrow">
            <a:avLst>
              <a:gd name="adj1" fmla="val 50000"/>
              <a:gd name="adj2" fmla="val 69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8715436" cy="130411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Разделы классификации расходов бюджета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Юринского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01 00 «Общегосударственные вопросы»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03 00 «Национальная безопасность и правоохранительная       деятельность»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04 00 «Национальная экономика»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0500 «Жилищно-коммунальное хозяйство»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07 00 «Образование»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08 00 «Культура, кинематография»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 00 «Социальная политика»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 00 «Физическая культура и спорт»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 00 «Средства массовой информации»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14 00 «Межбюджетные трансферты общего характера бюджетам субъектов Российской Федерации и муниципальных образований»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Основные характеристики </a:t>
            </a:r>
            <a:br>
              <a:rPr lang="ru-RU" sz="3600" b="1" dirty="0" smtClean="0"/>
            </a:br>
            <a:r>
              <a:rPr lang="ru-RU" sz="3600" b="1" dirty="0" smtClean="0"/>
              <a:t>бюджета, тыс.руб.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429684" cy="48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трелка вправо 4"/>
          <p:cNvSpPr/>
          <p:nvPr/>
        </p:nvSpPr>
        <p:spPr>
          <a:xfrm>
            <a:off x="785786" y="2285992"/>
            <a:ext cx="2428892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Доходы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85786" y="3214686"/>
            <a:ext cx="2428892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Расходы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785786" y="4143380"/>
            <a:ext cx="2428892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Дефицит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1857364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2020 год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1857364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58082" y="1857364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 2022 год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3786182" y="2428868"/>
            <a:ext cx="1357322" cy="571504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193 110,8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5643570" y="2500306"/>
            <a:ext cx="1285884" cy="500066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188 726,2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3786182" y="4286256"/>
            <a:ext cx="1357322" cy="571504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3786182" y="3357562"/>
            <a:ext cx="1357322" cy="571504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193 110,8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Блок-схема: магнитный диск 14"/>
          <p:cNvSpPr/>
          <p:nvPr/>
        </p:nvSpPr>
        <p:spPr>
          <a:xfrm>
            <a:off x="5572132" y="3429000"/>
            <a:ext cx="1357322" cy="500066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188 726,2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Блок-схема: магнитный диск 15"/>
          <p:cNvSpPr/>
          <p:nvPr/>
        </p:nvSpPr>
        <p:spPr>
          <a:xfrm>
            <a:off x="7286644" y="3429000"/>
            <a:ext cx="1357322" cy="500066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161 344,4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Блок-схема: магнитный диск 16"/>
          <p:cNvSpPr/>
          <p:nvPr/>
        </p:nvSpPr>
        <p:spPr>
          <a:xfrm>
            <a:off x="7215206" y="2500306"/>
            <a:ext cx="1285884" cy="500066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161 344,4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Блок-схема: магнитный диск 17"/>
          <p:cNvSpPr/>
          <p:nvPr/>
        </p:nvSpPr>
        <p:spPr>
          <a:xfrm>
            <a:off x="7286644" y="4357694"/>
            <a:ext cx="1357322" cy="500066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магнитный диск 18"/>
          <p:cNvSpPr/>
          <p:nvPr/>
        </p:nvSpPr>
        <p:spPr>
          <a:xfrm>
            <a:off x="5572132" y="4357694"/>
            <a:ext cx="1357322" cy="500066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5143512"/>
            <a:ext cx="7858180" cy="857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Приоритетом бюджетной политики при формировании расходной части бюджета остается ее социальная направленность –более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64,7%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расходов в трехлетнем периоде планируется направлять на социально-культурную сферу.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Динамика поступления доходов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1857364"/>
          <a:ext cx="8501120" cy="489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7"/>
                <a:gridCol w="2000264"/>
                <a:gridCol w="1243021"/>
                <a:gridCol w="1700224"/>
                <a:gridCol w="1700224"/>
              </a:tblGrid>
              <a:tr h="619629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 (первоначально утвержденный</a:t>
                      </a:r>
                      <a:r>
                        <a:rPr lang="ru-RU" sz="1600" baseline="0" dirty="0" smtClean="0"/>
                        <a:t> бюджет)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 год</a:t>
                      </a:r>
                      <a:endParaRPr lang="ru-RU" sz="1600" dirty="0"/>
                    </a:p>
                  </a:txBody>
                  <a:tcPr/>
                </a:tc>
              </a:tr>
              <a:tr h="7376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доходы (тыс.руб.)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48 903,0</a:t>
                      </a:r>
                      <a:endParaRPr lang="ru-RU" sz="14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48 574,2</a:t>
                      </a:r>
                      <a:endParaRPr lang="ru-RU" sz="14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50 333,7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53 201,3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6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Неналоговые доходы (тыс.руб.)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1627,0</a:t>
                      </a:r>
                      <a:endParaRPr lang="ru-RU" sz="14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1265,8</a:t>
                      </a:r>
                      <a:endParaRPr lang="ru-RU" sz="1400" b="0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1286,8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1298,8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6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 (</a:t>
                      </a:r>
                      <a:r>
                        <a:rPr lang="ru-RU" sz="1600" dirty="0" err="1" smtClean="0"/>
                        <a:t>тыс.руб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119 926,6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143 270,8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137 105,7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106 844,3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6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 доходов (тыс.руб.)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170 456,6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193 110,8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188 726,2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161 344,4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6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Объем доходов</a:t>
                      </a:r>
                      <a:r>
                        <a:rPr lang="ru-RU" sz="1600" baseline="0" dirty="0" smtClean="0"/>
                        <a:t> на одного жителя (</a:t>
                      </a:r>
                      <a:r>
                        <a:rPr lang="ru-RU" sz="1600" baseline="0" dirty="0" err="1" smtClean="0"/>
                        <a:t>тыс.руб</a:t>
                      </a:r>
                      <a:r>
                        <a:rPr lang="ru-RU" sz="1600" baseline="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24,9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29,0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29,1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64291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8715436" cy="5918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785818"/>
                <a:gridCol w="714380"/>
                <a:gridCol w="785818"/>
                <a:gridCol w="642942"/>
                <a:gridCol w="532130"/>
                <a:gridCol w="688127"/>
                <a:gridCol w="508332"/>
                <a:gridCol w="653569"/>
                <a:gridCol w="546800"/>
              </a:tblGrid>
              <a:tr h="352131">
                <a:tc rowSpan="2">
                  <a:txBody>
                    <a:bodyPr/>
                    <a:lstStyle/>
                    <a:p>
                      <a:pPr algn="ctr"/>
                      <a:endParaRPr lang="ru-RU" sz="9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</a:t>
                      </a:r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утв. Бюджет </a:t>
                      </a:r>
                      <a:r>
                        <a:rPr lang="ru-RU" sz="9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2019г.</a:t>
                      </a:r>
                      <a:endParaRPr lang="ru-RU" sz="9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lang="ru-RU" sz="9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 (оценка)</a:t>
                      </a:r>
                      <a:endParaRPr lang="ru-RU" sz="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(проект)</a:t>
                      </a:r>
                      <a:endParaRPr lang="ru-RU" sz="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2021год (проект)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(проект)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418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тыс.руб.</a:t>
                      </a:r>
                      <a:endParaRPr lang="ru-RU" sz="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(+,</a:t>
                      </a:r>
                      <a:r>
                        <a:rPr lang="ru-RU" sz="9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-) к утв. плану тыс.руб.</a:t>
                      </a:r>
                      <a:endParaRPr lang="ru-RU" sz="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тыс.руб.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тыс.руб.</a:t>
                      </a:r>
                      <a:endParaRPr lang="ru-RU" sz="9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9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47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50 530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4 7560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49 840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-690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51 620,5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54500,1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942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44 886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4 0886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44 440,2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-445,8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47 552,7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50823,3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942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1745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1958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1883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1877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1981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82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 с применением патентной системы налогообложения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942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942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+66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107,4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104,1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82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пошлина, по делам рассматриваемым в судах общей юрисдикции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119,8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083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Арендная плата  за земли государственная собственность на которые не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разграничена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113,9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477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82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Арендная плата за земли после разграничения государственной собственности на землю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942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65,1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82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-15,2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72,9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82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+15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102,3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696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704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051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-350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109,1</a:t>
                      </a:r>
                      <a:endParaRPr lang="ru-RU" sz="11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>О бюджете Юринского муниципального района  на 2020 г. и плановый период 2021-2022 годов.</_x041e__x043f__x0438__x0441__x0430__x043d__x0438__x0435_>
    <_dlc_DocId xmlns="57504d04-691e-4fc4-8f09-4f19fdbe90f6">XXJ7TYMEEKJ2-3538-29</_dlc_DocId>
    <_dlc_DocIdUrl xmlns="57504d04-691e-4fc4-8f09-4f19fdbe90f6">
      <Url>https://vip.gov.mari.ru/jurino/_layouts/DocIdRedir.aspx?ID=XXJ7TYMEEKJ2-3538-29</Url>
      <Description>XXJ7TYMEEKJ2-3538-29</Description>
    </_dlc_DocIdUrl>
    <_x041f__x0430__x043f__x043a__x0430_ xmlns="f2c6f253-57db-4c82-b3a3-825bd4b87dae">2019 г</_x041f__x0430__x043f__x043a__x0430_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3220F68DB385044AE5DB2DDF5E44E84" ma:contentTypeVersion="2" ma:contentTypeDescription="Создание документа." ma:contentTypeScope="" ma:versionID="f70d41526fc16cd0448811f509d861f4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f2c6f253-57db-4c82-b3a3-825bd4b87dae" targetNamespace="http://schemas.microsoft.com/office/2006/metadata/properties" ma:root="true" ma:fieldsID="569690c2505a535db340a7de46e9f5b3" ns2:_="" ns3:_="" ns4:_="">
    <xsd:import namespace="57504d04-691e-4fc4-8f09-4f19fdbe90f6"/>
    <xsd:import namespace="6d7c22ec-c6a4-4777-88aa-bc3c76ac660e"/>
    <xsd:import namespace="f2c6f253-57db-4c82-b3a3-825bd4b87da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6f253-57db-4c82-b3a3-825bd4b87dae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Папка" ma:default="2021 г" ma:format="RadioButtons" ma:internalName="_x041f__x0430__x043f__x043a__x0430_">
      <xsd:simpleType>
        <xsd:restriction base="dms:Choice">
          <xsd:enumeration value="2021 г"/>
          <xsd:enumeration value="2020 г"/>
          <xsd:enumeration value="2019 г"/>
          <xsd:enumeration value="2018 г"/>
          <xsd:enumeration value="2017 г"/>
          <xsd:enumeration value="2016 г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F223BB-4093-45DD-A16E-4A236B93BEB8}"/>
</file>

<file path=customXml/itemProps2.xml><?xml version="1.0" encoding="utf-8"?>
<ds:datastoreItem xmlns:ds="http://schemas.openxmlformats.org/officeDocument/2006/customXml" ds:itemID="{F3F8AB22-10F8-4E49-99C5-B59BFB8E7473}"/>
</file>

<file path=customXml/itemProps3.xml><?xml version="1.0" encoding="utf-8"?>
<ds:datastoreItem xmlns:ds="http://schemas.openxmlformats.org/officeDocument/2006/customXml" ds:itemID="{71CCBEA6-0B1E-4B4A-A270-C987061085E8}"/>
</file>

<file path=customXml/itemProps4.xml><?xml version="1.0" encoding="utf-8"?>
<ds:datastoreItem xmlns:ds="http://schemas.openxmlformats.org/officeDocument/2006/customXml" ds:itemID="{128E4586-32C2-42EC-8EDD-1799F7FB29C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1944</TotalTime>
  <Words>1023</Words>
  <PresentationFormat>Экран (4:3)</PresentationFormat>
  <Paragraphs>344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О бюджете  Юринского муниципального района  на 2020 год и плановый период  2021-2022 годов</vt:lpstr>
      <vt:lpstr>Основные понятия</vt:lpstr>
      <vt:lpstr>Бюджет муниципального района на 2020 год и на плановый период 2021 – 2022 годов сформирован в соответствии:</vt:lpstr>
      <vt:lpstr>Слайд 4</vt:lpstr>
      <vt:lpstr>Расходы бюджета</vt:lpstr>
      <vt:lpstr>Разделы классификации расходов бюджета Юринского муниципального района</vt:lpstr>
      <vt:lpstr>Основные характеристики  бюджета, тыс.руб.</vt:lpstr>
      <vt:lpstr>Динамика поступления доходов</vt:lpstr>
      <vt:lpstr>Объем налоговых и неналоговых доходов бюджета</vt:lpstr>
      <vt:lpstr>Динамика расходов</vt:lpstr>
      <vt:lpstr>Структура расходов на образование</vt:lpstr>
      <vt:lpstr>Структура расходов на культуру, кинематографию</vt:lpstr>
      <vt:lpstr>Структура расходов на социальную политику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cp:lastModifiedBy>Пользователь Windows</cp:lastModifiedBy>
  <cp:revision>310</cp:revision>
  <dcterms:modified xsi:type="dcterms:W3CDTF">2019-12-10T08:49:32Z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0x01010063220F68DB385044AE5DB2DDF5E44E84</vt:lpwstr>
  </property>
  <property fmtid="{D5CDD505-2E9C-101B-9397-08002B2CF9AE}" pid="3" name="_dlc_DocIdItemGuid">
    <vt:lpwstr>9896139d-fe84-4569-9ff8-a762965ead88</vt:lpwstr>
  </property>
</Properties>
</file>