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65" r:id="rId3"/>
    <p:sldId id="256" r:id="rId4"/>
    <p:sldId id="258" r:id="rId5"/>
    <p:sldId id="259" r:id="rId6"/>
    <p:sldId id="260" r:id="rId7"/>
    <p:sldId id="268" r:id="rId8"/>
    <p:sldId id="262" r:id="rId9"/>
    <p:sldId id="267" r:id="rId10"/>
    <p:sldId id="263" r:id="rId11"/>
    <p:sldId id="264" r:id="rId12"/>
    <p:sldId id="269" r:id="rId13"/>
    <p:sldId id="266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7331EA-AC9A-488F-82D5-312A2C53B8AB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5C9181-49F2-470F-A4A6-B062B9EEECC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5888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внедрении изменений в сфере строительства. Повышение эффективности процедур по выдаче разрешений на строительство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1128"/>
            <a:ext cx="7488832" cy="224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7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проблематика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5" y="1628800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Длительные сроки получения разрешения на строительство</a:t>
            </a:r>
          </a:p>
          <a:p>
            <a:endParaRPr lang="ru-RU" b="1" dirty="0"/>
          </a:p>
          <a:p>
            <a:r>
              <a:rPr lang="ru-RU" b="1" dirty="0" smtClean="0"/>
              <a:t>Отсутствие актуализированных нормативных документов, в том числе административных регламентов оказания услуг</a:t>
            </a:r>
          </a:p>
          <a:p>
            <a:endParaRPr lang="ru-RU" b="1" dirty="0"/>
          </a:p>
          <a:p>
            <a:r>
              <a:rPr lang="ru-RU" b="1" dirty="0" smtClean="0"/>
              <a:t>Низкий уровень межведомственного взаимодействия</a:t>
            </a:r>
          </a:p>
          <a:p>
            <a:endParaRPr lang="ru-RU" b="1" dirty="0"/>
          </a:p>
          <a:p>
            <a:r>
              <a:rPr lang="ru-RU" b="1" dirty="0" smtClean="0"/>
              <a:t>Чрезмерное число органов местного самоуправления, реализующих полномочия в сфере градостроительной деятельности</a:t>
            </a:r>
          </a:p>
          <a:p>
            <a:endParaRPr lang="ru-RU" b="1" dirty="0"/>
          </a:p>
          <a:p>
            <a:r>
              <a:rPr lang="ru-RU" b="1" dirty="0" smtClean="0"/>
              <a:t>Отсутствие достаточного кадрового потенциала на уровне каждого муниципального образования, реализующего полномочия в сфере градостроительной деятельности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4309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составляющие успеха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b="1" dirty="0"/>
              <a:t>Совместная работа с застройщиками и их </a:t>
            </a:r>
            <a:r>
              <a:rPr lang="ru-RU" sz="2000" b="1" dirty="0" smtClean="0"/>
              <a:t>объединениями</a:t>
            </a:r>
          </a:p>
          <a:p>
            <a:endParaRPr lang="en-US" sz="2000" b="1" dirty="0" smtClean="0"/>
          </a:p>
          <a:p>
            <a:r>
              <a:rPr lang="ru-RU" sz="2000" b="1" dirty="0" smtClean="0"/>
              <a:t>Разработка программ социальной, транспортной и коммунальной инфраструктур и их учет в разработке градостроительной документации</a:t>
            </a:r>
          </a:p>
          <a:p>
            <a:endParaRPr lang="ru-RU" sz="2000" b="1" dirty="0" smtClean="0"/>
          </a:p>
          <a:p>
            <a:r>
              <a:rPr lang="ru-RU" sz="2000" b="1" dirty="0"/>
              <a:t>Контроль нарушений установленных </a:t>
            </a:r>
            <a:r>
              <a:rPr lang="ru-RU" sz="2000" b="1" dirty="0" smtClean="0"/>
              <a:t>процедур</a:t>
            </a:r>
          </a:p>
          <a:p>
            <a:endParaRPr lang="ru-RU" sz="2000" b="1" dirty="0"/>
          </a:p>
          <a:p>
            <a:r>
              <a:rPr lang="ru-RU" sz="2000" b="1" dirty="0" smtClean="0"/>
              <a:t>Внедрение типовых административных регламентов по оказанию услуг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Повышение уровня квалификации специалистов муниципальных  органов,  реализующих  полномочия по выдаче разрешений на строительство</a:t>
            </a:r>
          </a:p>
          <a:p>
            <a:endParaRPr lang="en-US" sz="2000" b="1" dirty="0" smtClean="0"/>
          </a:p>
          <a:p>
            <a:endParaRPr lang="en-US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074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составляющие успеха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Оптимизация услуг государственной </a:t>
            </a:r>
            <a:r>
              <a:rPr lang="ru-RU" b="1" dirty="0" smtClean="0"/>
              <a:t>экспертизы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Сокращение </a:t>
            </a:r>
            <a:r>
              <a:rPr lang="ru-RU" b="1" dirty="0"/>
              <a:t>числа органов местного самоуправления, реализующих полномочия в сфере градостроительной </a:t>
            </a:r>
            <a:r>
              <a:rPr lang="ru-RU" b="1" dirty="0" smtClean="0"/>
              <a:t>деятельности</a:t>
            </a:r>
            <a:endParaRPr lang="en-US" b="1" dirty="0" smtClean="0"/>
          </a:p>
          <a:p>
            <a:endParaRPr lang="ru-RU" b="1" dirty="0"/>
          </a:p>
          <a:p>
            <a:r>
              <a:rPr lang="ru-RU" b="1" dirty="0"/>
              <a:t>Внедрение электронного документооборота</a:t>
            </a:r>
            <a:r>
              <a:rPr lang="ru-RU" b="1" dirty="0" smtClean="0"/>
              <a:t>, </a:t>
            </a:r>
            <a:r>
              <a:rPr lang="ru-RU" b="1" dirty="0"/>
              <a:t>и создание </a:t>
            </a:r>
            <a:r>
              <a:rPr lang="ru-RU" b="1" dirty="0" smtClean="0"/>
              <a:t>МФЦ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Внедрение информационных систем обеспечения градостроительной деятельности (ИСОГД и ИБДГД</a:t>
            </a:r>
            <a:r>
              <a:rPr lang="ru-RU" b="1" dirty="0" smtClean="0"/>
              <a:t>)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Принятие нормативных актов по расширению случаев строительства объектов капитального строительства, при которых не требуется разрешение на строительство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6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19" y="1952648"/>
            <a:ext cx="7993063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2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Фактор А2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5888"/>
          </a:xfrm>
        </p:spPr>
        <p:txBody>
          <a:bodyPr>
            <a:normAutofit/>
          </a:bodyPr>
          <a:lstStyle/>
          <a:p>
            <a:pPr algn="ctr"/>
            <a:r>
              <a:rPr lang="ru-RU" sz="3600" smtClean="0"/>
              <a:t>Эффективность </a:t>
            </a:r>
            <a:r>
              <a:rPr lang="ru-RU" sz="3600" dirty="0" smtClean="0"/>
              <a:t>процедур по выдаче разрешений на строительство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9413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Показатель фактора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420888"/>
            <a:ext cx="8062912" cy="1581992"/>
          </a:xfrm>
        </p:spPr>
        <p:txBody>
          <a:bodyPr/>
          <a:lstStyle/>
          <a:p>
            <a:r>
              <a:rPr lang="ru-RU" sz="3600" dirty="0" smtClean="0"/>
              <a:t>А.2.1 Среднее время получения разрешения на строительство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1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Показатель фактора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474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sz="3900" dirty="0" smtClean="0"/>
              <a:t>А2.2 Среднее </a:t>
            </a:r>
            <a:r>
              <a:rPr lang="ru-RU" sz="3900" dirty="0"/>
              <a:t>количество процедур, необходимых для получения разрешений на строительство</a:t>
            </a:r>
            <a:r>
              <a:rPr lang="ru-RU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68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062912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Показатель фактора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0509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 2.3 Удовлетворенность деятельностью государственных и муниципальных органов, уполномоченных на выдачу разрешения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537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916832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 Время получения разрешений на       строительство</a:t>
            </a:r>
          </a:p>
          <a:p>
            <a:endParaRPr lang="ru-RU" sz="2800" dirty="0"/>
          </a:p>
          <a:p>
            <a:r>
              <a:rPr lang="ru-RU" sz="2800" dirty="0" smtClean="0"/>
              <a:t>- Количество процедур</a:t>
            </a:r>
          </a:p>
          <a:p>
            <a:endParaRPr lang="ru-RU" sz="2800" dirty="0"/>
          </a:p>
          <a:p>
            <a:r>
              <a:rPr lang="en-US" sz="2800" dirty="0" smtClean="0"/>
              <a:t>- </a:t>
            </a:r>
            <a:r>
              <a:rPr lang="ru-RU" sz="2800" dirty="0" smtClean="0"/>
              <a:t>Процедура </a:t>
            </a:r>
          </a:p>
          <a:p>
            <a:pPr marL="457200" indent="-457200">
              <a:buFontTx/>
              <a:buChar char="-"/>
            </a:pPr>
            <a:endParaRPr lang="ru-RU" sz="2800" dirty="0"/>
          </a:p>
          <a:p>
            <a:r>
              <a:rPr lang="en-US" sz="2800" dirty="0" smtClean="0"/>
              <a:t>- </a:t>
            </a:r>
            <a:r>
              <a:rPr lang="ru-RU" sz="2800" dirty="0" smtClean="0"/>
              <a:t>Модельный объект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320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763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Критерии удовлетворенности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/>
              <a:t>- Скорость </a:t>
            </a:r>
            <a:r>
              <a:rPr lang="ru-RU" sz="2000" b="1" dirty="0"/>
              <a:t>выдачи разрешений</a:t>
            </a:r>
          </a:p>
          <a:p>
            <a:endParaRPr lang="ru-RU" sz="2000" b="1" dirty="0"/>
          </a:p>
          <a:p>
            <a:r>
              <a:rPr lang="ru-RU" sz="2000" b="1" dirty="0"/>
              <a:t>- Стоимость получения разрешений</a:t>
            </a:r>
          </a:p>
          <a:p>
            <a:endParaRPr lang="ru-RU" sz="2000" b="1" dirty="0"/>
          </a:p>
          <a:p>
            <a:r>
              <a:rPr lang="ru-RU" sz="2000" b="1" dirty="0"/>
              <a:t>- Необходимость предоставления не предусмотренных законодательством </a:t>
            </a:r>
            <a:r>
              <a:rPr lang="ru-RU" sz="2000" b="1" dirty="0" smtClean="0"/>
              <a:t> документов</a:t>
            </a:r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- Профессионализм сотрудников органов выдачи разрешений</a:t>
            </a:r>
          </a:p>
          <a:p>
            <a:endParaRPr lang="ru-RU" sz="2000" b="1" dirty="0"/>
          </a:p>
          <a:p>
            <a:r>
              <a:rPr lang="ru-RU" sz="2000" b="1" dirty="0"/>
              <a:t>- Возможность оформления разрешения (или прохождения части этапов) через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2736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нормативно-правовые акты и документы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07976" y="1925216"/>
            <a:ext cx="79845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-Закон </a:t>
            </a:r>
            <a:r>
              <a:rPr lang="ru-RU" sz="1600" b="1" dirty="0"/>
              <a:t>Республики Марий Эл от 5 октября 2006 г. N 52-З "О регулировании отношений в области градостроительной деятельности в Республике Марий Эл" Правительство Республики Марий Эл (в редакции Закона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№ 34-З </a:t>
            </a:r>
            <a:r>
              <a:rPr lang="ru-RU" sz="1600" b="1" dirty="0"/>
              <a:t>от 18 августа 2014 г. </a:t>
            </a:r>
            <a:r>
              <a:rPr lang="ru-RU" sz="1600" b="1" dirty="0" smtClean="0"/>
              <a:t>,  № 30-З от </a:t>
            </a:r>
            <a:r>
              <a:rPr lang="ru-RU" sz="1600" b="1" dirty="0"/>
              <a:t>17.07.2015г.</a:t>
            </a:r>
            <a:r>
              <a:rPr lang="en-US" sz="1600" b="1" dirty="0" smtClean="0"/>
              <a:t> </a:t>
            </a:r>
            <a:r>
              <a:rPr lang="ru-RU" sz="1600" b="1" dirty="0" smtClean="0"/>
              <a:t>)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-Постановление </a:t>
            </a:r>
            <a:r>
              <a:rPr lang="ru-RU" sz="1600" b="1" dirty="0"/>
              <a:t>Правительства Республики Марий Эл от 25 мая 2012 г. №176 «Об утверждении нормативов градостроительного проектирования Республики Марий Эл</a:t>
            </a:r>
            <a:r>
              <a:rPr lang="ru-RU" sz="1600" b="1" dirty="0" smtClean="0"/>
              <a:t>».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-Административный </a:t>
            </a:r>
            <a:r>
              <a:rPr lang="ru-RU" sz="1600" b="1" dirty="0"/>
              <a:t>регламент Министерства строительства, архитектуры и жилищно-коммунального хозяйства Республики Марий Эл по исполнению государственной функции по осуществлению государственного контроля за соблюдением органами местного самоуправления законодательства о градостроительной </a:t>
            </a:r>
            <a:r>
              <a:rPr lang="ru-RU" sz="1600" b="1" dirty="0" smtClean="0"/>
              <a:t>деятельности</a:t>
            </a:r>
          </a:p>
          <a:p>
            <a:endParaRPr lang="ru-RU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34752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нормативно-правовые акты и документы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8840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b="1" dirty="0"/>
              <a:t>Постановление Правительства Республики Марий Эл от 25 февраля 2016 г. №67 «Об определении процедур в сфере жилищного строительства, осуществляемых органами исполнительной власти Республики Марий Эл и органами местного самоуправления»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-</a:t>
            </a:r>
            <a:r>
              <a:rPr lang="ru-RU" b="1" dirty="0" smtClean="0"/>
              <a:t>Распоряжение Правительства Республики Марий Эл от 25.03.2016 г. №110-р «Об утверждении плана мероприятий по обеспечению соблюдения органами исполнительной власти Республики Марий Эл и  органами местного самоуправления исчерпывающего перечня процедур в сфере жилищного строительства, утвержденного постановлением Правительства Российской Федерации от 30 апреля 2014 г. №403, на 2016 год»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696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4927A6F66E87A48BB262774D5691840" ma:contentTypeVersion="1" ma:contentTypeDescription="Создание документа." ma:contentTypeScope="" ma:versionID="924c2dfee419a53ec0e3166bc2d2d133">
  <xsd:schema xmlns:xsd="http://www.w3.org/2001/XMLSchema" xmlns:xs="http://www.w3.org/2001/XMLSchema" xmlns:p="http://schemas.microsoft.com/office/2006/metadata/properties" xmlns:ns2="57504d04-691e-4fc4-8f09-4f19fdbe90f6" xmlns:ns3="6d7c22ec-c6a4-4777-88aa-bc3c76ac660e" targetNamespace="http://schemas.microsoft.com/office/2006/metadata/properties" ma:root="true" ma:fieldsID="91f03645d6ce2753a58d94a0129be932" ns2:_="" ns3:_="">
    <xsd:import namespace="57504d04-691e-4fc4-8f09-4f19fdbe90f6"/>
    <xsd:import namespace="6d7c22ec-c6a4-4777-88aa-bc3c76ac660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>Презентация к выступлению Лоханиной С.А. на совещании 14.04.2016 г. на тему "О внедрении изменений в сфере строительства. Повышение эффективности процедур по выдаче разрешений на строительство"</_x041e__x043f__x0438__x0441__x0430__x043d__x0438__x0435_>
    <_dlc_DocId xmlns="57504d04-691e-4fc4-8f09-4f19fdbe90f6">XXJ7TYMEEKJ2-3688-37</_dlc_DocId>
    <_dlc_DocIdUrl xmlns="57504d04-691e-4fc4-8f09-4f19fdbe90f6">
      <Url>http://spsearch.gov.mari.ru:32643/invest/_layouts/DocIdRedir.aspx?ID=XXJ7TYMEEKJ2-3688-37</Url>
      <Description>XXJ7TYMEEKJ2-3688-37</Description>
    </_dlc_DocIdUrl>
  </documentManagement>
</p:properties>
</file>

<file path=customXml/itemProps1.xml><?xml version="1.0" encoding="utf-8"?>
<ds:datastoreItem xmlns:ds="http://schemas.openxmlformats.org/officeDocument/2006/customXml" ds:itemID="{8E1FDFB5-A500-4037-9EA4-B1197C656325}"/>
</file>

<file path=customXml/itemProps2.xml><?xml version="1.0" encoding="utf-8"?>
<ds:datastoreItem xmlns:ds="http://schemas.openxmlformats.org/officeDocument/2006/customXml" ds:itemID="{DE01409C-2205-44A5-A681-0DD697C44D6C}"/>
</file>

<file path=customXml/itemProps3.xml><?xml version="1.0" encoding="utf-8"?>
<ds:datastoreItem xmlns:ds="http://schemas.openxmlformats.org/officeDocument/2006/customXml" ds:itemID="{8C0BEE12-F2EC-495F-B5D1-4B29B441A2BB}"/>
</file>

<file path=customXml/itemProps4.xml><?xml version="1.0" encoding="utf-8"?>
<ds:datastoreItem xmlns:ds="http://schemas.openxmlformats.org/officeDocument/2006/customXml" ds:itemID="{4A92EAA8-C44F-4CDB-BCE2-493DC406DE02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334</TotalTime>
  <Words>410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О внедрении изменений в сфере строительства. Повышение эффективности процедур по выдаче разрешений на строительство</vt:lpstr>
      <vt:lpstr>Фактор А2</vt:lpstr>
      <vt:lpstr>Показатель фактора </vt:lpstr>
      <vt:lpstr>Показатель фактора</vt:lpstr>
      <vt:lpstr>Показатель фактора</vt:lpstr>
      <vt:lpstr>Основные определения</vt:lpstr>
      <vt:lpstr>Критерии удовлетворенности</vt:lpstr>
      <vt:lpstr>Основные нормативно-правовые акты и документы</vt:lpstr>
      <vt:lpstr>Основные нормативно-правовые акты и документы</vt:lpstr>
      <vt:lpstr>Основная проблематика</vt:lpstr>
      <vt:lpstr>Основные составляющие успеха</vt:lpstr>
      <vt:lpstr>Основные составляющие успеха</vt:lpstr>
      <vt:lpstr>Спасибо за внимание!</vt:lpstr>
    </vt:vector>
  </TitlesOfParts>
  <Company>Минстрой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Лоханиной С.А., начальника отдела архитектуры и градостроительства Минстроя и ЖКХ Республики Марий Эл</dc:title>
  <dc:creator>Лоханина С.А.</dc:creator>
  <cp:lastModifiedBy>Лоханина С.А.</cp:lastModifiedBy>
  <cp:revision>22</cp:revision>
  <cp:lastPrinted>2016-04-13T04:06:31Z</cp:lastPrinted>
  <dcterms:created xsi:type="dcterms:W3CDTF">2016-02-29T12:20:18Z</dcterms:created>
  <dcterms:modified xsi:type="dcterms:W3CDTF">2016-04-14T05:56:14Z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0x01010074927A6F66E87A48BB262774D5691840</vt:lpwstr>
  </property>
  <property fmtid="{D5CDD505-2E9C-101B-9397-08002B2CF9AE}" pid="3" name="_dlc_DocIdItemGuid">
    <vt:lpwstr>88554f87-090f-476e-be44-978f0704ac54</vt:lpwstr>
  </property>
</Properties>
</file>