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.xml" ContentType="application/vnd.openxmlformats-officedocument.presentationml.slide+xml"/>
  <Override PartName="/ppt/slides/slide19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7" r:id="rId3"/>
    <p:sldId id="261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78" r:id="rId12"/>
    <p:sldId id="279" r:id="rId13"/>
    <p:sldId id="271" r:id="rId14"/>
    <p:sldId id="268" r:id="rId15"/>
    <p:sldId id="269" r:id="rId16"/>
    <p:sldId id="270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4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5.jpeg" Type="http://schemas.openxmlformats.org/officeDocument/2006/relationships/image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video/search?filmI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vaseninaon.blogspot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s00.infourok.ru/images/doc/231/69863/2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31683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Исторический музей                                                         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МБОУ «Средняя общеобразовательная школа №21 с. Семёновка  г. Йошкар-Олы»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7410" name="Picture 2" descr="Panorama 3"/>
          <p:cNvPicPr>
            <a:picLocks noChangeAspect="1" noChangeArrowheads="1"/>
          </p:cNvPicPr>
          <p:nvPr/>
        </p:nvPicPr>
        <p:blipFill>
          <a:blip r:embed="rId3" cstate="print"/>
          <a:srcRect l="1968"/>
          <a:stretch>
            <a:fillRect/>
          </a:stretch>
        </p:blipFill>
        <p:spPr bwMode="auto">
          <a:xfrm>
            <a:off x="2411760" y="3501008"/>
            <a:ext cx="4320480" cy="2658757"/>
          </a:xfrm>
          <a:prstGeom prst="rect">
            <a:avLst/>
          </a:prstGeom>
          <a:solidFill>
            <a:srgbClr val="800000"/>
          </a:solidFill>
          <a:ln w="571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s00.infourok.ru/images/doc/231/69863/2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Встреча с ветераном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5364088" cy="5112567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	</a:t>
            </a:r>
            <a:r>
              <a:rPr lang="ru-RU" sz="2400" dirty="0" smtClean="0"/>
              <a:t>Для жителей Марийского края  Ржевская битва памятна тем, что половина сформированных на территории республики частей ушла именно под Ржев. Большинство погибших солдат </a:t>
            </a:r>
            <a:r>
              <a:rPr lang="ru-RU" sz="2400" dirty="0" smtClean="0"/>
              <a:t>остались</a:t>
            </a:r>
            <a:r>
              <a:rPr lang="en-US" sz="2400" dirty="0" smtClean="0"/>
              <a:t> </a:t>
            </a:r>
            <a:r>
              <a:rPr lang="ru-RU" sz="2400" dirty="0" smtClean="0"/>
              <a:t>там </a:t>
            </a:r>
            <a:r>
              <a:rPr lang="ru-RU" sz="2400" dirty="0" smtClean="0"/>
              <a:t>не захороненными, их останки до сих пор лежат в воронках, засыпанных окопах, или просто на земле, поросшие травой. </a:t>
            </a:r>
          </a:p>
          <a:p>
            <a:pPr algn="just">
              <a:buNone/>
            </a:pPr>
            <a:r>
              <a:rPr lang="ru-RU" sz="2400" dirty="0" smtClean="0"/>
              <a:t>     Ветеран Великой Отечественной войны, наш односельчанин, Пасынков Александр Михайлович,  был участником Первой </a:t>
            </a:r>
            <a:r>
              <a:rPr lang="ru-RU" sz="2400" dirty="0" err="1" smtClean="0"/>
              <a:t>Ржево-Сычёвской</a:t>
            </a:r>
            <a:r>
              <a:rPr lang="ru-RU" sz="2400" dirty="0" smtClean="0"/>
              <a:t> операции.  При оформлении экспозиции неоднократно встречались с Александром Михайловичем. </a:t>
            </a:r>
            <a:endParaRPr lang="ru-RU" sz="2400" dirty="0"/>
          </a:p>
        </p:txBody>
      </p:sp>
      <p:pic>
        <p:nvPicPr>
          <p:cNvPr id="5" name="Picture 8" descr="Image1"/>
          <p:cNvPicPr>
            <a:picLocks noChangeAspect="1" noChangeArrowheads="1"/>
          </p:cNvPicPr>
          <p:nvPr/>
        </p:nvPicPr>
        <p:blipFill>
          <a:blip r:embed="rId3" cstate="print"/>
          <a:srcRect t="3203" r="5331" b="3923"/>
          <a:stretch>
            <a:fillRect/>
          </a:stretch>
        </p:blipFill>
        <p:spPr bwMode="auto">
          <a:xfrm>
            <a:off x="6660232" y="1268414"/>
            <a:ext cx="2304381" cy="3024622"/>
          </a:xfrm>
          <a:prstGeom prst="rect">
            <a:avLst/>
          </a:prstGeom>
          <a:solidFill>
            <a:srgbClr val="FF99CC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6" name="Picture 8" descr="100_010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4221088"/>
            <a:ext cx="3096344" cy="2448272"/>
          </a:xfrm>
          <a:prstGeom prst="rect">
            <a:avLst/>
          </a:prstGeom>
          <a:solidFill>
            <a:srgbClr val="FF99CC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s00.infourok.ru/images/doc/231/69863/2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Воспоминания  ветерана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1600200"/>
            <a:ext cx="5770984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Александр  Михайлович вспоминал: «</a:t>
            </a:r>
            <a:r>
              <a:rPr lang="ru-RU" sz="2400" i="1" dirty="0" smtClean="0"/>
              <a:t>Помню, брали деревню </a:t>
            </a:r>
            <a:r>
              <a:rPr lang="ru-RU" sz="2400" i="1" dirty="0" err="1" smtClean="0"/>
              <a:t>Марьино</a:t>
            </a:r>
            <a:r>
              <a:rPr lang="ru-RU" sz="2400" i="1" dirty="0" smtClean="0"/>
              <a:t> три раза, атаковали в лоб. Артиллерия обрабатывала первую и вторую линии немецких траншей, а о третьей мы не знали, так во время артобстрела немцы в ней и сидели, с начала же нашей атаки они занимали позиции без потерь. Так в атаках почти вся пехота нашего полка и полегла, а это три тысячи человек».</a:t>
            </a:r>
            <a:endParaRPr lang="ru-RU" sz="2400" dirty="0" smtClean="0"/>
          </a:p>
          <a:p>
            <a:pPr algn="just">
              <a:buNone/>
            </a:pPr>
            <a:endParaRPr lang="ru-RU" dirty="0"/>
          </a:p>
        </p:txBody>
      </p:sp>
      <p:pic>
        <p:nvPicPr>
          <p:cNvPr id="5" name="Picture 6" descr="Image1"/>
          <p:cNvPicPr>
            <a:picLocks noChangeAspect="1" noChangeArrowheads="1"/>
          </p:cNvPicPr>
          <p:nvPr/>
        </p:nvPicPr>
        <p:blipFill>
          <a:blip r:embed="rId3" cstate="print"/>
          <a:srcRect r="3702" b="3149"/>
          <a:stretch>
            <a:fillRect/>
          </a:stretch>
        </p:blipFill>
        <p:spPr bwMode="auto">
          <a:xfrm>
            <a:off x="251520" y="1772816"/>
            <a:ext cx="2952328" cy="4065596"/>
          </a:xfrm>
          <a:prstGeom prst="rect">
            <a:avLst/>
          </a:prstGeom>
          <a:solidFill>
            <a:srgbClr val="FF99CC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s00.infourok.ru/images/doc/231/69863/2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Воспоминания  ветерана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11256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i="1" dirty="0" smtClean="0"/>
              <a:t>     «Потери в пехоте были страшные, иногда за день боёв оставалось в ротах по два-три человека. Потом наша </a:t>
            </a:r>
            <a:r>
              <a:rPr lang="ru-RU" i="1" dirty="0" err="1" smtClean="0"/>
              <a:t>разведрота</a:t>
            </a:r>
            <a:r>
              <a:rPr lang="ru-RU" i="1" dirty="0" smtClean="0"/>
              <a:t> взяла эту деревню, потеряв всего три человека, зашли с фланга через лес, неожиданно для немцев. Они бежали из </a:t>
            </a:r>
            <a:r>
              <a:rPr lang="ru-RU" i="1" dirty="0" err="1" smtClean="0"/>
              <a:t>Марьино</a:t>
            </a:r>
            <a:r>
              <a:rPr lang="ru-RU" i="1" dirty="0" smtClean="0"/>
              <a:t> прямо в кальсонах.  Потом перебросили под город Зубцов, он правее Ржева, приказали формировать штурмовые группы, а людей для этого не хватало.  Но город взяли, навели мост, начали бои за деревню Маслова гора. Немцы перед отступлением все сжигали, оставляя для этого несколько солдат</a:t>
            </a:r>
            <a:r>
              <a:rPr lang="ru-RU" dirty="0" smtClean="0"/>
              <a:t>. </a:t>
            </a:r>
            <a:r>
              <a:rPr lang="ru-RU" i="1" dirty="0" smtClean="0"/>
              <a:t>Когда освобождали населенные пункты, редко видели целые дома, в основном одни печи почерневшие оставались. Перед предстоящим боем поднимали всегда в три утра. Было всегда ощущение смерти.  Те солдаты, которые были сильно ранены, кричали «Добей меня!».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s00.infourok.ru/images/doc/231/69863/2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Встреча с поисковым отрядом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1800201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400" dirty="0" smtClean="0"/>
              <a:t>При создании экспозиции встречались с руководителями поисковых отрядов «Демос» и «Рубеж». Историк А.Д. Огородников бывал на раскопках и подарил вышеназванные экспонаты для  оформления экспозиции. </a:t>
            </a:r>
            <a:endParaRPr lang="ru-RU" sz="2400" dirty="0"/>
          </a:p>
        </p:txBody>
      </p:sp>
      <p:pic>
        <p:nvPicPr>
          <p:cNvPr id="1026" name="Picture 2" descr="IMG_34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56992"/>
            <a:ext cx="4016524" cy="3019224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027" name="Picture 3" descr="IMG_344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356992"/>
            <a:ext cx="4032448" cy="2952328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s00.infourok.ru/images/doc/231/69863/2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Участие в конкурсах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5256584" cy="482453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	</a:t>
            </a:r>
            <a:r>
              <a:rPr lang="ru-RU" sz="2400" dirty="0" smtClean="0"/>
              <a:t>На основе собранного материала создана исследовательская  работа  «Битва за Ржев», которая  заняла 1 место в муниципальном конкурсе «Судьбоносные битвы».</a:t>
            </a:r>
          </a:p>
          <a:p>
            <a:pPr algn="just">
              <a:buNone/>
            </a:pPr>
            <a:r>
              <a:rPr lang="ru-RU" sz="2400" dirty="0" smtClean="0"/>
              <a:t>     Экспозиция «Ржевская битва» заняла 1 место в городском конкурсе музейных экспозиций, посвящённых Дню  Победы.</a:t>
            </a:r>
          </a:p>
          <a:p>
            <a:pPr algn="just">
              <a:buNone/>
            </a:pPr>
            <a:r>
              <a:rPr lang="ru-RU" sz="2400" dirty="0" smtClean="0"/>
              <a:t>     Отдел Боевой славы  школьного музея неоднократно отмечен грамотами и дипломами. </a:t>
            </a:r>
          </a:p>
          <a:p>
            <a:pPr algn="just">
              <a:buNone/>
            </a:pPr>
            <a:r>
              <a:rPr lang="ru-RU" sz="2400" dirty="0" smtClean="0"/>
              <a:t>     </a:t>
            </a:r>
          </a:p>
          <a:p>
            <a:pPr algn="just">
              <a:buNone/>
            </a:pPr>
            <a:endParaRPr lang="ru-RU" sz="2400" dirty="0"/>
          </a:p>
        </p:txBody>
      </p:sp>
      <p:pic>
        <p:nvPicPr>
          <p:cNvPr id="5" name="Picture 7" descr="Image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429000"/>
            <a:ext cx="1945010" cy="2794277"/>
          </a:xfrm>
          <a:prstGeom prst="rect">
            <a:avLst/>
          </a:prstGeom>
          <a:solidFill>
            <a:schemeClr val="folHlink"/>
          </a:solidFill>
          <a:ln w="38100" cmpd="dbl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 r="5144"/>
          <a:stretch>
            <a:fillRect/>
          </a:stretch>
        </p:blipFill>
        <p:spPr bwMode="auto">
          <a:xfrm>
            <a:off x="5940152" y="1340768"/>
            <a:ext cx="1901541" cy="2736304"/>
          </a:xfrm>
          <a:prstGeom prst="rect">
            <a:avLst/>
          </a:prstGeom>
          <a:solidFill>
            <a:schemeClr val="folHlink"/>
          </a:solidFill>
          <a:ln w="38100" cmpd="dbl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s00.infourok.ru/images/doc/231/69863/2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Уроки Мужества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ea typeface="Times New Roman" panose="02020603050405020304" pitchFamily="18" charset="0"/>
              </a:rPr>
              <a:t>	</a:t>
            </a:r>
            <a:r>
              <a:rPr lang="ru-RU" sz="2600" dirty="0" smtClean="0">
                <a:ea typeface="Times New Roman" panose="02020603050405020304" pitchFamily="18" charset="0"/>
              </a:rPr>
              <a:t>Совет музея и учащиеся старших классов являются участниками всероссийского проекта «Уроки Мужества. Мы этой памяти верны» </a:t>
            </a:r>
            <a:r>
              <a:rPr lang="ru-RU" sz="2600" i="1" dirty="0" smtClean="0">
                <a:ea typeface="Times New Roman" panose="02020603050405020304" pitchFamily="18" charset="0"/>
              </a:rPr>
              <a:t>(проект реализуется совместно с Всероссийской организацией «Боевое братство» в РМЭ).</a:t>
            </a:r>
            <a:r>
              <a:rPr lang="ru-RU" sz="2600" dirty="0" smtClean="0">
                <a:ea typeface="Times New Roman" panose="02020603050405020304" pitchFamily="18" charset="0"/>
              </a:rPr>
              <a:t>  В школу приходят ветераны локальных войн. Они  проводят Уроки мужества для ребят 9-11 классов.  Об этом мероприятии</a:t>
            </a:r>
            <a:r>
              <a:rPr lang="ru-RU" sz="2600" b="1" dirty="0" smtClean="0">
                <a:ea typeface="Times New Roman" panose="02020603050405020304" pitchFamily="18" charset="0"/>
              </a:rPr>
              <a:t>  </a:t>
            </a:r>
            <a:r>
              <a:rPr lang="ru-RU" sz="2600" dirty="0" smtClean="0">
                <a:ea typeface="Times New Roman" panose="02020603050405020304" pitchFamily="18" charset="0"/>
              </a:rPr>
              <a:t>в газете «Марий Эл» вышла статья «</a:t>
            </a:r>
            <a:r>
              <a:rPr lang="ru-RU" sz="2600" dirty="0" err="1" smtClean="0">
                <a:ea typeface="Times New Roman" panose="02020603050405020304" pitchFamily="18" charset="0"/>
              </a:rPr>
              <a:t>Кушшо</a:t>
            </a:r>
            <a:r>
              <a:rPr lang="ru-RU" sz="2600" dirty="0" smtClean="0">
                <a:ea typeface="Times New Roman" panose="02020603050405020304" pitchFamily="18" charset="0"/>
              </a:rPr>
              <a:t> </a:t>
            </a:r>
            <a:r>
              <a:rPr lang="ru-RU" sz="2600" dirty="0" err="1" smtClean="0">
                <a:ea typeface="Times New Roman" panose="02020603050405020304" pitchFamily="18" charset="0"/>
              </a:rPr>
              <a:t>тукым</a:t>
            </a:r>
            <a:r>
              <a:rPr lang="ru-RU" sz="2600" dirty="0" smtClean="0">
                <a:ea typeface="Times New Roman" panose="02020603050405020304" pitchFamily="18" charset="0"/>
              </a:rPr>
              <a:t> </a:t>
            </a:r>
            <a:r>
              <a:rPr lang="ru-RU" sz="2600" dirty="0" err="1" smtClean="0">
                <a:ea typeface="Times New Roman" panose="02020603050405020304" pitchFamily="18" charset="0"/>
              </a:rPr>
              <a:t>виян</a:t>
            </a:r>
            <a:r>
              <a:rPr lang="ru-RU" sz="2600" dirty="0" smtClean="0">
                <a:ea typeface="Times New Roman" panose="02020603050405020304" pitchFamily="18" charset="0"/>
              </a:rPr>
              <a:t>, </a:t>
            </a:r>
            <a:r>
              <a:rPr lang="ru-RU" sz="2600" dirty="0" err="1" smtClean="0">
                <a:ea typeface="Times New Roman" panose="02020603050405020304" pitchFamily="18" charset="0"/>
              </a:rPr>
              <a:t>луддымо</a:t>
            </a:r>
            <a:r>
              <a:rPr lang="ru-RU" sz="2600" dirty="0" smtClean="0">
                <a:ea typeface="Times New Roman" panose="02020603050405020304" pitchFamily="18" charset="0"/>
              </a:rPr>
              <a:t> </a:t>
            </a:r>
            <a:r>
              <a:rPr lang="ru-RU" sz="2600" dirty="0" err="1" smtClean="0">
                <a:ea typeface="Times New Roman" panose="02020603050405020304" pitchFamily="18" charset="0"/>
              </a:rPr>
              <a:t>лийже</a:t>
            </a:r>
            <a:r>
              <a:rPr lang="ru-RU" sz="2600" dirty="0" smtClean="0">
                <a:ea typeface="Times New Roman" panose="02020603050405020304" pitchFamily="18" charset="0"/>
              </a:rPr>
              <a:t> </a:t>
            </a:r>
            <a:r>
              <a:rPr lang="ru-RU" sz="2600" dirty="0" err="1" smtClean="0">
                <a:ea typeface="Times New Roman" panose="02020603050405020304" pitchFamily="18" charset="0"/>
              </a:rPr>
              <a:t>манын</a:t>
            </a:r>
            <a:r>
              <a:rPr lang="ru-RU" sz="2600" dirty="0" smtClean="0">
                <a:ea typeface="Times New Roman" panose="02020603050405020304" pitchFamily="18" charset="0"/>
              </a:rPr>
              <a:t>», опубликованы   очерк и фотоматериалы в книге «</a:t>
            </a:r>
            <a:r>
              <a:rPr lang="ru-RU" sz="2600" i="1" dirty="0" smtClean="0">
                <a:ea typeface="Times New Roman" panose="02020603050405020304" pitchFamily="18" charset="0"/>
              </a:rPr>
              <a:t>Уроки Мужества. Мы этой памяти верны. </a:t>
            </a:r>
            <a:r>
              <a:rPr lang="en-US" sz="2600" i="1" dirty="0" smtClean="0">
                <a:ea typeface="Times New Roman" panose="02020603050405020304" pitchFamily="18" charset="0"/>
              </a:rPr>
              <a:t>I-III</a:t>
            </a:r>
            <a:r>
              <a:rPr lang="ru-RU" sz="2600" i="1" dirty="0" smtClean="0">
                <a:ea typeface="Times New Roman" panose="02020603050405020304" pitchFamily="18" charset="0"/>
              </a:rPr>
              <a:t> части», </a:t>
            </a:r>
            <a:r>
              <a:rPr lang="ru-RU" sz="2600" dirty="0" smtClean="0">
                <a:ea typeface="Times New Roman" panose="02020603050405020304" pitchFamily="18" charset="0"/>
              </a:rPr>
              <a:t>был репортаж в программе «Вести. Марий Эл»                                                           (см. </a:t>
            </a:r>
            <a:r>
              <a:rPr lang="ru-RU" sz="2600" u="sng" dirty="0" smtClean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https://yandex.ru/video/search?filmId</a:t>
            </a:r>
            <a:r>
              <a:rPr lang="ru-RU" sz="2600" dirty="0" smtClean="0">
                <a:ea typeface="Times New Roman" panose="02020603050405020304" pitchFamily="18" charset="0"/>
              </a:rPr>
              <a:t>).  </a:t>
            </a:r>
            <a:endParaRPr lang="ru-RU" sz="2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s00.infourok.ru/images/doc/231/69863/2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Минута молчания</a:t>
            </a:r>
            <a:endParaRPr lang="ru-RU" dirty="0"/>
          </a:p>
        </p:txBody>
      </p:sp>
      <p:pic>
        <p:nvPicPr>
          <p:cNvPr id="5" name="Рисунок 4" descr="https://i.mycdn.me/image?id=834234383713&amp;t=3&amp;plc=WEB&amp;tkn=*bTSU1Txzxto8Io5kd1kUqdTrHX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96752"/>
            <a:ext cx="8424936" cy="504056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s00.infourok.ru/images/doc/231/69863/2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Публикации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Школьный музей – центр гражданско-патриотического воспитания: Методическое пособие/ Авт.-сост. О.Н. Васенина; Под. Ред. Ю.В.Антропова. Йошкар-Ола: ГОУ ДПО (ПК) С «Марийский институт образования», 2010. – 76с.</a:t>
            </a:r>
          </a:p>
          <a:p>
            <a:pPr algn="just"/>
            <a:r>
              <a:rPr lang="ru-RU" dirty="0" smtClean="0"/>
              <a:t>Васенина О.Н. Музейная педагогика как средство формирования этнической толерантности обучающихся//Материалы Международной научно-практической конференции/ГБУК «Национальный музей РМЭ им. Т. Евсеева. – Йошкар-Ола, 2012. – 334с.</a:t>
            </a:r>
          </a:p>
          <a:p>
            <a:pPr algn="just"/>
            <a:r>
              <a:rPr lang="ru-RU" dirty="0" smtClean="0"/>
              <a:t>Материалы по школьному музею и по экспозиции «Битва за Ржев» выложены в </a:t>
            </a:r>
            <a:r>
              <a:rPr lang="ru-RU" dirty="0" err="1" smtClean="0"/>
              <a:t>блоге</a:t>
            </a:r>
            <a:r>
              <a:rPr lang="ru-RU" dirty="0" smtClean="0"/>
              <a:t>: </a:t>
            </a:r>
            <a:r>
              <a:rPr lang="en-US" u="sng" dirty="0" smtClean="0">
                <a:hlinkClick r:id="rId3"/>
              </a:rPr>
              <a:t>http</a:t>
            </a:r>
            <a:r>
              <a:rPr lang="ru-RU" u="sng" dirty="0" smtClean="0">
                <a:hlinkClick r:id="rId3"/>
              </a:rPr>
              <a:t>://</a:t>
            </a:r>
            <a:r>
              <a:rPr lang="ru-RU" u="sng" dirty="0" err="1" smtClean="0">
                <a:hlinkClick r:id="rId3"/>
              </a:rPr>
              <a:t>vaseninaon.blogspot.com</a:t>
            </a:r>
            <a:r>
              <a:rPr lang="ru-RU" u="sng" dirty="0" smtClean="0">
                <a:hlinkClick r:id="rId3"/>
              </a:rPr>
              <a:t>/</a:t>
            </a:r>
            <a:endParaRPr lang="ru-RU" dirty="0" smtClean="0"/>
          </a:p>
          <a:p>
            <a:pPr algn="just"/>
            <a:r>
              <a:rPr lang="ru-RU" dirty="0" smtClean="0"/>
              <a:t>Васенина О.Н. Роль школьного музея в сохранении семейных ценностей как основы формирования духовно-нравственного воспитания//Проблемы и перспективы дополнительного образования: Материалы Всероссийского форума.– Йошкар-Ола: ГБОУ ДО РМЭ «Дворец творчества детей и молодежи», 2018. – 594 с.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s00.infourok.ru/images/doc/231/69863/2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 музее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О работе музея  публикуются  статьи  в республиканских газетах «</a:t>
            </a:r>
            <a:r>
              <a:rPr lang="ru-RU" dirty="0" err="1" smtClean="0"/>
              <a:t>Кугарня</a:t>
            </a:r>
            <a:r>
              <a:rPr lang="ru-RU" dirty="0" smtClean="0"/>
              <a:t>», «</a:t>
            </a:r>
            <a:r>
              <a:rPr lang="ru-RU" dirty="0" err="1" smtClean="0"/>
              <a:t>Ямде</a:t>
            </a:r>
            <a:r>
              <a:rPr lang="ru-RU" dirty="0" smtClean="0"/>
              <a:t> </a:t>
            </a:r>
            <a:r>
              <a:rPr lang="ru-RU" dirty="0" err="1" smtClean="0"/>
              <a:t>лий</a:t>
            </a:r>
            <a:r>
              <a:rPr lang="ru-RU" dirty="0" smtClean="0"/>
              <a:t>», «Марий Эл», «Марийская правда», «Йошкар-Ола».   Выходили в эфир несколько сюжетов о музее на телеканалах ГТРК «Марий Эл» и «Регион-12»:</a:t>
            </a:r>
          </a:p>
          <a:p>
            <a:pPr lvl="0"/>
            <a:r>
              <a:rPr lang="ru-RU" dirty="0" smtClean="0"/>
              <a:t>«Как сделать из простых мальчишек и девчонок патриотов Родины» - «Йошкар-Ола» от 23.02. 2010г.</a:t>
            </a:r>
          </a:p>
          <a:p>
            <a:pPr lvl="0"/>
            <a:r>
              <a:rPr lang="ru-RU" dirty="0" smtClean="0"/>
              <a:t>«Как воспитывают патриотов». – «Марийская правда» от 13 февраля 2015г.</a:t>
            </a:r>
          </a:p>
          <a:p>
            <a:pPr lvl="0"/>
            <a:r>
              <a:rPr lang="ru-RU" dirty="0" smtClean="0"/>
              <a:t>«Кадет </a:t>
            </a:r>
            <a:r>
              <a:rPr lang="ru-RU" dirty="0" err="1" smtClean="0"/>
              <a:t>лияш</a:t>
            </a:r>
            <a:r>
              <a:rPr lang="ru-RU" dirty="0" smtClean="0"/>
              <a:t> </a:t>
            </a:r>
            <a:r>
              <a:rPr lang="ru-RU" dirty="0" err="1" smtClean="0"/>
              <a:t>чап</a:t>
            </a:r>
            <a:r>
              <a:rPr lang="ru-RU" dirty="0" smtClean="0"/>
              <a:t> да почёт». – «</a:t>
            </a:r>
            <a:r>
              <a:rPr lang="ru-RU" dirty="0" err="1" smtClean="0"/>
              <a:t>Кугарня</a:t>
            </a:r>
            <a:r>
              <a:rPr lang="ru-RU" dirty="0" smtClean="0"/>
              <a:t>», №6 от 2015г.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Шочмо</a:t>
            </a:r>
            <a:r>
              <a:rPr lang="ru-RU" dirty="0" smtClean="0"/>
              <a:t> </a:t>
            </a:r>
            <a:r>
              <a:rPr lang="ru-RU" dirty="0" err="1" smtClean="0"/>
              <a:t>элнан</a:t>
            </a:r>
            <a:r>
              <a:rPr lang="ru-RU" dirty="0" smtClean="0"/>
              <a:t> </a:t>
            </a:r>
            <a:r>
              <a:rPr lang="ru-RU" dirty="0" err="1" smtClean="0"/>
              <a:t>ончыкылык</a:t>
            </a:r>
            <a:r>
              <a:rPr lang="ru-RU" dirty="0" smtClean="0"/>
              <a:t> </a:t>
            </a:r>
            <a:r>
              <a:rPr lang="ru-RU" dirty="0" err="1" smtClean="0"/>
              <a:t>вийже</a:t>
            </a:r>
            <a:r>
              <a:rPr lang="ru-RU" dirty="0" smtClean="0"/>
              <a:t>». – «</a:t>
            </a:r>
            <a:r>
              <a:rPr lang="ru-RU" dirty="0" err="1" smtClean="0"/>
              <a:t>Кугарня</a:t>
            </a:r>
            <a:r>
              <a:rPr lang="ru-RU" dirty="0" smtClean="0"/>
              <a:t>», №8 от 2017г.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s00.infourok.ru/images/doc/231/69863/2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Формы работы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рамках республиканского проекта «Человек на войне» Совет музея разработал  свой проект «Музейная тропа по Семёновскому округу». Посетили ветеранов Великой Отечественной войны и записали с ними интервью. Все воспоминания оформили в форме презентации.  На сегодняшний день никого из них в живых не осталось. </a:t>
            </a:r>
          </a:p>
          <a:p>
            <a:pPr algn="just"/>
            <a:r>
              <a:rPr lang="ru-RU" dirty="0" smtClean="0"/>
              <a:t>В 2015 году составлен альбом «Дети войны». В альбом вошли истории учащихся школы, чьи родные были детьми в годы войны. </a:t>
            </a:r>
          </a:p>
          <a:p>
            <a:pPr algn="just"/>
            <a:r>
              <a:rPr lang="ru-RU" dirty="0" smtClean="0"/>
              <a:t>В 2018 году начали создавать школьную  «Книгу Памяти» в музее. Ребята вкладывают информацию о своих родственниках- участниках войны. </a:t>
            </a:r>
          </a:p>
          <a:p>
            <a:pPr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s00.infourok.ru/images/doc/231/69863/2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Сведения о музее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1"/>
            <a:ext cx="8640960" cy="2520279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/>
              <a:t>Наименование музея: </a:t>
            </a:r>
            <a:r>
              <a:rPr lang="ru-RU" sz="2600" i="1" dirty="0" smtClean="0"/>
              <a:t>исторический музей.</a:t>
            </a:r>
            <a:endParaRPr lang="ru-RU" sz="2600" dirty="0" smtClean="0"/>
          </a:p>
          <a:p>
            <a:r>
              <a:rPr lang="ru-RU" sz="2600" dirty="0" smtClean="0"/>
              <a:t>Профиль музея: </a:t>
            </a:r>
            <a:r>
              <a:rPr lang="ru-RU" sz="2600" i="1" dirty="0" smtClean="0"/>
              <a:t>музей трудовой, боевой славы.</a:t>
            </a:r>
            <a:endParaRPr lang="ru-RU" sz="2600" dirty="0" smtClean="0"/>
          </a:p>
          <a:p>
            <a:r>
              <a:rPr lang="ru-RU" sz="2600" dirty="0" smtClean="0"/>
              <a:t>Дата открытия: </a:t>
            </a:r>
            <a:r>
              <a:rPr lang="ru-RU" sz="2600" i="1" dirty="0" smtClean="0"/>
              <a:t>12 февраля 2008 года.</a:t>
            </a:r>
            <a:endParaRPr lang="ru-RU" sz="2600" dirty="0" smtClean="0"/>
          </a:p>
          <a:p>
            <a:r>
              <a:rPr lang="ru-RU" sz="2600" dirty="0" smtClean="0"/>
              <a:t>Свидетельство № 101  о присвоении статуса «Музей образовательного учреждения» от 13 марта 2008 года.</a:t>
            </a:r>
          </a:p>
          <a:p>
            <a:r>
              <a:rPr lang="ru-RU" sz="2600" dirty="0" smtClean="0"/>
              <a:t>Свидетельство №12032 музея образовательного учреждения от 17 марта 2008 года.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12" y="3690028"/>
            <a:ext cx="4824536" cy="3015335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s00.infourok.ru/images/doc/231/69863/2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День памяти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230425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100" dirty="0" smtClean="0"/>
              <a:t>При входе в школьный музей расположен мемориальный комплекс «Его подвиг бессмертен», посвященный выпускнику школы Рустаму Сафину. Рустам погиб в Первой Чеченской войне </a:t>
            </a:r>
            <a:r>
              <a:rPr lang="ru-RU" sz="3100" dirty="0" smtClean="0">
                <a:solidFill>
                  <a:schemeClr val="accent4">
                    <a:lumMod val="75000"/>
                  </a:schemeClr>
                </a:solidFill>
              </a:rPr>
              <a:t>12 февраля 1996 года</a:t>
            </a:r>
            <a:r>
              <a:rPr lang="ru-RU" sz="3100" dirty="0" smtClean="0"/>
              <a:t>. Ежегодно в течение 22 лет в школе проводится День памяти. Данное  мероприятие наряду с другими  является самым значимым для музея.</a:t>
            </a:r>
            <a:endParaRPr lang="ru-RU" sz="31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3192"/>
          <a:stretch>
            <a:fillRect/>
          </a:stretch>
        </p:blipFill>
        <p:spPr>
          <a:xfrm>
            <a:off x="323528" y="3573016"/>
            <a:ext cx="4288052" cy="2664296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</p:pic>
      <p:pic>
        <p:nvPicPr>
          <p:cNvPr id="7" name="Picture 5" descr="P10401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429000"/>
            <a:ext cx="4027182" cy="2833379"/>
          </a:xfrm>
          <a:prstGeom prst="rect">
            <a:avLst/>
          </a:prstGeom>
          <a:solidFill>
            <a:schemeClr val="folHlink"/>
          </a:solidFill>
          <a:ln w="38100" cmpd="thinThick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s00.infourok.ru/images/doc/231/69863/2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Экспозиция «Ржевская битва»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"Правду о Ржеве скажут только тогда, когда умрут все, кто здесь командовал..." </a:t>
            </a:r>
            <a:r>
              <a:rPr lang="ru-RU" i="1" dirty="0" smtClean="0"/>
              <a:t>                                                                          </a:t>
            </a:r>
          </a:p>
          <a:p>
            <a:pPr>
              <a:buNone/>
            </a:pPr>
            <a:r>
              <a:rPr lang="ru-RU" sz="2800" i="1" dirty="0" smtClean="0"/>
              <a:t>                   (Ветеран боёв за Ржев в частной беседе)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fs00.infourok.ru/images/doc/231/69863/2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Площадь экспозиции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sz="2800" dirty="0" smtClean="0"/>
              <a:t>	Экспозиция состоит из двух частей: информационный стенд и диорама.</a:t>
            </a:r>
          </a:p>
          <a:p>
            <a:pPr>
              <a:buNone/>
            </a:pPr>
            <a:r>
              <a:rPr lang="ru-RU" sz="2800" dirty="0" smtClean="0"/>
              <a:t>    Размеры экспозиции: </a:t>
            </a:r>
          </a:p>
          <a:p>
            <a:pPr>
              <a:buNone/>
            </a:pPr>
            <a:r>
              <a:rPr lang="ru-RU" sz="2800" dirty="0" smtClean="0"/>
              <a:t>    стенд – 1,5 </a:t>
            </a:r>
            <a:r>
              <a:rPr lang="ru-RU" sz="2800" dirty="0" err="1" smtClean="0"/>
              <a:t>х</a:t>
            </a:r>
            <a:r>
              <a:rPr lang="ru-RU" sz="2800" dirty="0" smtClean="0"/>
              <a:t> 2,0 м.</a:t>
            </a:r>
          </a:p>
          <a:p>
            <a:pPr>
              <a:buNone/>
            </a:pPr>
            <a:r>
              <a:rPr lang="ru-RU" sz="2800" dirty="0" smtClean="0"/>
              <a:t>    диорама – 1 </a:t>
            </a:r>
            <a:r>
              <a:rPr lang="ru-RU" sz="2800" dirty="0" err="1" smtClean="0"/>
              <a:t>х</a:t>
            </a:r>
            <a:r>
              <a:rPr lang="ru-RU" sz="2800" dirty="0" smtClean="0"/>
              <a:t> 2,0 м.</a:t>
            </a:r>
            <a:endParaRPr lang="ru-RU" sz="2800" dirty="0"/>
          </a:p>
        </p:txBody>
      </p:sp>
      <p:pic>
        <p:nvPicPr>
          <p:cNvPr id="6" name="Picture 9" descr="100_0125"/>
          <p:cNvPicPr>
            <a:picLocks noChangeAspect="1" noChangeArrowheads="1"/>
          </p:cNvPicPr>
          <p:nvPr/>
        </p:nvPicPr>
        <p:blipFill>
          <a:blip r:embed="rId3" cstate="print"/>
          <a:srcRect l="3300" t="28889" r="27398"/>
          <a:stretch>
            <a:fillRect/>
          </a:stretch>
        </p:blipFill>
        <p:spPr bwMode="auto">
          <a:xfrm>
            <a:off x="4283968" y="2924943"/>
            <a:ext cx="4680520" cy="3566111"/>
          </a:xfrm>
          <a:prstGeom prst="rect">
            <a:avLst/>
          </a:prstGeom>
          <a:solidFill>
            <a:srgbClr val="FF99CC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s00.infourok.ru/images/doc/231/69863/2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Экспозиция «Ржевская битва»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800" dirty="0" smtClean="0"/>
              <a:t>Экспозиция постоянная. Создана  Советом музея  к 70-летию Победы.   </a:t>
            </a:r>
            <a:endParaRPr lang="ru-RU" sz="2800" dirty="0"/>
          </a:p>
        </p:txBody>
      </p:sp>
      <p:pic>
        <p:nvPicPr>
          <p:cNvPr id="5" name="Picture 6" descr="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1" y="2780928"/>
            <a:ext cx="4248471" cy="3143837"/>
          </a:xfrm>
          <a:prstGeom prst="rect">
            <a:avLst/>
          </a:prstGeom>
          <a:solidFill>
            <a:srgbClr val="FF99CC"/>
          </a:solidFill>
          <a:ln w="381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6" name="Picture 9" descr="36"/>
          <p:cNvPicPr>
            <a:picLocks noChangeAspect="1" noChangeArrowheads="1"/>
          </p:cNvPicPr>
          <p:nvPr/>
        </p:nvPicPr>
        <p:blipFill>
          <a:blip r:embed="rId4" cstate="print"/>
          <a:srcRect l="4770" t="6627" r="551"/>
          <a:stretch>
            <a:fillRect/>
          </a:stretch>
        </p:blipFill>
        <p:spPr bwMode="auto">
          <a:xfrm>
            <a:off x="4644008" y="2780928"/>
            <a:ext cx="4365121" cy="3168352"/>
          </a:xfrm>
          <a:prstGeom prst="rect">
            <a:avLst/>
          </a:prstGeom>
          <a:solidFill>
            <a:srgbClr val="FF99CC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s00.infourok.ru/images/doc/231/69863/2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Экспонаты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b="1" u="sng" dirty="0" smtClean="0">
                <a:solidFill>
                  <a:schemeClr val="accent6">
                    <a:lumMod val="50000"/>
                  </a:schemeClr>
                </a:solidFill>
              </a:rPr>
              <a:t>Оружие и снаряжение советских пехотинцев:</a:t>
            </a:r>
          </a:p>
          <a:p>
            <a:pPr>
              <a:buNone/>
            </a:pPr>
            <a:r>
              <a:rPr lang="ru-RU" sz="3000" dirty="0" smtClean="0"/>
              <a:t>1. Каска СШ-40; </a:t>
            </a:r>
          </a:p>
          <a:p>
            <a:pPr>
              <a:buNone/>
            </a:pPr>
            <a:r>
              <a:rPr lang="ru-RU" sz="3000" dirty="0" smtClean="0"/>
              <a:t>2. Четырехгранный игольчатый штык от трехлинейной винтовки </a:t>
            </a:r>
            <a:r>
              <a:rPr lang="ru-RU" sz="3000" dirty="0" err="1" smtClean="0"/>
              <a:t>Мосина</a:t>
            </a:r>
            <a:r>
              <a:rPr lang="ru-RU" sz="3000" dirty="0" smtClean="0"/>
              <a:t> образца 1891/1933 г., </a:t>
            </a:r>
          </a:p>
          <a:p>
            <a:pPr>
              <a:buNone/>
            </a:pPr>
            <a:r>
              <a:rPr lang="ru-RU" sz="3000" dirty="0" smtClean="0"/>
              <a:t>3. Патронный диск от пулемета ДП (Дегтярев пехотный); </a:t>
            </a:r>
          </a:p>
          <a:p>
            <a:pPr>
              <a:buNone/>
            </a:pPr>
            <a:r>
              <a:rPr lang="ru-RU" sz="3000" dirty="0" smtClean="0"/>
              <a:t>4. Малая пехотная лопатка; </a:t>
            </a:r>
          </a:p>
          <a:p>
            <a:pPr>
              <a:buNone/>
            </a:pPr>
            <a:r>
              <a:rPr lang="ru-RU" sz="3000" dirty="0" smtClean="0"/>
              <a:t>5. Фильтр от советского противогаза; </a:t>
            </a:r>
          </a:p>
          <a:p>
            <a:pPr>
              <a:buNone/>
            </a:pPr>
            <a:r>
              <a:rPr lang="ru-RU" sz="3000" dirty="0" smtClean="0"/>
              <a:t>6. Солдатская фляжка; </a:t>
            </a:r>
          </a:p>
          <a:p>
            <a:pPr>
              <a:buNone/>
            </a:pPr>
            <a:r>
              <a:rPr lang="ru-RU" sz="3000" dirty="0" smtClean="0"/>
              <a:t>7. Пряжки от солдатских ремней; </a:t>
            </a:r>
          </a:p>
          <a:p>
            <a:pPr>
              <a:buNone/>
            </a:pPr>
            <a:r>
              <a:rPr lang="ru-RU" sz="3000" dirty="0" smtClean="0"/>
              <a:t>8. Часть принадлежностей для чистки оружия.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s00.infourok.ru/images/doc/231/69863/2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Экспонаты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18457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u="sng" dirty="0" smtClean="0">
                <a:solidFill>
                  <a:schemeClr val="accent6">
                    <a:lumMod val="50000"/>
                  </a:schemeClr>
                </a:solidFill>
              </a:rPr>
              <a:t>Боеприпасы:</a:t>
            </a:r>
          </a:p>
          <a:p>
            <a:pPr>
              <a:buNone/>
            </a:pPr>
            <a:r>
              <a:rPr lang="ru-RU" sz="2400" dirty="0" smtClean="0"/>
              <a:t> 1. Ручная противопехотная граната РГД-33;</a:t>
            </a:r>
          </a:p>
          <a:p>
            <a:pPr>
              <a:buNone/>
            </a:pPr>
            <a:r>
              <a:rPr lang="ru-RU" sz="2400" dirty="0" smtClean="0"/>
              <a:t> 2. Советские винтовочные патроны калибра 7,62X54Р (используются в отечественных винтовках и пулеметах);</a:t>
            </a:r>
          </a:p>
          <a:p>
            <a:pPr>
              <a:buNone/>
            </a:pPr>
            <a:r>
              <a:rPr lang="ru-RU" sz="2400" dirty="0" smtClean="0"/>
              <a:t> 3. Немецкие патроны калибра 7,92 мм(использовались в винтовках и пулеметах); </a:t>
            </a:r>
          </a:p>
          <a:p>
            <a:pPr>
              <a:buNone/>
            </a:pPr>
            <a:r>
              <a:rPr lang="ru-RU" sz="2400" dirty="0" smtClean="0"/>
              <a:t> 4. Советские пистолетные патроны, калибра 7,62 мм (использовались  в пистолетах систем ТТ, ТК, </a:t>
            </a:r>
            <a:r>
              <a:rPr lang="ru-RU" sz="2400" dirty="0" err="1" smtClean="0"/>
              <a:t>пистолет-пулеметах</a:t>
            </a:r>
            <a:r>
              <a:rPr lang="ru-RU" sz="2400" dirty="0" smtClean="0"/>
              <a:t> ППД, ППШ, ППС);</a:t>
            </a:r>
          </a:p>
          <a:p>
            <a:pPr>
              <a:buNone/>
            </a:pPr>
            <a:r>
              <a:rPr lang="ru-RU" sz="2400" dirty="0" smtClean="0"/>
              <a:t> 5. Гильза от советского противотанкового ружья 14,5 мм ПТРД или ПТРС; </a:t>
            </a:r>
          </a:p>
          <a:p>
            <a:pPr>
              <a:buNone/>
            </a:pPr>
            <a:r>
              <a:rPr lang="ru-RU" sz="2400" dirty="0" smtClean="0"/>
              <a:t> 6.  Осколки немецкого снаряда; </a:t>
            </a:r>
          </a:p>
          <a:p>
            <a:pPr>
              <a:buNone/>
            </a:pPr>
            <a:r>
              <a:rPr lang="ru-RU" sz="2400" dirty="0" smtClean="0"/>
              <a:t> 7. Донная часть немецкой мины калибра 81 мм.;</a:t>
            </a:r>
          </a:p>
          <a:p>
            <a:pPr>
              <a:buNone/>
            </a:pPr>
            <a:r>
              <a:rPr lang="ru-RU" sz="2400" dirty="0" smtClean="0"/>
              <a:t> 8.  Гильзы от сигнальных патронов советского и немецкого.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s00.infourok.ru/images/doc/231/69863/2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Экспонаты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</a:rPr>
              <a:t>Личные вещи бойцов:</a:t>
            </a:r>
          </a:p>
          <a:p>
            <a:pPr>
              <a:buNone/>
            </a:pPr>
            <a:r>
              <a:rPr lang="ru-RU" sz="2400" dirty="0" smtClean="0"/>
              <a:t>1. Миска;</a:t>
            </a:r>
          </a:p>
          <a:p>
            <a:pPr>
              <a:buNone/>
            </a:pPr>
            <a:r>
              <a:rPr lang="ru-RU" sz="2400" dirty="0" smtClean="0"/>
              <a:t>2. Ложка; </a:t>
            </a:r>
          </a:p>
          <a:p>
            <a:pPr>
              <a:buNone/>
            </a:pPr>
            <a:r>
              <a:rPr lang="ru-RU" sz="2400" dirty="0" smtClean="0"/>
              <a:t>3. Опасная бритва;</a:t>
            </a:r>
          </a:p>
          <a:p>
            <a:pPr>
              <a:buNone/>
            </a:pPr>
            <a:r>
              <a:rPr lang="ru-RU" sz="2400" dirty="0" smtClean="0"/>
              <a:t>4. Складной нож;</a:t>
            </a:r>
          </a:p>
          <a:p>
            <a:pPr>
              <a:buNone/>
            </a:pPr>
            <a:r>
              <a:rPr lang="ru-RU" sz="2400" dirty="0" smtClean="0"/>
              <a:t>5. Самодельное зеркальце.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fs00.infourok.ru/images/doc/231/69863/2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Посещаемость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507288" cy="172819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400" dirty="0" smtClean="0"/>
              <a:t>Для обучающихся  старших классов, учителей, родителей и гостей разработана тематическая экскурсия по экспозиции  «Ржевская битва».  Ежегодно  музей посещают  около 300 человек. </a:t>
            </a:r>
            <a:endParaRPr lang="ru-RU" sz="2400" dirty="0"/>
          </a:p>
        </p:txBody>
      </p:sp>
      <p:pic>
        <p:nvPicPr>
          <p:cNvPr id="6" name="Picture 6" descr="100_0128"/>
          <p:cNvPicPr>
            <a:picLocks noChangeAspect="1" noChangeArrowheads="1"/>
          </p:cNvPicPr>
          <p:nvPr/>
        </p:nvPicPr>
        <p:blipFill>
          <a:blip r:embed="rId3" cstate="print"/>
          <a:srcRect l="10315"/>
          <a:stretch>
            <a:fillRect/>
          </a:stretch>
        </p:blipFill>
        <p:spPr bwMode="auto">
          <a:xfrm>
            <a:off x="251520" y="3068960"/>
            <a:ext cx="4392488" cy="3096344"/>
          </a:xfrm>
          <a:prstGeom prst="rect">
            <a:avLst/>
          </a:prstGeom>
          <a:solidFill>
            <a:srgbClr val="FF99CC"/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3068960"/>
            <a:ext cx="4128458" cy="3096344"/>
          </a:xfrm>
          <a:prstGeom prst="rect">
            <a:avLst/>
          </a:prstGeom>
          <a:ln w="38100" cmpd="sng">
            <a:solidFill>
              <a:schemeClr val="accent6">
                <a:lumMod val="50000"/>
                <a:alpha val="70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76C4EF7A812AA40B48C7A1C33E50EFE" ma:contentTypeVersion="1" ma:contentTypeDescription="Создание документа." ma:contentTypeScope="" ma:versionID="43958d6bc98eb6b5224b8c1d4a13cc4a">
  <xsd:schema xmlns:xsd="http://www.w3.org/2001/XMLSchema" xmlns:xs="http://www.w3.org/2001/XMLSchema" xmlns:p="http://schemas.microsoft.com/office/2006/metadata/properties" xmlns:ns2="57504d04-691e-4fc4-8f09-4f19fdbe90f6" xmlns:ns3="6d7c22ec-c6a4-4777-88aa-bc3c76ac660e" targetNamespace="http://schemas.microsoft.com/office/2006/metadata/properties" ma:root="true" ma:fieldsID="91f03645d6ce2753a58d94a0129be932" ns2:_="" ns3:_="">
    <xsd:import namespace="57504d04-691e-4fc4-8f09-4f19fdbe90f6"/>
    <xsd:import namespace="6d7c22ec-c6a4-4777-88aa-bc3c76ac660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6d7c22ec-c6a4-4777-88aa-bc3c76ac660e">Музей МБОУ «Средняя общеобразовательная школа № 21 с. Семёновка г. Йошкар-Олы»</_x041e__x043f__x0438__x0441__x0430__x043d__x0438__x0435_>
    <_dlc_DocId xmlns="57504d04-691e-4fc4-8f09-4f19fdbe90f6">XXJ7TYMEEKJ2-1172256274-4</_dlc_DocId>
    <_dlc_DocIdUrl xmlns="57504d04-691e-4fc4-8f09-4f19fdbe90f6">
      <Url>https://vip.gov.mari.ru/heroes/_layouts/DocIdRedir.aspx?ID=XXJ7TYMEEKJ2-1172256274-4</Url>
      <Description>XXJ7TYMEEKJ2-1172256274-4</Description>
    </_dlc_DocIdUrl>
  </documentManagement>
</p:properties>
</file>

<file path=customXml/itemProps1.xml><?xml version="1.0" encoding="utf-8"?>
<ds:datastoreItem xmlns:ds="http://schemas.openxmlformats.org/officeDocument/2006/customXml" ds:itemID="{9F6BE825-CBB3-4C9A-AFC5-0C89267D796E}"/>
</file>

<file path=customXml/itemProps2.xml><?xml version="1.0" encoding="utf-8"?>
<ds:datastoreItem xmlns:ds="http://schemas.openxmlformats.org/officeDocument/2006/customXml" ds:itemID="{4659323A-4354-43A4-B58C-ABE88B6A00A1}"/>
</file>

<file path=customXml/itemProps3.xml><?xml version="1.0" encoding="utf-8"?>
<ds:datastoreItem xmlns:ds="http://schemas.openxmlformats.org/officeDocument/2006/customXml" ds:itemID="{A5513708-1B7D-43B7-9A46-E50D0B024106}"/>
</file>

<file path=customXml/itemProps4.xml><?xml version="1.0" encoding="utf-8"?>
<ds:datastoreItem xmlns:ds="http://schemas.openxmlformats.org/officeDocument/2006/customXml" ds:itemID="{AAAB3F71-8EC6-42F2-9C56-85F9BE03F98D}"/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906</Words>
  <Application>Microsoft Office PowerPoint</Application>
  <PresentationFormat>Экран (4:3)</PresentationFormat>
  <Paragraphs>82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Сведения о музее</vt:lpstr>
      <vt:lpstr>Экспозиция «Ржевская битва»</vt:lpstr>
      <vt:lpstr>Площадь экспозиции</vt:lpstr>
      <vt:lpstr>Экспозиция «Ржевская битва»</vt:lpstr>
      <vt:lpstr>Экспонаты</vt:lpstr>
      <vt:lpstr>Экспонаты</vt:lpstr>
      <vt:lpstr>Экспонаты</vt:lpstr>
      <vt:lpstr>Посещаемость</vt:lpstr>
      <vt:lpstr>Встреча с ветераном</vt:lpstr>
      <vt:lpstr>Воспоминания  ветерана</vt:lpstr>
      <vt:lpstr>Воспоминания  ветерана</vt:lpstr>
      <vt:lpstr>Встреча с поисковым отрядом </vt:lpstr>
      <vt:lpstr>Участие в конкурсах</vt:lpstr>
      <vt:lpstr>Уроки Мужества</vt:lpstr>
      <vt:lpstr>Минута молчания</vt:lpstr>
      <vt:lpstr>Публикации</vt:lpstr>
      <vt:lpstr>О музее</vt:lpstr>
      <vt:lpstr>Формы работы</vt:lpstr>
      <vt:lpstr>День памяти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место регионального этапа Конкурса</dc:title>
  <dc:creator>Оксана</dc:creator>
  <cp:lastModifiedBy>Оксана</cp:lastModifiedBy>
  <cp:revision>29</cp:revision>
  <dcterms:created xsi:type="dcterms:W3CDTF">2019-05-16T16:41:06Z</dcterms:created>
  <dcterms:modified xsi:type="dcterms:W3CDTF">2019-05-19T17:15:05Z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604827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  <property fmtid="{D5CDD505-2E9C-101B-9397-08002B2CF9AE}" pid="5" name="ContentTypeId">
    <vt:lpwstr>0x010100B76C4EF7A812AA40B48C7A1C33E50EFE</vt:lpwstr>
  </property>
  <property fmtid="{D5CDD505-2E9C-101B-9397-08002B2CF9AE}" pid="6" name="_dlc_DocIdItemGuid">
    <vt:lpwstr>e04653c4-f531-41a0-af70-84d6855c9098</vt:lpwstr>
  </property>
</Properties>
</file>