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0" r:id="rId3"/>
    <p:sldId id="261" r:id="rId4"/>
    <p:sldId id="262" r:id="rId5"/>
    <p:sldId id="263" r:id="rId6"/>
    <p:sldId id="266" r:id="rId7"/>
    <p:sldId id="267" r:id="rId8"/>
    <p:sldId id="268" r:id="rId9"/>
    <p:sldId id="265" r:id="rId10"/>
    <p:sldId id="272" r:id="rId11"/>
    <p:sldId id="271" r:id="rId12"/>
    <p:sldId id="270" r:id="rId13"/>
    <p:sldId id="264" r:id="rId14"/>
    <p:sldId id="275" r:id="rId15"/>
    <p:sldId id="277" r:id="rId16"/>
    <p:sldId id="279" r:id="rId17"/>
    <p:sldId id="280" r:id="rId18"/>
    <p:sldId id="282" r:id="rId19"/>
    <p:sldId id="283" r:id="rId20"/>
    <p:sldId id="276" r:id="rId21"/>
    <p:sldId id="28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0033"/>
    <a:srgbClr val="A5002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4C28553-85E8-4BEB-8D9A-52D2C720CEDA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A6196E-7D52-40AD-86ED-A44DAF4B9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54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90C79-8670-4093-BE03-57F4654E17F1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F7B6-8B36-4B24-BFD7-56CD4089C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99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2283-B1E0-4CE8-8488-2CB6ED13C0D5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7856-4F40-4000-ACDA-3C442C58F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1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26EF3-C1A3-43E0-8804-5F1E832C3126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1B8C-B19E-4844-BBAD-E2168A12A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1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F0EB-E8B0-4B1A-BA8A-35B769DF9147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3715-B3C9-42BE-AD56-10AA01FDC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8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F322-B1AD-4DCF-B431-F531F39EA9A3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42A4D-FC48-4E9C-9587-724720F85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2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BE8C-0AD3-49F4-9EF5-603E77849087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E6747-C7C4-4F50-82C3-A68ADBE27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4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1D5A-6C6C-4C73-B9F9-AF4AB95CCE90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87DD-1167-484E-8AD5-FF7ED7394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7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C241-66B4-47E4-9DA3-CAB579D13EA6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D0B7-E2E6-4900-B3DE-FC58F9327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4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F7A10-3AB3-4C8F-A160-A31BFCFAA481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50E5-CC40-45EC-8131-F95A7677D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2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" descr="29121011-Цветущая-ветка-сакуры---японской-вишни-с-падающей-лепе�.jpg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4413">
            <a:off x="647700" y="-138113"/>
            <a:ext cx="2728913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9" descr="8217199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1547813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8" descr="4233479-thum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9584">
            <a:off x="6721475" y="-357188"/>
            <a:ext cx="25003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29094-2951-4A6A-8C42-99265CEF7372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7010E7-B177-4BE6-90D2-CD5190E01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 useBgFill="1"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1270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35" name="Рисунок 9" descr="13(4)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42875"/>
            <a:ext cx="13573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11" descr="0_c930b_9c58c2e9_S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6413"/>
            <a:ext cx="2143125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1.xml.rels><?xml version="1.0" encoding="UTF-8" standalone="yes" ?><Relationships xmlns="http://schemas.openxmlformats.org/package/2006/relationships"><Relationship Id="rId8" Target="../media/image95.jpeg" Type="http://schemas.openxmlformats.org/officeDocument/2006/relationships/image"/><Relationship Id="rId3" Target="../media/image90.jpeg" Type="http://schemas.openxmlformats.org/officeDocument/2006/relationships/image"/><Relationship Id="rId7" Target="../media/image94.jpeg" Type="http://schemas.openxmlformats.org/officeDocument/2006/relationships/image"/><Relationship Id="rId2" Target="../media/image89.jpe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93.jpeg" Type="http://schemas.openxmlformats.org/officeDocument/2006/relationships/image"/><Relationship Id="rId5" Target="../media/image92.jpeg" Type="http://schemas.openxmlformats.org/officeDocument/2006/relationships/image"/><Relationship Id="rId4" Target="../media/image91.jpeg" Type="http://schemas.openxmlformats.org/officeDocument/2006/relationships/image"/><Relationship Id="rId9" Target="../media/image96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http://img-fotki.yandex.ru/get/5407/65387414.55b/0_ff251_32385c8f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083">
            <a:off x="39688" y="4954588"/>
            <a:ext cx="210502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285875" y="2786063"/>
            <a:ext cx="75009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Музей истории </a:t>
            </a:r>
            <a:br>
              <a:rPr lang="ru-RU" alt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МОУ «Лицей № 11 имени </a:t>
            </a:r>
            <a:br>
              <a:rPr lang="ru-RU" alt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Героя Социалистического труда </a:t>
            </a:r>
            <a:br>
              <a:rPr lang="ru-RU" alt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Таисии Ивановны Александровой</a:t>
            </a:r>
            <a:br>
              <a:rPr lang="ru-RU" alt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города Йошкар-Олы  </a:t>
            </a:r>
          </a:p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Республики Марий Эл»</a:t>
            </a:r>
            <a:endParaRPr lang="ru-RU" alt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5143500" y="4429125"/>
            <a:ext cx="385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10" descr="DSCF15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2" descr="C:\Users\1\Desktop\фото\ее 10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r="3767" b="20078"/>
          <a:stretch>
            <a:fillRect/>
          </a:stretch>
        </p:blipFill>
        <p:spPr bwMode="auto">
          <a:xfrm>
            <a:off x="0" y="0"/>
            <a:ext cx="32146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0"/>
            <a:ext cx="31432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7143750" cy="1428750"/>
          </a:xfrm>
        </p:spPr>
        <p:txBody>
          <a:bodyPr/>
          <a:lstStyle/>
          <a:p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Отдел  экспозиции   </a:t>
            </a:r>
            <a:b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«Воины-интернационалисты»</a:t>
            </a:r>
            <a:endParaRPr lang="ru-RU" alt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Рисунок 4" descr="I:\4четверть\Орленок\Орленок-люция\фото музей\IMG_0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9"/>
          <a:stretch>
            <a:fillRect/>
          </a:stretch>
        </p:blipFill>
        <p:spPr bwMode="auto">
          <a:xfrm>
            <a:off x="1000125" y="4572000"/>
            <a:ext cx="22177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9"/>
          <p:cNvSpPr>
            <a:spLocks noChangeArrowheads="1"/>
          </p:cNvSpPr>
          <p:nvPr/>
        </p:nvSpPr>
        <p:spPr bwMode="auto">
          <a:xfrm>
            <a:off x="642938" y="1928813"/>
            <a:ext cx="78581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 период военно-патриотического месячника в  музее были проведены 11 музейных уроков, посвященные воинам-интернационалистам. Ребят познакомили с письмами погибших </a:t>
            </a:r>
          </a:p>
          <a:p>
            <a:pPr algn="ctr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 ДРА Чеснокова В. Н. и  Бадамшина Р.К., с их наградами.</a:t>
            </a:r>
          </a:p>
          <a:p>
            <a:pPr algn="ctr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15 февраля были проведены классные часы на основе материалов нашего музея о судьбе воинов-интернационалистов в 5-11 классах</a:t>
            </a:r>
          </a:p>
          <a:p>
            <a:pPr algn="ctr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altLang="ru-RU" sz="2000">
                <a:latin typeface="Times New Roman" pitchFamily="18" charset="0"/>
                <a:cs typeface="Times New Roman" pitchFamily="18" charset="0"/>
              </a:rPr>
            </a:b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Рисунок 7" descr="J:\10 мая\фото экспозиций\Музейный урок о воинах-интернсционалиста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/>
          <a:stretch>
            <a:fillRect/>
          </a:stretch>
        </p:blipFill>
        <p:spPr bwMode="auto">
          <a:xfrm>
            <a:off x="3643313" y="4572000"/>
            <a:ext cx="24145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8" descr="J:\10 мая\фото-музей\Встреча с воинами-интернационалистами в музее лице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/>
          <a:stretch>
            <a:fillRect/>
          </a:stretch>
        </p:blipFill>
        <p:spPr bwMode="auto">
          <a:xfrm>
            <a:off x="6429375" y="4559300"/>
            <a:ext cx="22796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72300" cy="1162050"/>
          </a:xfrm>
        </p:spPr>
        <p:txBody>
          <a:bodyPr/>
          <a:lstStyle/>
          <a:p>
            <a:pPr algn="ctr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Уроки, посвященные  75-летию </a:t>
            </a:r>
            <a:br>
              <a:rPr lang="ru-RU"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Курской  битвы</a:t>
            </a:r>
          </a:p>
        </p:txBody>
      </p:sp>
      <p:sp>
        <p:nvSpPr>
          <p:cNvPr id="12291" name="Содержимое 8"/>
          <p:cNvSpPr>
            <a:spLocks noGrp="1"/>
          </p:cNvSpPr>
          <p:nvPr>
            <p:ph idx="1"/>
          </p:nvPr>
        </p:nvSpPr>
        <p:spPr>
          <a:xfrm>
            <a:off x="2627313" y="2000250"/>
            <a:ext cx="3802062" cy="25717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6 сентября были проведены музейные уроки, посвященные 75-летию Курской битвы в четырех 7-х классах.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8-11 классах были проведены классные часы на тему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«Юбилей Курской битвы»</a:t>
            </a:r>
          </a:p>
        </p:txBody>
      </p:sp>
      <p:pic>
        <p:nvPicPr>
          <p:cNvPr id="12292" name="Рисунок 3" descr="I:\2018-МУЗЕЙ\Фотографии разных мероприятий\Курская битва-уроки\IMG_9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0" r="6624"/>
          <a:stretch>
            <a:fillRect/>
          </a:stretch>
        </p:blipFill>
        <p:spPr bwMode="auto">
          <a:xfrm>
            <a:off x="6858000" y="2357438"/>
            <a:ext cx="2120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I:\2018-МУЗЕЙ\Фотографии разных мероприятий\Курская битва-уроки\IMG_91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/>
          <a:stretch>
            <a:fillRect/>
          </a:stretch>
        </p:blipFill>
        <p:spPr bwMode="auto">
          <a:xfrm>
            <a:off x="714375" y="4643438"/>
            <a:ext cx="214312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 descr="I:\2018-МУЗЕЙ\Фотографии разных мероприятий\Курская битва-уроки\IMG_91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357438"/>
            <a:ext cx="2119312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6" descr="I:\2018-МУЗЕЙ\Фотографии разных мероприятий\Курская битва-уроки\IMG_91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14875"/>
            <a:ext cx="207168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3" descr="C:\Users\1\Desktop\Новая папка\IMG_04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1"/>
          <a:stretch>
            <a:fillRect/>
          </a:stretch>
        </p:blipFill>
        <p:spPr bwMode="auto">
          <a:xfrm>
            <a:off x="3786188" y="4929188"/>
            <a:ext cx="19685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6972300" cy="1143000"/>
          </a:xfrm>
        </p:spPr>
        <p:txBody>
          <a:bodyPr/>
          <a:lstStyle/>
          <a:p>
            <a:pPr algn="ctr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Уроки  мужества, посвященные Дню  неизвестного  Героя</a:t>
            </a:r>
          </a:p>
        </p:txBody>
      </p:sp>
      <p:sp>
        <p:nvSpPr>
          <p:cNvPr id="13315" name="Содержимое 6"/>
          <p:cNvSpPr>
            <a:spLocks noGrp="1"/>
          </p:cNvSpPr>
          <p:nvPr>
            <p:ph idx="1"/>
          </p:nvPr>
        </p:nvSpPr>
        <p:spPr>
          <a:xfrm>
            <a:off x="1143000" y="1857375"/>
            <a:ext cx="6786563" cy="207168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декабре 2018 года  музей организовал выставку рисунков и стенгазет о Дне неизвестного Героя. Были проведены экскурсии о подвиге подольских курсантов во 2 - 4 классах.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актовом зале был проведен урок мужества на тему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«Ушли и не вернулись ребята с наших улиц»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для учащихся 7-8 классов</a:t>
            </a:r>
          </a:p>
        </p:txBody>
      </p:sp>
      <p:pic>
        <p:nvPicPr>
          <p:cNvPr id="13316" name="Picture 5" descr="IMG_9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r="2014" b="16759"/>
          <a:stretch>
            <a:fillRect/>
          </a:stretch>
        </p:blipFill>
        <p:spPr bwMode="auto">
          <a:xfrm>
            <a:off x="571500" y="4357688"/>
            <a:ext cx="259556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IMG_9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" r="20953" b="17053"/>
          <a:stretch>
            <a:fillRect/>
          </a:stretch>
        </p:blipFill>
        <p:spPr bwMode="auto">
          <a:xfrm>
            <a:off x="5857875" y="4429125"/>
            <a:ext cx="257175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24" descr="J:\DCIM\102CANON\IMG_01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t="3590"/>
          <a:stretch>
            <a:fillRect/>
          </a:stretch>
        </p:blipFill>
        <p:spPr bwMode="auto">
          <a:xfrm>
            <a:off x="3786188" y="4286250"/>
            <a:ext cx="15573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7143750" cy="1214437"/>
          </a:xfrm>
        </p:spPr>
        <p:txBody>
          <a:bodyPr/>
          <a:lstStyle/>
          <a:p>
            <a:pPr algn="ctr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Сотрудничество с  ассоциацией выпускников лицея</a:t>
            </a:r>
          </a:p>
        </p:txBody>
      </p:sp>
      <p:sp>
        <p:nvSpPr>
          <p:cNvPr id="14339" name="Содержимое 8"/>
          <p:cNvSpPr>
            <a:spLocks noGrp="1"/>
          </p:cNvSpPr>
          <p:nvPr>
            <p:ph idx="1"/>
          </p:nvPr>
        </p:nvSpPr>
        <p:spPr>
          <a:xfrm>
            <a:off x="2786063" y="1571625"/>
            <a:ext cx="3643312" cy="50006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При  музее работает ассоциация выпускников лицея, которая принимает участие в организации выставок, юбилейных встреч выпускников, уроков мужества, совместных с юнармейцами и советом музея трудовых акций. 15 лет наш музей дружит со старейшим выпускником 1941 года, ветераном Великой Отечественной войны Черновым А.В., которому в феврале 2019 года  отметили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95 лет</a:t>
            </a:r>
          </a:p>
        </p:txBody>
      </p:sp>
      <p:pic>
        <p:nvPicPr>
          <p:cNvPr id="14340" name="Рисунок 187" descr="I:\архив школы\фото-190летие\Аракчеевы\IMG_8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/>
          <a:stretch>
            <a:fillRect/>
          </a:stretch>
        </p:blipFill>
        <p:spPr bwMode="auto">
          <a:xfrm>
            <a:off x="214313" y="3929063"/>
            <a:ext cx="2397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180" descr="I:\2018-МУЗЕЙ\2 ЗАЛ\Экспозиция о школе № 6\Экспозиция о выпускниках-ветеранах\Чернов А.В\фото Чернова а.в\IMG_57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/>
          <a:stretch>
            <a:fillRect/>
          </a:stretch>
        </p:blipFill>
        <p:spPr bwMode="auto">
          <a:xfrm>
            <a:off x="6572250" y="1785938"/>
            <a:ext cx="2357438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3" descr="J:\10 мая\фото-музей\9). Чернов А.В. в парадном костюм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t="10954"/>
          <a:stretch>
            <a:fillRect/>
          </a:stretch>
        </p:blipFill>
        <p:spPr bwMode="auto">
          <a:xfrm>
            <a:off x="214313" y="1785938"/>
            <a:ext cx="235902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7" descr="DSC004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13963" r="8456"/>
          <a:stretch>
            <a:fillRect/>
          </a:stretch>
        </p:blipFill>
        <p:spPr bwMode="auto">
          <a:xfrm>
            <a:off x="6572250" y="3714750"/>
            <a:ext cx="2300288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72300" cy="727075"/>
          </a:xfrm>
        </p:spPr>
        <p:txBody>
          <a:bodyPr/>
          <a:lstStyle/>
          <a:p>
            <a:pPr algn="ctr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Участие в акции «ПроПОИСК»</a:t>
            </a:r>
          </a:p>
        </p:txBody>
      </p:sp>
      <p:sp>
        <p:nvSpPr>
          <p:cNvPr id="15363" name="Содержимое 8"/>
          <p:cNvSpPr>
            <a:spLocks noGrp="1"/>
          </p:cNvSpPr>
          <p:nvPr>
            <p:ph idx="1"/>
          </p:nvPr>
        </p:nvSpPr>
        <p:spPr>
          <a:xfrm>
            <a:off x="2571750" y="1428750"/>
            <a:ext cx="4071938" cy="32861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 декабря 2016 года наш музей участвует в акции «ПроПоиск», работая на порталах «Мемориал», «Память народа», «Подвиг народа». К этой работе привлечены учащиеся 6-10 классов, которые  ищут информацию об учителях и выпускниках лицея, о своих родных, участниках Великой Отечественной войны</a:t>
            </a:r>
          </a:p>
        </p:txBody>
      </p:sp>
      <p:pic>
        <p:nvPicPr>
          <p:cNvPr id="15364" name="Рисунок 1" descr="C:\Users\123\AppData\Local\Microsoft\Windows\Temporary Internet Files\Content.Word\IMG_2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000625"/>
            <a:ext cx="230981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3" descr="C:\Users\123\AppData\Local\Microsoft\Windows\Temporary Internet Files\Content.Word\IMG_2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t="16037"/>
          <a:stretch>
            <a:fillRect/>
          </a:stretch>
        </p:blipFill>
        <p:spPr bwMode="auto">
          <a:xfrm>
            <a:off x="214313" y="2428875"/>
            <a:ext cx="20288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15" descr="F:\1 мая-Абак\Конкурс музеев\7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500313"/>
            <a:ext cx="2000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13" descr="H:\DCIM\102CANON\IMG_13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3"/>
          <a:stretch>
            <a:fillRect/>
          </a:stretch>
        </p:blipFill>
        <p:spPr bwMode="auto">
          <a:xfrm>
            <a:off x="6929438" y="4214813"/>
            <a:ext cx="20415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14" descr="C:\Users\1\Downloads\IMG_27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r="2655" b="7562"/>
          <a:stretch>
            <a:fillRect/>
          </a:stretch>
        </p:blipFill>
        <p:spPr bwMode="auto">
          <a:xfrm>
            <a:off x="214313" y="4143375"/>
            <a:ext cx="20431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7286625" cy="909638"/>
          </a:xfrm>
        </p:spPr>
        <p:txBody>
          <a:bodyPr/>
          <a:lstStyle/>
          <a:p>
            <a:pPr algn="ctr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Проектно-исследовательская работа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57188" y="1196975"/>
            <a:ext cx="8329612" cy="35274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2019 году на портале «Память народа» поисковые группы в ходе поиска нашли информацию о 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погибших учителях и выпускниках лицея в годы Великой Отечественной войны. Это</a:t>
            </a:r>
          </a:p>
          <a:p>
            <a:pPr marL="0" indent="0">
              <a:spcBef>
                <a:spcPct val="0"/>
              </a:spcBef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именные списки</a:t>
            </a:r>
          </a:p>
          <a:p>
            <a:pPr marL="0" indent="0">
              <a:spcBef>
                <a:spcPct val="0"/>
              </a:spcBef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анкеты по учету погибших и пропавших без вести</a:t>
            </a:r>
          </a:p>
          <a:p>
            <a:pPr marL="0" indent="0">
              <a:spcBef>
                <a:spcPct val="0"/>
              </a:spcBef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приказы о награждении</a:t>
            </a:r>
          </a:p>
          <a:p>
            <a:pPr marL="0" indent="0">
              <a:spcBef>
                <a:spcPct val="0"/>
              </a:spcBef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наградные листы</a:t>
            </a:r>
          </a:p>
          <a:p>
            <a:pPr marL="0" indent="0">
              <a:spcBef>
                <a:spcPct val="0"/>
              </a:spcBef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2 журнала о боевых действиях 568 стрелкового полка.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Члены 3 поисковых групп из числа семиклассников защитили свои исследовательские проекты о работе на порталах «Мемориал»,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«Память народа» в марте 2019 года</a:t>
            </a:r>
            <a:endParaRPr lang="ru-RU" altLang="ru-RU" smtClean="0"/>
          </a:p>
        </p:txBody>
      </p:sp>
      <p:pic>
        <p:nvPicPr>
          <p:cNvPr id="16388" name="Рисунок 4" descr="J:\10 мая\фото-музей\IMG_0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/>
          <a:stretch>
            <a:fillRect/>
          </a:stretch>
        </p:blipFill>
        <p:spPr bwMode="auto">
          <a:xfrm>
            <a:off x="539750" y="5106988"/>
            <a:ext cx="1871663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35" descr="I:\2018-МУЗЕЙ\2 ЗАЛ\Экспозиция о школе № 6\Экспозиция о погибших\Новое о погибших\Лобазов Илья Иванович\IMG_23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b="6830"/>
          <a:stretch>
            <a:fillRect/>
          </a:stretch>
        </p:blipFill>
        <p:spPr bwMode="auto">
          <a:xfrm>
            <a:off x="2555875" y="5119688"/>
            <a:ext cx="201612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8" descr="J:\Все проекты\6-в класс-проекты\Память народа-Старикова\Память народа\ее 2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8449" r="2287" b="9091"/>
          <a:stretch>
            <a:fillRect/>
          </a:stretch>
        </p:blipFill>
        <p:spPr bwMode="auto">
          <a:xfrm>
            <a:off x="4716463" y="5124450"/>
            <a:ext cx="20875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35" descr="H:\DCIM\102CANON\IMG_13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146675"/>
            <a:ext cx="19446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7429500" cy="1203325"/>
          </a:xfrm>
        </p:spPr>
        <p:txBody>
          <a:bodyPr/>
          <a:lstStyle/>
          <a:p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Обзорные  и  тематические экскурссии</a:t>
            </a:r>
            <a:endParaRPr lang="ru-RU" alt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0" y="1857375"/>
            <a:ext cx="4000500" cy="47148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течение 2018-2019 учебного года было проведено 59 экскурсий (1689 человек)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учащихся 1-11 классов, выпускников разных лет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темы:</a:t>
            </a:r>
          </a:p>
          <a:p>
            <a:pPr marL="0" indent="0" algn="ctr">
              <a:spcBef>
                <a:spcPts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«Братья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Шерстневы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0" indent="0" algn="ctr">
              <a:spcBef>
                <a:spcPts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«Подвиг подольских курсантов»;</a:t>
            </a:r>
          </a:p>
          <a:p>
            <a:pPr marL="0" indent="0" algn="ctr">
              <a:spcBef>
                <a:spcPts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«Сбор средств на самолет </a:t>
            </a:r>
          </a:p>
          <a:p>
            <a:pPr marL="0" indent="0" algn="ctr">
              <a:spcBef>
                <a:spcPts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имени Н.Ф. Гастелло»;</a:t>
            </a:r>
          </a:p>
          <a:p>
            <a:pPr marL="0" indent="0" algn="ctr">
              <a:spcBef>
                <a:spcPts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«Вспомним всех поименно»;</a:t>
            </a:r>
          </a:p>
          <a:p>
            <a:pPr marL="0" indent="0" algn="ctr">
              <a:spcBef>
                <a:spcPts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«Они защищали Родину»;</a:t>
            </a:r>
          </a:p>
          <a:p>
            <a:pPr marL="0" indent="0" algn="ctr">
              <a:spcBef>
                <a:spcPts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«История выпускников - афганцев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17412" name="Рисунок 5" descr="J:\10 мая\фото-музей\IMG_0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357688"/>
            <a:ext cx="2286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7" descr="C:\Users\123\Desktop\музей2\IMG_48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4"/>
          <a:stretch>
            <a:fillRect/>
          </a:stretch>
        </p:blipFill>
        <p:spPr bwMode="auto">
          <a:xfrm>
            <a:off x="6643688" y="2286000"/>
            <a:ext cx="22860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7" descr="F:\фото-Музей\фото-2014-Наиля\фото-наиля-экскурсия\IMG_16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b="8681"/>
          <a:stretch>
            <a:fillRect/>
          </a:stretch>
        </p:blipFill>
        <p:spPr bwMode="auto">
          <a:xfrm>
            <a:off x="214313" y="2143125"/>
            <a:ext cx="2286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5" descr="J:\10 мая\фото-музей 11-2\IMG_00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4"/>
          <a:stretch>
            <a:fillRect/>
          </a:stretch>
        </p:blipFill>
        <p:spPr bwMode="auto">
          <a:xfrm>
            <a:off x="6659563" y="4149725"/>
            <a:ext cx="23050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7429500" cy="1125538"/>
          </a:xfrm>
        </p:spPr>
        <p:txBody>
          <a:bodyPr/>
          <a:lstStyle/>
          <a:p>
            <a:pPr algn="ctr"/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Уроки  ОБЖ,  истории,  ИКН, ИЗО   </a:t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в  музее.  Проведение квестов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50825" y="1714500"/>
            <a:ext cx="8642350" cy="229076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16 января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в музее истории лицея № 11 были проведены уроки ОБЖ в 11-х классах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на тему «Боевые награды СССР за участие в Великой Отечественной войне».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1800" b="1" smtClean="0">
                <a:latin typeface="Times New Roman" pitchFamily="18" charset="0"/>
              </a:rPr>
              <a:t>25 января-4 февраля</a:t>
            </a:r>
            <a:r>
              <a:rPr lang="ru-RU" altLang="ru-RU" sz="1800" smtClean="0">
                <a:latin typeface="Times New Roman" pitchFamily="18" charset="0"/>
              </a:rPr>
              <a:t> были  проведены музейные уроки на тему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1800" smtClean="0">
                <a:latin typeface="Times New Roman" pitchFamily="18" charset="0"/>
              </a:rPr>
              <a:t>«Ленинград в судьбе Йошкар-Олы» для учащихся 5-7 классов.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7 февраля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в нашем музее состоялся городской квест по теме «Защитники Отечества». В квесте приняли участие ученики 1, 9, 16, 19, 21, 24, Семеновской школ.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8-10 февраля 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квесты были проведены в музее для учащихся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7 и 10 классов нашего лицея</a:t>
            </a:r>
          </a:p>
        </p:txBody>
      </p:sp>
      <p:pic>
        <p:nvPicPr>
          <p:cNvPr id="18437" name="Рисунок 6" descr="J:\10 мая\фото-музей\Команда лицея № 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5775"/>
            <a:ext cx="28797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Рисунок 36" descr="I:\2019-фото экскурсий-ОБЖ\IMG_0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r="2179"/>
          <a:stretch>
            <a:fillRect/>
          </a:stretch>
        </p:blipFill>
        <p:spPr bwMode="auto">
          <a:xfrm>
            <a:off x="6372225" y="4322763"/>
            <a:ext cx="24479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20" descr="I:\2019-фото экскурсий-ОБЖ\IMG_01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3525"/>
          <a:stretch>
            <a:fillRect/>
          </a:stretch>
        </p:blipFill>
        <p:spPr bwMode="auto">
          <a:xfrm>
            <a:off x="3708400" y="4322763"/>
            <a:ext cx="23034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686550" cy="655638"/>
          </a:xfrm>
        </p:spPr>
        <p:txBody>
          <a:bodyPr/>
          <a:lstStyle/>
          <a:p>
            <a:pPr algn="ctr"/>
            <a:r>
              <a:rPr lang="ru-RU" altLang="ru-RU" sz="3600" smtClean="0">
                <a:latin typeface="Times New Roman" pitchFamily="18" charset="0"/>
              </a:rPr>
              <a:t>Акция  «Каштановая аллея»</a:t>
            </a:r>
            <a:endParaRPr lang="ru-RU" altLang="ru-RU" sz="3600" smtClean="0"/>
          </a:p>
        </p:txBody>
      </p:sp>
      <p:sp>
        <p:nvSpPr>
          <p:cNvPr id="19459" name="Содержимое 8"/>
          <p:cNvSpPr>
            <a:spLocks noGrp="1"/>
          </p:cNvSpPr>
          <p:nvPr>
            <p:ph idx="1"/>
          </p:nvPr>
        </p:nvSpPr>
        <p:spPr>
          <a:xfrm>
            <a:off x="2571750" y="1412875"/>
            <a:ext cx="4000500" cy="29448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Совет музея организовал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22 мая 2018 года проведение акции «Каштановая аллея», которая началась с митинга.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ходе акции было посажено 38 саженцев каштанов в память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 директорах и учителях лицея, участниках Великой Отечественной войны</a:t>
            </a:r>
          </a:p>
        </p:txBody>
      </p:sp>
      <p:pic>
        <p:nvPicPr>
          <p:cNvPr id="19460" name="Picture 2" descr="I:\2018-МУЗЕЙ\Фотографии разных мероприятий\Каштаны\фото-каштаны\IMG_8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10493"/>
          <a:stretch>
            <a:fillRect/>
          </a:stretch>
        </p:blipFill>
        <p:spPr bwMode="auto">
          <a:xfrm>
            <a:off x="357188" y="4429125"/>
            <a:ext cx="221456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1" descr="I:\2018-МУЗЕЙ\Фотографии разных мероприятий\Фото-сад о героях\в память о Полысалове С.К. -директоре шко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/>
          <a:stretch>
            <a:fillRect/>
          </a:stretch>
        </p:blipFill>
        <p:spPr bwMode="auto">
          <a:xfrm>
            <a:off x="6572250" y="4572000"/>
            <a:ext cx="22145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IMG_91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9" r="1183"/>
          <a:stretch>
            <a:fillRect/>
          </a:stretch>
        </p:blipFill>
        <p:spPr bwMode="auto">
          <a:xfrm>
            <a:off x="3500438" y="4500563"/>
            <a:ext cx="2286000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6" descr="I:\2018-МУЗЕЙ\Фотографии разных мероприятий\Фото-сад о героях\Юнармейцы о ветеранах войн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3195" r="3683"/>
          <a:stretch>
            <a:fillRect/>
          </a:stretch>
        </p:blipFill>
        <p:spPr bwMode="auto">
          <a:xfrm>
            <a:off x="214313" y="2214563"/>
            <a:ext cx="221456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Рисунок 6" descr="I:\2018-МУЗЕЙ\Фотографии разных мероприятий\Фото-сад о героях\DSC_79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8" t="2574" r="11285" b="16820"/>
          <a:stretch>
            <a:fillRect/>
          </a:stretch>
        </p:blipFill>
        <p:spPr bwMode="auto">
          <a:xfrm>
            <a:off x="6715125" y="2357438"/>
            <a:ext cx="22304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6900863" cy="1143000"/>
          </a:xfrm>
        </p:spPr>
        <p:txBody>
          <a:bodyPr/>
          <a:lstStyle/>
          <a:p>
            <a:pPr algn="ctr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Память о воинах-интернационалистах</a:t>
            </a:r>
            <a:endParaRPr lang="ru-RU" altLang="ru-RU" sz="3600" smtClean="0"/>
          </a:p>
        </p:txBody>
      </p:sp>
      <p:sp>
        <p:nvSpPr>
          <p:cNvPr id="20483" name="Содержимое 4"/>
          <p:cNvSpPr>
            <a:spLocks noGrp="1"/>
          </p:cNvSpPr>
          <p:nvPr>
            <p:ph idx="1"/>
          </p:nvPr>
        </p:nvSpPr>
        <p:spPr>
          <a:xfrm>
            <a:off x="428625" y="1357313"/>
            <a:ext cx="8258175" cy="292893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Совет  музея провел в феврале 2019 года музейные уроки, посвященные воинам-интернационалистам. Учащимся были представлены новые экспонаты. Это письма погибших в ДРА Чеснокова В. Н. и Бадамшина Р.К., генеральская форма выпускника 1965 года Рохленко М.С., форма десантника выпускника 1979 года Носырева Ю.И.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15 февраля были проведены классные часы на основе материалов нашего музея о судьбе воинов-интернационалистов в 5-11 классах.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Совет музея ухаживает за туями, посаженными в память о погибших выпускниках - интернационалистах</a:t>
            </a:r>
          </a:p>
        </p:txBody>
      </p:sp>
      <p:pic>
        <p:nvPicPr>
          <p:cNvPr id="20484" name="Рисунок 2" descr="I:\2018-МУЗЕЙ\Фотографии разных мероприятий\Фото-сад о героях\Александр Бахтин в память о Черевате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500563"/>
            <a:ext cx="307022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3" descr="I:\2018-МУЗЕЙ\Фотографии разных мероприятий\Фото-сад о героях\Память о Чеснокове Владимир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4500563"/>
            <a:ext cx="30591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Зал Боевой Славы </a:t>
            </a:r>
            <a:b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имени братьев Шерстневых</a:t>
            </a:r>
          </a:p>
        </p:txBody>
      </p:sp>
      <p:sp>
        <p:nvSpPr>
          <p:cNvPr id="307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28625" y="1600200"/>
            <a:ext cx="8358188" cy="6858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Зал Боевой славы имени братьев Шерстневых работает с февраля 1968 года.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В 2018 году  музей отметил свое 50-летие</a:t>
            </a:r>
          </a:p>
        </p:txBody>
      </p:sp>
      <p:pic>
        <p:nvPicPr>
          <p:cNvPr id="3076" name="Picture 16" descr="сканирование0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00313"/>
            <a:ext cx="15001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обще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/>
          <a:stretch>
            <a:fillRect/>
          </a:stretch>
        </p:blipFill>
        <p:spPr bwMode="auto">
          <a:xfrm>
            <a:off x="3643313" y="4786313"/>
            <a:ext cx="235743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G:\45 юбилей\IMG_67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/>
          <a:stretch>
            <a:fillRect/>
          </a:stretch>
        </p:blipFill>
        <p:spPr bwMode="auto">
          <a:xfrm>
            <a:off x="6500813" y="4857750"/>
            <a:ext cx="2214562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2" descr="I:\DCIM\101CANON\IMG_93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857750"/>
            <a:ext cx="23749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9" descr="I:\отсканированные фото\2019-03-26\Cвидетельство музе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71750"/>
            <a:ext cx="15001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Рисунок 10" descr="I:\4четверть\Орленок\20 апреля-фото конкурс-2019\доклад\ее 11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5164" r="4668" b="14122"/>
          <a:stretch>
            <a:fillRect/>
          </a:stretch>
        </p:blipFill>
        <p:spPr bwMode="auto">
          <a:xfrm>
            <a:off x="3429000" y="2571750"/>
            <a:ext cx="274478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7429500" cy="928688"/>
          </a:xfrm>
        </p:spPr>
        <p:txBody>
          <a:bodyPr/>
          <a:lstStyle/>
          <a:p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Волонтерская   деятельность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1928813" y="1000125"/>
            <a:ext cx="4929187" cy="34290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Много лет музей  шефствует  над  могилами учителей-ветеранов лицея, участников Великой Отечественной войны. В октябре 2018 года для выпускников 1968-1972 г.г. был проведен вечер, посвященный Заслуженному учителю РСФСР и МАССР,  участнику войны Леухину С.С.  Выпускники лицея приняли решение о  замене старого памятника на его могиле  и установили его                                                                                                                                                                                                                                                           в  июле 2019 года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ru-RU" altLang="ru-RU" sz="1800" smtClean="0"/>
          </a:p>
        </p:txBody>
      </p:sp>
      <p:pic>
        <p:nvPicPr>
          <p:cNvPr id="21508" name="Рисунок 205" descr="P10705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500563"/>
            <a:ext cx="254793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5"/>
          <a:stretch>
            <a:fillRect/>
          </a:stretch>
        </p:blipFill>
        <p:spPr bwMode="auto">
          <a:xfrm>
            <a:off x="214313" y="1714500"/>
            <a:ext cx="165576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206" descr="P10705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r="7166"/>
          <a:stretch>
            <a:fillRect/>
          </a:stretch>
        </p:blipFill>
        <p:spPr bwMode="auto">
          <a:xfrm>
            <a:off x="7000875" y="2071688"/>
            <a:ext cx="200025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204" descr="https://lh3.googleusercontent.com/YKjllP5_Yo2__PnCDAE1b_nhvo7auTQmjZrZtfUpsw3DrQKp8ul1Gl9EBa6o_cWI-7b08PKjglmlVB4dheJK67PvnkyT8dZRTRA8jHfLR6AjdOYTJM1rYg-eD_aNV-BRTxUYQp9hlw=w468-h624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5"/>
          <a:stretch>
            <a:fillRect/>
          </a:stretch>
        </p:blipFill>
        <p:spPr bwMode="auto">
          <a:xfrm>
            <a:off x="6858000" y="4286250"/>
            <a:ext cx="19827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8" descr="https://lh3.googleusercontent.com/RwSRlT2szVTdrMHlJIAevoLxJ5BkatWm3gjNINEyi12J8vA3_XhQOJ5JFvDdwL2_T7t8b8XZHyn6Vd6yXAcCoHruDCa6T_LGQiwPL5Wv7PrAOfq87RMrtjWz7Q_NWpaRRRkDYdTH6g=w832-h624-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t="10968" r="16966" b="14265"/>
          <a:stretch>
            <a:fillRect/>
          </a:stretch>
        </p:blipFill>
        <p:spPr bwMode="auto">
          <a:xfrm>
            <a:off x="3429000" y="4572000"/>
            <a:ext cx="300831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5357812" cy="868362"/>
          </a:xfrm>
        </p:spPr>
        <p:txBody>
          <a:bodyPr/>
          <a:lstStyle/>
          <a:p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Публикации  в  СМИ</a:t>
            </a:r>
            <a:endParaRPr lang="ru-RU" alt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Рисунок 4" descr="F:\25.02\2016-02-01\Сарынин001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2" t="32860" r="7060" b="3255"/>
          <a:stretch>
            <a:fillRect/>
          </a:stretch>
        </p:blipFill>
        <p:spPr bwMode="auto">
          <a:xfrm>
            <a:off x="357188" y="2000250"/>
            <a:ext cx="1266825" cy="21637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Untitled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429125"/>
            <a:ext cx="4495800" cy="21399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22533" name="Рисунок 5" descr="J:\10 мая\фото-музей\стаьи о музее\статья об 11 школ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15"/>
          <a:stretch>
            <a:fillRect/>
          </a:stretch>
        </p:blipFill>
        <p:spPr bwMode="auto">
          <a:xfrm>
            <a:off x="2214563" y="1928813"/>
            <a:ext cx="19653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1" descr="C:\Users\123\Documents\Scanned Documents\статья мио-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785938"/>
            <a:ext cx="1622425" cy="2376487"/>
          </a:xfrm>
          <a:prstGeom prst="rect">
            <a:avLst/>
          </a:prstGeom>
          <a:solidFill>
            <a:srgbClr val="A50021"/>
          </a:solidFill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5" name="Рисунок 7" descr="J:\10 мая\фото-музей\стаьи о музее\Сарынин00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500563"/>
            <a:ext cx="13985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2" descr="грамота4 1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929188"/>
            <a:ext cx="1800225" cy="1727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4" descr="F:\фото-родня и музей\IMG_637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2" t="52940" r="26469" b="17647"/>
          <a:stretch>
            <a:fillRect/>
          </a:stretch>
        </p:blipFill>
        <p:spPr bwMode="auto">
          <a:xfrm>
            <a:off x="357188" y="285750"/>
            <a:ext cx="871537" cy="13573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Рисунок 3" descr="F:\25.02\2016-02-01\Сарынин0013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3" t="7858"/>
          <a:stretch>
            <a:fillRect/>
          </a:stretch>
        </p:blipFill>
        <p:spPr bwMode="auto">
          <a:xfrm>
            <a:off x="7286625" y="1928813"/>
            <a:ext cx="1674813" cy="22145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500"/>
          </a:xfrm>
        </p:spPr>
        <p:txBody>
          <a:bodyPr/>
          <a:lstStyle/>
          <a:p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Характеристика зала </a:t>
            </a:r>
            <a:b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Боевой славы  им. братьев Шерстневых</a:t>
            </a:r>
            <a:endParaRPr lang="ru-RU" alt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313" y="1857375"/>
            <a:ext cx="8715375" cy="214312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Зал Боевой славы музея истории лицея № 11 им. Т.И. Александровой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занимает одну комнату площадью  35, 7 кв. метров.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Фонды  Зала Боевой славы  представляют собой собрание  различных предметов, соответствующих профилю и тематике зала  и  поделены на две группы: </a:t>
            </a:r>
          </a:p>
          <a:p>
            <a:pPr algn="ctr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основной – 723 подлинных предметов материальной и духовной культуры;</a:t>
            </a:r>
          </a:p>
          <a:p>
            <a:pPr algn="ctr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вспомогательный – 185 предметы-копии точно воспроизводящие подлинники и научно-вспомогательные материалы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Рисунок 6" descr="H:\2 Абак\Макет самолета В.Глухова-одноклассника подольских курсант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6" b="6541"/>
          <a:stretch>
            <a:fillRect/>
          </a:stretch>
        </p:blipFill>
        <p:spPr bwMode="auto">
          <a:xfrm>
            <a:off x="3857625" y="4429125"/>
            <a:ext cx="1500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7" descr="H:\2 Абак\Фотоаппарат Фотокор № 1 - братьев Шерстневы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4050" r="8588" b="9035"/>
          <a:stretch>
            <a:fillRect/>
          </a:stretch>
        </p:blipFill>
        <p:spPr bwMode="auto">
          <a:xfrm>
            <a:off x="1643063" y="4357688"/>
            <a:ext cx="200025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8" descr="H:\2 Абак\Фронтовые письма братьев Чебасовых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13287" r="4292" b="10416"/>
          <a:stretch>
            <a:fillRect/>
          </a:stretch>
        </p:blipFill>
        <p:spPr bwMode="auto">
          <a:xfrm>
            <a:off x="5572125" y="4429125"/>
            <a:ext cx="1928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9" descr="J:\10 мая\фото экспозиций\сдача-фото экспозиций\Экспозиция-директора школы-ветераны войн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6" t="27921" r="32088" b="22400"/>
          <a:stretch>
            <a:fillRect/>
          </a:stretch>
        </p:blipFill>
        <p:spPr bwMode="auto">
          <a:xfrm>
            <a:off x="285750" y="4357688"/>
            <a:ext cx="1214438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10" descr="IMG_03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r="9195"/>
          <a:stretch>
            <a:fillRect/>
          </a:stretch>
        </p:blipFill>
        <p:spPr bwMode="auto">
          <a:xfrm>
            <a:off x="7643813" y="4286250"/>
            <a:ext cx="134461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11" descr="H:\2 Абак\Школьные журналы 10-х классов за 1941-1942 гг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" b="11089"/>
          <a:stretch>
            <a:fillRect/>
          </a:stretch>
        </p:blipFill>
        <p:spPr bwMode="auto">
          <a:xfrm>
            <a:off x="2286000" y="5786438"/>
            <a:ext cx="22145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12" descr="H:\2 Абак\Школьные аттестаты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b="12424"/>
          <a:stretch>
            <a:fillRect/>
          </a:stretch>
        </p:blipFill>
        <p:spPr bwMode="auto">
          <a:xfrm>
            <a:off x="4929188" y="5786438"/>
            <a:ext cx="2286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7429500" cy="1643063"/>
          </a:xfrm>
        </p:spPr>
        <p:txBody>
          <a:bodyPr/>
          <a:lstStyle/>
          <a:p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Экспонаты периода Великой Отечественной войны </a:t>
            </a:r>
            <a:endParaRPr lang="ru-RU" alt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8543925" cy="4643438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Офицерский китель, фуражка участника Курской битвы, директора лицея Чернова Николая Ильича,</a:t>
            </a:r>
          </a:p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Офицерский китель, фуражка, шинель ветерана Великой Отечественной войны. Выпускника 1941 года Чернова Александра Вавиловича,</a:t>
            </a:r>
          </a:p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Офицерский китель, фуражка, плащ- накидка ветерана Великой Отечественной войны Кочетова Владимира Герасимовича,</a:t>
            </a:r>
          </a:p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Офицерский китель белого цвета,</a:t>
            </a:r>
          </a:p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Шинель, бескозырка, тельняшка,</a:t>
            </a:r>
          </a:p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Тулуп-бекеша, зимняя шапка-ушанка, солдатские сапоги,  </a:t>
            </a:r>
          </a:p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2 каски советских солдат,</a:t>
            </a:r>
          </a:p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Военные рубашки, галстуки, пилотки, фуражки</a:t>
            </a:r>
          </a:p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Земля с могил О.А. Тихомировой, Г.А. Шерстнева,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     с Мамаева кургана в г. Волгограде, </a:t>
            </a:r>
          </a:p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Фронтовые письма братьев Шерстневых, братьев Чебасовых</a:t>
            </a:r>
          </a:p>
          <a:p>
            <a:pPr eaLnBrk="1" hangingPunct="1"/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5124" name="Рисунок 5" descr="H:\2 Абак\Экспозиция-директора школы-ветераны вой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8696" r="32417" b="16148"/>
          <a:stretch>
            <a:fillRect/>
          </a:stretch>
        </p:blipFill>
        <p:spPr bwMode="auto">
          <a:xfrm>
            <a:off x="6572250" y="371475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7429500" cy="1071562"/>
          </a:xfrm>
        </p:spPr>
        <p:txBody>
          <a:bodyPr/>
          <a:lstStyle/>
          <a:p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Экспонаты  о</a:t>
            </a:r>
            <a:b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воинах – интернационалистах</a:t>
            </a:r>
            <a:b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8329613" cy="3429000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Офицерская шинель, фуражка, сапоги генерал-майора артиллерии, выпускника 1965 года Рохленко Михаил Семеновича</a:t>
            </a:r>
          </a:p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Парадный китель, берет солдата-десантника, воина-интернационалиста в ДРА, выпускника 1979 года Носырева Юрия Ивановича</a:t>
            </a:r>
          </a:p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Маскировочная форма, маска воина-десантника Носырева Юрия Ивановича</a:t>
            </a:r>
          </a:p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Комсомольский билет выпускника 1979 года Носырева Юрия Ивановича,</a:t>
            </a:r>
          </a:p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Фотографии, автобиографии 14 выпускников, воинов-интернационалистов (в папках),</a:t>
            </a:r>
          </a:p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Письма, погибших в ДРА Чеснокова В.Н., Бадамшина Р.А.</a:t>
            </a:r>
          </a:p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Стихи о воинах-интернационалистах, написанные выпускником 1987 года Леухиным Сергеем</a:t>
            </a:r>
          </a:p>
          <a:p>
            <a:pPr eaLnBrk="1" hangingPunct="1">
              <a:buFont typeface="Arial" charset="0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6148" name="Рисунок 5" descr="I:\Орленок-люция\фото музей\IMG_0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/>
          <a:stretch>
            <a:fillRect/>
          </a:stretch>
        </p:blipFill>
        <p:spPr bwMode="auto">
          <a:xfrm>
            <a:off x="2928938" y="4929188"/>
            <a:ext cx="192881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5" descr="H:\2 Абак\стол о Д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929188"/>
            <a:ext cx="25574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7" descr="H:\2 Абак\ДР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929188"/>
            <a:ext cx="121443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31" descr="H:\DCIM\102CANON\IMG_13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929188"/>
            <a:ext cx="237966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7429500" cy="1203325"/>
          </a:xfrm>
        </p:spPr>
        <p:txBody>
          <a:bodyPr/>
          <a:lstStyle/>
          <a:p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Отдел экспозиции </a:t>
            </a:r>
            <a:b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«Братья  Шерстневы»</a:t>
            </a:r>
            <a:endParaRPr lang="ru-RU" alt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71688" y="1785938"/>
            <a:ext cx="4929187" cy="23574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2019 году на порталах «Мемориал», «Память народа» поисковые группы нашли новую информацию о братьях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Шерстневых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документов, уточняющих потери;</a:t>
            </a:r>
          </a:p>
          <a:p>
            <a:pPr marL="0" indent="0" algn="ctr">
              <a:spcBef>
                <a:spcPts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приказов об исключении из списков;</a:t>
            </a:r>
          </a:p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карты   их боевого пути </a:t>
            </a:r>
          </a:p>
        </p:txBody>
      </p:sp>
      <p:pic>
        <p:nvPicPr>
          <p:cNvPr id="7172" name="Рисунок 4" descr="F:\ПОБЕДА-2016\2016-сайт-конкурс Победа\Братья Шерстневы\Письм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071688"/>
            <a:ext cx="17430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5" descr="I:\4четверть\Орленок\Орленок-люция\фото музей\IMG_06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/>
          <a:stretch>
            <a:fillRect/>
          </a:stretch>
        </p:blipFill>
        <p:spPr bwMode="auto">
          <a:xfrm>
            <a:off x="6572250" y="4929188"/>
            <a:ext cx="22860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1" descr="C:\Users\1\Desktop\Память народа\ее 1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4295" r="8914" b="1756"/>
          <a:stretch>
            <a:fillRect/>
          </a:stretch>
        </p:blipFill>
        <p:spPr bwMode="auto">
          <a:xfrm>
            <a:off x="4786313" y="4429125"/>
            <a:ext cx="15113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39" descr="I:\2018-МУЗЕЙ\2 ЗАЛ\Экспозиция о школе № 6\Экспозиция о погибших\Новое о погибших\Лобазов Илья Иванович\IMG_23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/>
          <a:stretch>
            <a:fillRect/>
          </a:stretch>
        </p:blipFill>
        <p:spPr bwMode="auto">
          <a:xfrm>
            <a:off x="428625" y="4929188"/>
            <a:ext cx="22717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1" descr="I:\1-музей-2019-20\конкурс\2019-01-13\Богачева00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71688"/>
            <a:ext cx="170021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8" descr="H:\2 Абак\Подвиг подольских курсантов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r="51117"/>
          <a:stretch>
            <a:fillRect/>
          </a:stretch>
        </p:blipFill>
        <p:spPr bwMode="auto">
          <a:xfrm>
            <a:off x="3000375" y="4429125"/>
            <a:ext cx="14319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7000875" cy="1143000"/>
          </a:xfrm>
        </p:spPr>
        <p:txBody>
          <a:bodyPr/>
          <a:lstStyle/>
          <a:p>
            <a:pPr algn="ctr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Отдел  экспозиции </a:t>
            </a:r>
            <a:br>
              <a:rPr lang="ru-RU"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«Подвиг подольских курсантов»</a:t>
            </a:r>
          </a:p>
        </p:txBody>
      </p:sp>
      <p:sp>
        <p:nvSpPr>
          <p:cNvPr id="8195" name="Содержимое 6"/>
          <p:cNvSpPr>
            <a:spLocks noGrp="1"/>
          </p:cNvSpPr>
          <p:nvPr>
            <p:ph idx="1"/>
          </p:nvPr>
        </p:nvSpPr>
        <p:spPr>
          <a:xfrm>
            <a:off x="214313" y="1357313"/>
            <a:ext cx="8001000" cy="12858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Ежегодно в музее проводятся экскурсии, викторины, уроки мужества  о  подольских курсантах для учащихся 5-8 классов.  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3 декабря 2018 года был проведен традиционный вечер на тему «Подвиг подольских курсантов» для учащихся 9-11 классов</a:t>
            </a:r>
          </a:p>
        </p:txBody>
      </p:sp>
      <p:pic>
        <p:nvPicPr>
          <p:cNvPr id="8196" name="Рисунок 3" descr="C:\Users\1\Desktop\Новая папка\IMG_0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r="15491"/>
          <a:stretch>
            <a:fillRect/>
          </a:stretch>
        </p:blipFill>
        <p:spPr bwMode="auto">
          <a:xfrm>
            <a:off x="6429375" y="3071813"/>
            <a:ext cx="2284413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2" descr="IMG_95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/>
          <a:stretch>
            <a:fillRect/>
          </a:stretch>
        </p:blipFill>
        <p:spPr bwMode="auto">
          <a:xfrm>
            <a:off x="500063" y="3071813"/>
            <a:ext cx="185737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11" descr="I:\2018-МУЗЕЙ\2 ЗАЛ\Экспозиция о школе № 6\Экспозиция о подольских курсантах\Фотографии вечера о подольских курсантах\P12201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20607" r="9712" b="10941"/>
          <a:stretch>
            <a:fillRect/>
          </a:stretch>
        </p:blipFill>
        <p:spPr bwMode="auto">
          <a:xfrm>
            <a:off x="2857500" y="2786063"/>
            <a:ext cx="30702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14" descr="IMG_93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b="17485"/>
          <a:stretch>
            <a:fillRect/>
          </a:stretch>
        </p:blipFill>
        <p:spPr bwMode="auto">
          <a:xfrm>
            <a:off x="2857500" y="4899025"/>
            <a:ext cx="307181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6858000" cy="1203325"/>
          </a:xfrm>
        </p:spPr>
        <p:txBody>
          <a:bodyPr/>
          <a:lstStyle/>
          <a:p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Отдел  экспозиции </a:t>
            </a:r>
            <a:b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«Вспомним  всех  поименно»</a:t>
            </a:r>
            <a:endParaRPr lang="ru-RU" alt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571500" y="1785938"/>
            <a:ext cx="8001000" cy="17145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Совет музея собрал информацию на порталах «Мемориал», «Память народа» о 22 выпускниках и  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учителях лицея, погибших в годы Великой Отечественной войны. Оформлена электронная Книга Памяти. К 75-летию Победы  готовится к печати книга «Ушли и не вернулись  ребята с наших улиц</a:t>
            </a:r>
          </a:p>
        </p:txBody>
      </p:sp>
      <p:pic>
        <p:nvPicPr>
          <p:cNvPr id="9220" name="Рисунок 9" descr="H:\2018-МУЗЕЙ\Дедушка Кавый Хакимов\Кавый\00000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r="2802"/>
          <a:stretch>
            <a:fillRect/>
          </a:stretch>
        </p:blipFill>
        <p:spPr bwMode="auto">
          <a:xfrm>
            <a:off x="4786313" y="3786188"/>
            <a:ext cx="16430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6" descr="J:\10 мая\фото-музей\4 Участие в проекте ПроПОИ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r="4156" b="8517"/>
          <a:stretch>
            <a:fillRect/>
          </a:stretch>
        </p:blipFill>
        <p:spPr bwMode="auto">
          <a:xfrm>
            <a:off x="357188" y="4000500"/>
            <a:ext cx="21431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1" descr="H:\2018-МУЗЕЙ\Дедушка Кавый Хакимов\Кавый\0000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2480" r="2315"/>
          <a:stretch>
            <a:fillRect/>
          </a:stretch>
        </p:blipFill>
        <p:spPr bwMode="auto">
          <a:xfrm>
            <a:off x="2786063" y="3786188"/>
            <a:ext cx="164306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13" descr="J:\10 мая\фото-музей\IMG_05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"/>
          <a:stretch>
            <a:fillRect/>
          </a:stretch>
        </p:blipFill>
        <p:spPr bwMode="auto">
          <a:xfrm>
            <a:off x="6715125" y="4143375"/>
            <a:ext cx="22098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85813" y="142875"/>
            <a:ext cx="6786562" cy="1071563"/>
          </a:xfrm>
        </p:spPr>
        <p:txBody>
          <a:bodyPr/>
          <a:lstStyle/>
          <a:p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Отдел  экспозиции </a:t>
            </a:r>
            <a:b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«Защитники  Отечества»</a:t>
            </a:r>
            <a:endParaRPr lang="ru-RU" alt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1000125" y="1428750"/>
            <a:ext cx="7286625" cy="1785938"/>
          </a:xfrm>
        </p:spPr>
        <p:txBody>
          <a:bodyPr/>
          <a:lstStyle/>
          <a:p>
            <a:pPr marL="0" lvl="1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</a:rPr>
              <a:t>В мае 2019 года в актовом зале была оформлена  выставка «Спасибо деду за Победу!» о 14  ветеранах. Победителями стали Коршунова Галина (9-Б), оформившая выставку о прадедушке Лобанове В.М. и Пономаренко Анастасия (10-2) за экспозицию </a:t>
            </a:r>
          </a:p>
          <a:p>
            <a:pPr marL="0" lvl="1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</a:rPr>
              <a:t>о прадедушке  Чернове А.В.</a:t>
            </a:r>
            <a:endParaRPr lang="ru-RU" altLang="ru-RU" smtClean="0"/>
          </a:p>
        </p:txBody>
      </p:sp>
      <p:pic>
        <p:nvPicPr>
          <p:cNvPr id="10244" name="Рисунок 3" descr="J:\10 мая\фото-музей\9). Чернов А.В. в парадном костюм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t="10954"/>
          <a:stretch>
            <a:fillRect/>
          </a:stretch>
        </p:blipFill>
        <p:spPr bwMode="auto">
          <a:xfrm>
            <a:off x="428625" y="3786188"/>
            <a:ext cx="286861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 descr="I:\Чернов\IMG_97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5" r="7913" b="10983"/>
          <a:stretch>
            <a:fillRect/>
          </a:stretch>
        </p:blipFill>
        <p:spPr bwMode="auto">
          <a:xfrm>
            <a:off x="3500438" y="3500438"/>
            <a:ext cx="2233612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2" descr="I:\1-музей-2019-20\статьи\Конференция\IMG_09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786188"/>
            <a:ext cx="276701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76C4EF7A812AA40B48C7A1C33E50EFE" ma:contentTypeVersion="1" ma:contentTypeDescription="Создание документа." ma:contentTypeScope="" ma:versionID="43958d6bc98eb6b5224b8c1d4a13cc4a">
  <xsd:schema xmlns:xsd="http://www.w3.org/2001/XMLSchema" xmlns:xs="http://www.w3.org/2001/XMLSchema" xmlns:p="http://schemas.microsoft.com/office/2006/metadata/properties" xmlns:ns2="57504d04-691e-4fc4-8f09-4f19fdbe90f6" xmlns:ns3="6d7c22ec-c6a4-4777-88aa-bc3c76ac660e" targetNamespace="http://schemas.microsoft.com/office/2006/metadata/properties" ma:root="true" ma:fieldsID="91f03645d6ce2753a58d94a0129be932" ns2:_="" ns3:_="">
    <xsd:import namespace="57504d04-691e-4fc4-8f09-4f19fdbe90f6"/>
    <xsd:import namespace="6d7c22ec-c6a4-4777-88aa-bc3c76ac66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>Музей истории МОУ «Лицей № 11 имени Героя Социалистического труда Таисии Ивановны Александровой города Йошкар-Олы»</_x041e__x043f__x0438__x0441__x0430__x043d__x0438__x0435_>
    <_dlc_DocId xmlns="57504d04-691e-4fc4-8f09-4f19fdbe90f6">XXJ7TYMEEKJ2-1172256274-2</_dlc_DocId>
    <_dlc_DocIdUrl xmlns="57504d04-691e-4fc4-8f09-4f19fdbe90f6">
      <Url>https://vip.gov.mari.ru/heroes/_layouts/DocIdRedir.aspx?ID=XXJ7TYMEEKJ2-1172256274-2</Url>
      <Description>XXJ7TYMEEKJ2-1172256274-2</Description>
    </_dlc_DocIdUrl>
  </documentManagement>
</p:properties>
</file>

<file path=customXml/itemProps1.xml><?xml version="1.0" encoding="utf-8"?>
<ds:datastoreItem xmlns:ds="http://schemas.openxmlformats.org/officeDocument/2006/customXml" ds:itemID="{EB44DE9B-75EF-4C52-A872-08985CA25C0D}"/>
</file>

<file path=customXml/itemProps2.xml><?xml version="1.0" encoding="utf-8"?>
<ds:datastoreItem xmlns:ds="http://schemas.openxmlformats.org/officeDocument/2006/customXml" ds:itemID="{A217E4AB-CDF9-42D5-9B87-55C7A346B439}"/>
</file>

<file path=customXml/itemProps3.xml><?xml version="1.0" encoding="utf-8"?>
<ds:datastoreItem xmlns:ds="http://schemas.openxmlformats.org/officeDocument/2006/customXml" ds:itemID="{6CA3BFA4-97CB-4F6E-9849-380C704B2DE3}"/>
</file>

<file path=customXml/itemProps4.xml><?xml version="1.0" encoding="utf-8"?>
<ds:datastoreItem xmlns:ds="http://schemas.openxmlformats.org/officeDocument/2006/customXml" ds:itemID="{B8DF7CE7-D6A9-4A58-8F2F-90F89B2D8DF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4324</TotalTime>
  <Words>1168</Words>
  <Application>Microsoft Office PowerPoint</Application>
  <PresentationFormat>Экран (4:3)</PresentationFormat>
  <Paragraphs>105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1_Тема Office</vt:lpstr>
      <vt:lpstr>Презентация PowerPoint</vt:lpstr>
      <vt:lpstr>Зал Боевой Славы  имени братьев Шерстневых</vt:lpstr>
      <vt:lpstr>Характеристика зала  Боевой славы  им. братьев Шерстневых</vt:lpstr>
      <vt:lpstr>Экспонаты периода Великой Отечественной войны </vt:lpstr>
      <vt:lpstr>Экспонаты  о воинах – интернационалистах </vt:lpstr>
      <vt:lpstr>Отдел экспозиции  «Братья  Шерстневы»</vt:lpstr>
      <vt:lpstr>Отдел  экспозиции  «Подвиг подольских курсантов»</vt:lpstr>
      <vt:lpstr>Отдел  экспозиции  «Вспомним  всех  поименно»</vt:lpstr>
      <vt:lpstr>Отдел  экспозиции  «Защитники  Отечества»</vt:lpstr>
      <vt:lpstr>Отдел  экспозиции    «Воины-интернационалисты»</vt:lpstr>
      <vt:lpstr>Уроки, посвященные  75-летию  Курской  битвы</vt:lpstr>
      <vt:lpstr>Уроки  мужества, посвященные Дню  неизвестного  Героя</vt:lpstr>
      <vt:lpstr>Сотрудничество с  ассоциацией выпускников лицея</vt:lpstr>
      <vt:lpstr>Участие в акции «ПроПОИСК»</vt:lpstr>
      <vt:lpstr>Проектно-исследовательская работа</vt:lpstr>
      <vt:lpstr>Обзорные  и  тематические экскурссии</vt:lpstr>
      <vt:lpstr>Уроки  ОБЖ,  истории,  ИКН, ИЗО    в  музее.  Проведение квестов</vt:lpstr>
      <vt:lpstr>Акция  «Каштановая аллея»</vt:lpstr>
      <vt:lpstr>Память о воинах-интернационалистах</vt:lpstr>
      <vt:lpstr>Волонтерская   деятельность</vt:lpstr>
      <vt:lpstr>Публикации  в  СМИ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место регионального этапа Конкурса</dc:title>
  <dc:creator>Lenovo</dc:creator>
  <cp:lastModifiedBy>Информсреда_Поддержка_портала</cp:lastModifiedBy>
  <cp:revision>348</cp:revision>
  <dcterms:created xsi:type="dcterms:W3CDTF">2015-04-10T14:47:03Z</dcterms:created>
  <dcterms:modified xsi:type="dcterms:W3CDTF">2019-09-30T09:04:11Z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1955454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  <property fmtid="{D5CDD505-2E9C-101B-9397-08002B2CF9AE}" pid="5" name="ContentTypeId">
    <vt:lpwstr>0x010100B76C4EF7A812AA40B48C7A1C33E50EFE</vt:lpwstr>
  </property>
  <property fmtid="{D5CDD505-2E9C-101B-9397-08002B2CF9AE}" pid="6" name="_dlc_DocIdItemGuid">
    <vt:lpwstr>27299370-bacf-47b4-b1f0-732386776bec</vt:lpwstr>
  </property>
</Properties>
</file>