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74" r:id="rId2"/>
  </p:sldMasterIdLst>
  <p:notesMasterIdLst>
    <p:notesMasterId r:id="rId50"/>
  </p:notesMasterIdLst>
  <p:sldIdLst>
    <p:sldId id="272" r:id="rId3"/>
    <p:sldId id="268" r:id="rId4"/>
    <p:sldId id="259" r:id="rId5"/>
    <p:sldId id="260" r:id="rId6"/>
    <p:sldId id="274" r:id="rId7"/>
    <p:sldId id="261" r:id="rId8"/>
    <p:sldId id="264" r:id="rId9"/>
    <p:sldId id="269" r:id="rId10"/>
    <p:sldId id="276" r:id="rId11"/>
    <p:sldId id="315" r:id="rId12"/>
    <p:sldId id="310" r:id="rId13"/>
    <p:sldId id="311" r:id="rId14"/>
    <p:sldId id="312" r:id="rId15"/>
    <p:sldId id="313" r:id="rId16"/>
    <p:sldId id="314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3714" autoAdjust="0"/>
  </p:normalViewPr>
  <p:slideViewPr>
    <p:cSldViewPr>
      <p:cViewPr varScale="1">
        <p:scale>
          <a:sx n="108" d="100"/>
          <a:sy n="108" d="100"/>
        </p:scale>
        <p:origin x="-7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Доля муниципалитетов </a:t>
            </a:r>
          </a:p>
          <a:p>
            <a:pPr>
              <a:defRPr/>
            </a:pPr>
            <a:r>
              <a:rPr lang="ru-RU"/>
              <a:t>в общем количестве ответов</a:t>
            </a:r>
          </a:p>
        </c:rich>
      </c:tx>
      <c:layout>
        <c:manualLayout>
          <c:xMode val="edge"/>
          <c:yMode val="edge"/>
          <c:x val="4.2777156991739208E-2"/>
          <c:y val="0.8284715440974395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4648776398581977E-2"/>
          <c:y val="0.12979880890427378"/>
          <c:w val="0.43297898029695508"/>
          <c:h val="0.689348113367520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Лист1!$A$2:$A$18</c:f>
              <c:strCache>
                <c:ptCount val="17"/>
                <c:pt idx="0">
                  <c:v>Город Йошкар-Ола</c:v>
                </c:pt>
                <c:pt idx="1">
                  <c:v>Советский муниципальный район</c:v>
                </c:pt>
                <c:pt idx="2">
                  <c:v>Город Козьмодемьянск</c:v>
                </c:pt>
                <c:pt idx="3">
                  <c:v>Килемарский муниципальный район</c:v>
                </c:pt>
                <c:pt idx="4">
                  <c:v>Город Волжск</c:v>
                </c:pt>
                <c:pt idx="5">
                  <c:v>Сернурский муниципальный район</c:v>
                </c:pt>
                <c:pt idx="6">
                  <c:v>Звениговский муниципальный район</c:v>
                </c:pt>
                <c:pt idx="7">
                  <c:v>Медведевский муниципальный район</c:v>
                </c:pt>
                <c:pt idx="8">
                  <c:v>Юринский муниципальный район</c:v>
                </c:pt>
                <c:pt idx="9">
                  <c:v>Волжский муниципальный район</c:v>
                </c:pt>
                <c:pt idx="10">
                  <c:v>Моркинский муниципальный район</c:v>
                </c:pt>
                <c:pt idx="11">
                  <c:v>Мари-Турекский муниципальный район</c:v>
                </c:pt>
                <c:pt idx="12">
                  <c:v>Куженерский муниципальный район</c:v>
                </c:pt>
                <c:pt idx="13">
                  <c:v>Горномарийский муниципальный район</c:v>
                </c:pt>
                <c:pt idx="14">
                  <c:v>Оршанский муниципальный район</c:v>
                </c:pt>
                <c:pt idx="15">
                  <c:v>Параньгинский муниципальный район</c:v>
                </c:pt>
                <c:pt idx="16">
                  <c:v>Новоторъяльский муниципальный район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127</c:v>
                </c:pt>
                <c:pt idx="1">
                  <c:v>73</c:v>
                </c:pt>
                <c:pt idx="2">
                  <c:v>69</c:v>
                </c:pt>
                <c:pt idx="3">
                  <c:v>59</c:v>
                </c:pt>
                <c:pt idx="4">
                  <c:v>51</c:v>
                </c:pt>
                <c:pt idx="5">
                  <c:v>50</c:v>
                </c:pt>
                <c:pt idx="6">
                  <c:v>44</c:v>
                </c:pt>
                <c:pt idx="7">
                  <c:v>28</c:v>
                </c:pt>
                <c:pt idx="8">
                  <c:v>26</c:v>
                </c:pt>
                <c:pt idx="9">
                  <c:v>18</c:v>
                </c:pt>
                <c:pt idx="10">
                  <c:v>17</c:v>
                </c:pt>
                <c:pt idx="11">
                  <c:v>15</c:v>
                </c:pt>
                <c:pt idx="12">
                  <c:v>12</c:v>
                </c:pt>
                <c:pt idx="13">
                  <c:v>10</c:v>
                </c:pt>
                <c:pt idx="14">
                  <c:v>6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717761846479868"/>
          <c:y val="1.2342013168127504E-2"/>
          <c:w val="0.5003223930123466"/>
          <c:h val="0.9488483370268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549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559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451</c:v>
                </c:pt>
                <c:pt idx="1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</c:v>
                </c:pt>
                <c:pt idx="1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</c:v>
                </c:pt>
                <c:pt idx="1">
                  <c:v>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Мероприятия не провожу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523</c:v>
                </c:pt>
                <c:pt idx="1">
                  <c:v>63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</c:v>
                </c:pt>
                <c:pt idx="1">
                  <c:v>17</c:v>
                </c:pt>
                <c:pt idx="2">
                  <c:v>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Ничего не изменилось</c:v>
                </c:pt>
                <c:pt idx="1">
                  <c:v>Несколько уменьшилась</c:v>
                </c:pt>
                <c:pt idx="2">
                  <c:v>Несколько увеличилась</c:v>
                </c:pt>
                <c:pt idx="3">
                  <c:v>Существенно увеличилась</c:v>
                </c:pt>
                <c:pt idx="4">
                  <c:v>Существенно уменьшилась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312</c:v>
                </c:pt>
                <c:pt idx="1">
                  <c:v>123</c:v>
                </c:pt>
                <c:pt idx="2">
                  <c:v>79</c:v>
                </c:pt>
                <c:pt idx="3">
                  <c:v>72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C88B-D81A-4E15-A54C-92FA7E526C18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ABCE-0EFF-40C6-AD4D-FF4C96F48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2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35AF6F3-B095-B057-C0EE-75899C8CB192}"/>
              </a:ext>
            </a:extLst>
          </p:cNvPr>
          <p:cNvGrpSpPr/>
          <p:nvPr userDrawn="1"/>
        </p:nvGrpSpPr>
        <p:grpSpPr>
          <a:xfrm>
            <a:off x="-294682" y="571"/>
            <a:ext cx="925900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xmlns="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xmlns="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xmlns="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44" y="214854"/>
            <a:ext cx="544886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A3AD49FD96BA56EB628519323140A7A2DEEB75C71CEEBFE770FA59735AFD423A79D376B6C5B5200E4A513BFB2FEC20CE4B6E226A435B48FUEWBH" TargetMode="External"/><Relationship Id="rId2" Type="http://schemas.openxmlformats.org/officeDocument/2006/relationships/hyperlink" Target="consultantplus://offline/ref=DA3AD49FD96BA56EB628519323140A7A2DEEB75C71CEEBFE770FA59735AFD423A79D376B6C5B530BE5A513BFB2FEC20CE4B6E226A435B48FUEWB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consultantplus://offline/ref=DA3AD49FD96BA56EB628519323140A7A2DEEB75C71CEEBFE770FA59735AFD423A79D376B6C5B530BE4A513BFB2FEC20CE4B6E226A435B48FUEWB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yandex.ru/cloud/6502b528eb61462cf3f2aff1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-el.gov.ru/upload/medialibrary/19d/j2j3uia9dib13b1c375mekfheku2chpk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i-el.gov.ru/upload/medialibrary/db0/le80csd1ov1dhyqct27t7zhnk0dj1700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-el.gov.ru/upload/medialibrary/109/bgljifnemslyjhivlc9xe4s2mwaf46vo.pdf" TargetMode="External"/><Relationship Id="rId2" Type="http://schemas.openxmlformats.org/officeDocument/2006/relationships/hyperlink" Target="https://mari-el.gov.ru/upload/medialibrary/1f2/1hx1afooponrs4zsx3btq3m3wqcopkw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i-el.gov.ru/upload/medialibrary/674/lnli3wl7sqerhch1rh7j9eq9gq3667ba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92463"/>
              </p:ext>
            </p:extLst>
          </p:nvPr>
        </p:nvGraphicFramePr>
        <p:xfrm>
          <a:off x="1043608" y="1124744"/>
          <a:ext cx="7464921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4921"/>
              </a:tblGrid>
              <a:tr h="2076450"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ru-RU" sz="2800" b="1" u="none" strike="noStrike" spc="-10" dirty="0">
                          <a:effectLst/>
                        </a:rPr>
                        <a:t>Об организации деятельности Министерства образования и науки Республики Марий Эл по снижению документационной нагрузки на педагогических работников и образовательные организации</a:t>
                      </a:r>
                      <a:endParaRPr lang="ru-RU" sz="28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79228"/>
              </p:ext>
            </p:extLst>
          </p:nvPr>
        </p:nvGraphicFramePr>
        <p:xfrm>
          <a:off x="1475656" y="4005064"/>
          <a:ext cx="6600825" cy="108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825"/>
              </a:tblGrid>
              <a:tr h="108011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800" b="1" u="none" strike="noStrike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err="1" smtClean="0">
                          <a:effectLst/>
                        </a:rPr>
                        <a:t>Крупин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spc="0" dirty="0">
                          <a:effectLst/>
                        </a:rPr>
                        <a:t>Игорь Владимирович, начальник отдела государственного контроля (надзора) в сфере образования Министерства образования и науки </a:t>
                      </a:r>
                      <a:br>
                        <a:rPr lang="ru-RU" sz="1800" b="1" u="none" strike="noStrike" spc="0" dirty="0">
                          <a:effectLst/>
                        </a:rPr>
                      </a:br>
                      <a:r>
                        <a:rPr lang="ru-RU" sz="1800" b="1" u="none" strike="noStrike" spc="0" dirty="0">
                          <a:effectLst/>
                        </a:rPr>
                        <a:t>Республики Марий Эл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5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16245"/>
              </p:ext>
            </p:extLst>
          </p:nvPr>
        </p:nvGraphicFramePr>
        <p:xfrm>
          <a:off x="1007076" y="1609352"/>
          <a:ext cx="7453356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498">
                  <a:extLst>
                    <a:ext uri="{9D8B030D-6E8A-4147-A177-3AD203B41FA5}">
                      <a16:colId xmlns:a16="http://schemas.microsoft.com/office/drawing/2014/main" xmlns="" val="192178887"/>
                    </a:ext>
                  </a:extLst>
                </a:gridCol>
                <a:gridCol w="3796858">
                  <a:extLst>
                    <a:ext uri="{9D8B030D-6E8A-4147-A177-3AD203B41FA5}">
                      <a16:colId xmlns:a16="http://schemas.microsoft.com/office/drawing/2014/main" xmlns="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Чукотский автономный округ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Воронежская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Иркутская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Кировская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Курганская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Пермский край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Республика Алтай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Республика Дагестан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Республика Марий Эл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Чувашская Республика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32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Ростовская область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997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2466EA-36FE-5F03-1A8D-E46C553C47D2}"/>
              </a:ext>
            </a:extLst>
          </p:cNvPr>
          <p:cNvSpPr txBox="1"/>
          <p:nvPr/>
        </p:nvSpPr>
        <p:spPr>
          <a:xfrm>
            <a:off x="1399838" y="351528"/>
            <a:ext cx="691657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</p:spTree>
    <p:extLst>
      <p:ext uri="{BB962C8B-B14F-4D97-AF65-F5344CB8AC3E}">
        <p14:creationId xmlns:p14="http://schemas.microsoft.com/office/powerpoint/2010/main" val="9454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5"/>
            <a:ext cx="87129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Что входит в обязанности классного руководителя?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Классный руководитель обязан взаимодействовать с обучающимися и их семьями, другими педагогическими работниками общеобразовательной организации, администрацией общеобразовательной организации, а также внешними партнерами в целях обучения, воспитания и социализации обучающихся.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62828"/>
            <a:ext cx="9144000" cy="48628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Приоритетные задачи деятельности классного руководителя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Задачами деятельности классного руководителя являются (разд. 4 Методических </a:t>
            </a:r>
            <a:r>
              <a:rPr lang="ru-RU" sz="1400" dirty="0" smtClean="0">
                <a:solidFill>
                  <a:schemeClr val="bg1"/>
                </a:solidFill>
              </a:rPr>
              <a:t>рекомендаций </a:t>
            </a:r>
            <a:r>
              <a:rPr lang="ru-RU" sz="1400" dirty="0" smtClean="0"/>
              <a:t>органам </a:t>
            </a:r>
            <a:r>
              <a:rPr lang="ru-RU" sz="1400" dirty="0"/>
              <a:t>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</a:t>
            </a:r>
            <a:r>
              <a:rPr lang="ru-RU" sz="1400" dirty="0" smtClean="0"/>
              <a:t>организациях (письмо </a:t>
            </a:r>
            <a:r>
              <a:rPr lang="ru-RU" sz="1400" dirty="0" err="1" smtClean="0"/>
              <a:t>Минпросвещения</a:t>
            </a:r>
            <a:r>
              <a:rPr lang="ru-RU" sz="1400" dirty="0" smtClean="0"/>
              <a:t> </a:t>
            </a:r>
            <a:r>
              <a:rPr lang="ru-RU" sz="1400" dirty="0"/>
              <a:t>России от 12.05.2020 N </a:t>
            </a:r>
            <a:r>
              <a:rPr lang="ru-RU" sz="1400" dirty="0" smtClean="0"/>
              <a:t>ВБ-1011/08</a:t>
            </a:r>
            <a:r>
              <a:rPr lang="ru-RU" sz="1400" dirty="0" smtClean="0">
                <a:solidFill>
                  <a:schemeClr val="bg1"/>
                </a:solidFill>
              </a:rPr>
              <a:t>):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•создание </a:t>
            </a:r>
            <a:r>
              <a:rPr lang="ru-RU" sz="1400" dirty="0">
                <a:solidFill>
                  <a:schemeClr val="bg1"/>
                </a:solidFill>
              </a:rPr>
              <a:t>благоприятных психолого-педагогических условий в классе путем </a:t>
            </a:r>
            <a:r>
              <a:rPr lang="ru-RU" sz="1400" dirty="0" err="1">
                <a:solidFill>
                  <a:schemeClr val="bg1"/>
                </a:solidFill>
              </a:rPr>
              <a:t>гуманизации</a:t>
            </a:r>
            <a:r>
              <a:rPr lang="ru-RU" sz="1400" dirty="0">
                <a:solidFill>
                  <a:schemeClr val="bg1"/>
                </a:solidFill>
              </a:rPr>
              <a:t> межличностных отношений, формирования навыков общения обучающихся, детско-взрослого общения, основанного на принципах взаимного уважения и взаимопомощи, ответственности, коллективизма и социальной солидарности, недопустимости любых форм и видов травли, насилия, проявления жестокости;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•формирование </a:t>
            </a:r>
            <a:r>
              <a:rPr lang="ru-RU" sz="1400" dirty="0">
                <a:solidFill>
                  <a:schemeClr val="bg1"/>
                </a:solidFill>
              </a:rPr>
              <a:t>у обучающихся высокого уровня духовно-нравственного развития, основанного на принятии общечеловеческих и российских традиционных духовных ценностей и практической готовности им следовать;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•формирование </a:t>
            </a:r>
            <a:r>
              <a:rPr lang="ru-RU" sz="1400" dirty="0">
                <a:solidFill>
                  <a:schemeClr val="bg1"/>
                </a:solidFill>
              </a:rPr>
              <a:t>внутренней позиции личности обучающегося по отношению к негативным явлениям окружающей социальной действительности, в частности к деструктивным сетевым сообществам, употреблению различных веществ, способных нанести вред здоровью человека;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•формирование </a:t>
            </a:r>
            <a:r>
              <a:rPr lang="ru-RU" sz="1400" dirty="0">
                <a:solidFill>
                  <a:schemeClr val="bg1"/>
                </a:solidFill>
              </a:rPr>
              <a:t>у обучающихся активной гражданской позиции, чувства ответственности за свою страну, причастности к историко-культурной общности российского народа и судьбе России, включая неприятие попыток пересмотра исторических фактов, в частности событий и итогов Второй мировой войны;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•формирование </a:t>
            </a:r>
            <a:r>
              <a:rPr lang="ru-RU" sz="1400" dirty="0">
                <a:solidFill>
                  <a:schemeClr val="bg1"/>
                </a:solidFill>
              </a:rPr>
              <a:t>способности обучающихся реализовать свой потенциал в условиях современного общества за счет активной жизненной и социальной позиции, использования возможностей волонтерского движения, детских общественных движений, творческих и научных сообществ.</a:t>
            </a:r>
          </a:p>
        </p:txBody>
      </p:sp>
    </p:spTree>
    <p:extLst>
      <p:ext uri="{BB962C8B-B14F-4D97-AF65-F5344CB8AC3E}">
        <p14:creationId xmlns:p14="http://schemas.microsoft.com/office/powerpoint/2010/main" val="40042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92" y="404664"/>
            <a:ext cx="9073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Обязанности </a:t>
            </a:r>
            <a:r>
              <a:rPr lang="ru-RU" sz="2400" b="1" dirty="0"/>
              <a:t>классного руководителя</a:t>
            </a:r>
            <a:endParaRPr lang="ru-RU" sz="2400" dirty="0"/>
          </a:p>
          <a:p>
            <a:pPr algn="just"/>
            <a:r>
              <a:rPr lang="ru-RU" dirty="0"/>
              <a:t>Классный руководитель выполняет широкий спектр обязанностей, относящихся непосредственно к педагогической, а не к управленческой деятельности. Действия, относящиеся к анализу, планированию, организации, контролю процесса воспитания и социализации, координирующие действия являются вспомогательными для достижения педагогических целей и результатов, а не смыслом и главными функциями, связанными с классным руководством (</a:t>
            </a:r>
            <a:r>
              <a:rPr lang="ru-RU" dirty="0">
                <a:hlinkClick r:id="rId2"/>
              </a:rPr>
              <a:t>разд. 4 Методических рекомендаций).</a:t>
            </a:r>
          </a:p>
          <a:p>
            <a:pPr algn="just"/>
            <a:r>
              <a:rPr lang="ru-RU" dirty="0"/>
              <a:t>В рамках реализации задач деятельности по классному руководству педагогический работник самостоятельно выбирает формы и технологии работы с обучающимися и родителями (законными представителями) несовершеннолетних обучающихся, в том числе (</a:t>
            </a:r>
            <a:r>
              <a:rPr lang="ru-RU" dirty="0">
                <a:hlinkClick r:id="rId3"/>
              </a:rPr>
              <a:t>разд. 4 Методических рекомендаций):</a:t>
            </a:r>
          </a:p>
          <a:p>
            <a:pPr algn="just"/>
            <a:r>
              <a:rPr lang="ru-RU" dirty="0"/>
              <a:t>индивидуальные (беседа, консультация, обмен мнениями, оказание индивидуальной помощи, совместный поиск решения проблемы и др.);</a:t>
            </a:r>
          </a:p>
          <a:p>
            <a:pPr algn="just"/>
            <a:r>
              <a:rPr lang="ru-RU" dirty="0"/>
              <a:t>групповые (творческие группы, сетевые сообщества, органы самоуправления, проекты, ролевые игры, дебаты и др.);</a:t>
            </a:r>
          </a:p>
          <a:p>
            <a:pPr algn="just"/>
            <a:r>
              <a:rPr lang="ru-RU" dirty="0"/>
              <a:t>коллективные (классные часы, конкурсы, спектакли, концерты, походы, образовательный туризм, слеты, соревнования, </a:t>
            </a:r>
            <a:r>
              <a:rPr lang="ru-RU" dirty="0" err="1"/>
              <a:t>квесты</a:t>
            </a:r>
            <a:r>
              <a:rPr lang="ru-RU" dirty="0"/>
              <a:t> и игры, родительские собрания и др.).</a:t>
            </a:r>
          </a:p>
          <a:p>
            <a:pPr algn="just"/>
            <a:r>
              <a:rPr lang="ru-RU" dirty="0"/>
              <a:t>В деятельности, связанной с классным руководством, выделяются инвариантная и вариативная части обязанностей (</a:t>
            </a:r>
            <a:r>
              <a:rPr lang="ru-RU" dirty="0">
                <a:hlinkClick r:id="rId4"/>
              </a:rPr>
              <a:t>разд. 4 Методических рекомендаций).</a:t>
            </a:r>
          </a:p>
        </p:txBody>
      </p:sp>
    </p:spTree>
    <p:extLst>
      <p:ext uri="{BB962C8B-B14F-4D97-AF65-F5344CB8AC3E}">
        <p14:creationId xmlns:p14="http://schemas.microsoft.com/office/powerpoint/2010/main" val="17906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2032" y="116632"/>
            <a:ext cx="253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Инвариантная часть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 smtClean="0"/>
              <a:t>1. Личностно </a:t>
            </a:r>
            <a:r>
              <a:rPr lang="ru-RU" dirty="0"/>
              <a:t>ориентированная деятельность по воспитанию и социализации обучающихся в классе (например, содействие повышению дисциплинированности и академической успешности каждого обучающегося, в том числе путем осуществления контроля посещаемости и успеваемости, профилактика наркотической и алкогольной зависимости, </a:t>
            </a:r>
            <a:r>
              <a:rPr lang="ru-RU" dirty="0" err="1"/>
              <a:t>табакокурения</a:t>
            </a:r>
            <a:r>
              <a:rPr lang="ru-RU" dirty="0"/>
              <a:t>, употребления вредных для здоровья веществ, поддержка талантливых обучающихся, в том числе содействие развитию их способностей).</a:t>
            </a:r>
          </a:p>
          <a:p>
            <a:pPr algn="just"/>
            <a:r>
              <a:rPr lang="ru-RU" dirty="0" smtClean="0"/>
              <a:t>2. Деятельность </a:t>
            </a:r>
            <a:r>
              <a:rPr lang="ru-RU" dirty="0"/>
              <a:t>по воспитанию и социализации обучающихся, осуществляемая с классом как социальной группой, включая, например, регулирование и </a:t>
            </a:r>
            <a:r>
              <a:rPr lang="ru-RU" dirty="0" err="1"/>
              <a:t>гуманизацию</a:t>
            </a:r>
            <a:r>
              <a:rPr lang="ru-RU" dirty="0"/>
              <a:t> межличностных отношений в классе, формирование благоприятного психологического климата, толерантности и навыков общения в полиэтнической, поликультурной среде; профилактику </a:t>
            </a:r>
            <a:r>
              <a:rPr lang="ru-RU" dirty="0" err="1"/>
              <a:t>девиантного</a:t>
            </a:r>
            <a:r>
              <a:rPr lang="ru-RU" dirty="0"/>
              <a:t> и асоциального поведения обучающихся, в том числе всех форм проявления жестокости, насилия, травли в детском коллективе.</a:t>
            </a:r>
          </a:p>
          <a:p>
            <a:pPr algn="just"/>
            <a:r>
              <a:rPr lang="ru-RU" dirty="0" smtClean="0"/>
              <a:t>3. Осуществление </a:t>
            </a:r>
            <a:r>
              <a:rPr lang="ru-RU" dirty="0"/>
              <a:t>воспитательной деятельности во взаимодействии с родителями (законными представителями) несовершеннолетних обучающихся (например, привлечение родителей (законных представителей) к сотрудничеству в интересах обучающихся, регулярное информирование родителей (законных представителей) об особенностях осуществления образовательного процесса в течение учебного года, основных содержательных и организационных изменениях, о внеурочных мероприятиях и событиях жизни класса).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70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Осуществление </a:t>
            </a:r>
            <a:r>
              <a:rPr lang="ru-RU" dirty="0"/>
              <a:t>воспитательной деятельности во взаимодействии с педагогическим коллективом (например, взаимодействие с администрацией общеобразовательной организации и учителями учебных предметов по вопросам контроля и повышения результативности учебной деятельности обучающихся и класса в целом; взаимодействие с педагогом-психологом, социальным педагогом и педагогами дополнительного образования).</a:t>
            </a:r>
          </a:p>
          <a:p>
            <a:pPr algn="just"/>
            <a:r>
              <a:rPr lang="ru-RU" dirty="0"/>
              <a:t>5</a:t>
            </a:r>
            <a:r>
              <a:rPr lang="ru-RU" dirty="0" smtClean="0"/>
              <a:t>. Участие </a:t>
            </a:r>
            <a:r>
              <a:rPr lang="ru-RU" dirty="0"/>
              <a:t>в воспитательной деятельности во взаимодействии с социальными партнерами (например, участие в организации работы, способствующей профессиональному самоопределению обучающихся; участие в организации комплексной поддержки детей из групп риска, находящихся в трудной жизненной ситуации, с привлечением работников социальных служб, правоохранительных органов, организаций сферы здравоохранения, дополнительного образования детей, культуры, спорта, профессионального образования, бизнеса).</a:t>
            </a:r>
          </a:p>
          <a:p>
            <a:pPr algn="just"/>
            <a:r>
              <a:rPr lang="ru-RU" dirty="0"/>
              <a:t>6</a:t>
            </a:r>
            <a:r>
              <a:rPr lang="ru-RU" dirty="0" smtClean="0"/>
              <a:t>. Ведение </a:t>
            </a:r>
            <a:r>
              <a:rPr lang="ru-RU" dirty="0"/>
              <a:t>и составление следующей документации, в частности:</a:t>
            </a:r>
          </a:p>
          <a:p>
            <a:pPr algn="just"/>
            <a:r>
              <a:rPr lang="ru-RU" dirty="0"/>
              <a:t>1) классного журнала (в бумажной форме) в части внесения в него и актуализации списка обучающихся (если используется электронный журнал, то актуализация списка не требуется).</a:t>
            </a:r>
          </a:p>
          <a:p>
            <a:pPr algn="just"/>
            <a:r>
              <a:rPr lang="ru-RU" dirty="0"/>
              <a:t>2) плана воспитательной работы в рамках деятельности, связанной с классным руководством, требования к оформлению которого могут быть установлены локальным нормативным актом общеобразовательной организации по согласованию с выборным органом первичной профсоюзной организации.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04664"/>
            <a:ext cx="253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Инвариантная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25038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404664"/>
            <a:ext cx="356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Вариативная часть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9516" y="98072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Вариативная часть деятельности по классному руководству формируется в зависимости от контекстных условий общеобразовательной организации (разд. 4 Методических рекомендаций).</a:t>
            </a:r>
          </a:p>
          <a:p>
            <a:pPr algn="just"/>
            <a:r>
              <a:rPr lang="ru-RU" dirty="0"/>
              <a:t>Так, вариативность может отражать наличие особых целей и задач духовно-нравственного воспитания обучающихся в общеобразовательных организациях субъекта РФ, связанных с трансляцией и поддержкой развития национальной культуры, сохранением родного языка.</a:t>
            </a:r>
          </a:p>
          <a:p>
            <a:pPr algn="just"/>
            <a:r>
              <a:rPr lang="ru-RU" dirty="0"/>
              <a:t>Вариативная часть 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 (разд. 4 Методических рекомендаций).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691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Обязанности </a:t>
            </a:r>
            <a:r>
              <a:rPr lang="ru-RU" b="1" dirty="0"/>
              <a:t>классного руководителя как педагога</a:t>
            </a:r>
          </a:p>
          <a:p>
            <a:pPr algn="just"/>
            <a:r>
              <a:rPr lang="ru-RU" dirty="0"/>
              <a:t>Поскольку классный руководитель является педагогическим работником, он должен в числе прочего выполнять следующие обязанности (ст. 48 Закона </a:t>
            </a:r>
            <a:r>
              <a:rPr lang="ru-RU" dirty="0" smtClean="0"/>
              <a:t>№ </a:t>
            </a:r>
            <a:r>
              <a:rPr lang="ru-RU" dirty="0"/>
              <a:t>273-ФЗ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1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40960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Результаты опроса </a:t>
            </a:r>
            <a:r>
              <a:rPr lang="ru-RU" b="1" dirty="0">
                <a:solidFill>
                  <a:schemeClr val="tx2"/>
                </a:solidFill>
              </a:rPr>
              <a:t>педагогических работников Республики Марий Эл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по вопросам снижения документационной нагрузки в образовательных </a:t>
            </a:r>
            <a:r>
              <a:rPr lang="ru-RU" b="1" dirty="0" smtClean="0">
                <a:solidFill>
                  <a:schemeClr val="tx2"/>
                </a:solidFill>
              </a:rPr>
              <a:t>организациях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Сроки проведения 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89714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целью мониторинга выполнения приказа  </a:t>
            </a:r>
            <a:r>
              <a:rPr lang="ru-RU" dirty="0" err="1"/>
              <a:t>Минпросвещения</a:t>
            </a:r>
            <a:r>
              <a:rPr lang="ru-RU" dirty="0"/>
              <a:t> </a:t>
            </a:r>
            <a:r>
              <a:rPr lang="ru-RU" dirty="0" smtClean="0"/>
              <a:t>России от </a:t>
            </a:r>
            <a:r>
              <a:rPr lang="ru-RU" dirty="0"/>
              <a:t>21 июля 2022 г. № </a:t>
            </a:r>
            <a:r>
              <a:rPr lang="ru-RU" dirty="0" smtClean="0"/>
              <a:t>582 и </a:t>
            </a:r>
            <a:r>
              <a:rPr lang="ru-RU" dirty="0"/>
              <a:t>определения объективной ситуации Министерство предлагает педагогическим работникам пройти анонимный опрос по вопросам снижения документационной нагрузки при реализации основных общеобразовательных программ в Республике Марий Эл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Сроки проведения </a:t>
            </a:r>
            <a:r>
              <a:rPr lang="ru-RU" dirty="0" smtClean="0"/>
              <a:t>опроса: с </a:t>
            </a:r>
            <a:r>
              <a:rPr lang="ru-RU" dirty="0"/>
              <a:t>15 сентября по 15 октября 2023 г. включительно по ссылке на </a:t>
            </a:r>
            <a:r>
              <a:rPr lang="ru-RU" dirty="0" err="1" smtClean="0"/>
              <a:t>Yandex</a:t>
            </a:r>
            <a:r>
              <a:rPr lang="ru-RU" dirty="0" smtClean="0"/>
              <a:t> </a:t>
            </a:r>
            <a:r>
              <a:rPr lang="ru-RU" dirty="0" err="1" smtClean="0"/>
              <a:t>Forms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https://forms.yandex.ru/cloud/6502b528eb61462cf3f2aff1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12533" r="36611" b="7318"/>
          <a:stretch/>
        </p:blipFill>
        <p:spPr bwMode="auto">
          <a:xfrm>
            <a:off x="5246914" y="1628800"/>
            <a:ext cx="370788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 опросе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158339"/>
              </p:ext>
            </p:extLst>
          </p:nvPr>
        </p:nvGraphicFramePr>
        <p:xfrm>
          <a:off x="251520" y="1600200"/>
          <a:ext cx="8640960" cy="4471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/>
                <a:gridCol w="2376264"/>
                <a:gridCol w="2088232"/>
                <a:gridCol w="2232248"/>
              </a:tblGrid>
              <a:tr h="2260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Yandex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Forms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муниципальных образований Республики </a:t>
                      </a:r>
                    </a:p>
                    <a:p>
                      <a:r>
                        <a:rPr lang="ru-RU" dirty="0" smtClean="0"/>
                        <a:t>Марий Эл</a:t>
                      </a:r>
                      <a:endParaRPr lang="ru-RU" dirty="0"/>
                    </a:p>
                  </a:txBody>
                  <a:tcPr anchor="ctr"/>
                </a:tc>
              </a:tr>
              <a:tr h="221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effectLst/>
                        </a:rPr>
                        <a:t>10 вопросов</a:t>
                      </a:r>
                      <a:endParaRPr lang="ru-RU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612 ответов учителей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 descr="C:\Users\arhipov-ev\Downloads\Яндекс.формы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24568" r="38731" b="29228"/>
          <a:stretch/>
        </p:blipFill>
        <p:spPr bwMode="auto">
          <a:xfrm>
            <a:off x="573865" y="1893421"/>
            <a:ext cx="1251858" cy="1643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" y="4365104"/>
            <a:ext cx="1703851" cy="1277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arhipov-ev\Pictures\map-yoshkar-o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9" y="2145603"/>
            <a:ext cx="1716019" cy="1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5253"/>
          <a:stretch/>
        </p:blipFill>
        <p:spPr bwMode="auto">
          <a:xfrm>
            <a:off x="4677036" y="4365104"/>
            <a:ext cx="1839180" cy="1259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3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Учителем какого муниципального </a:t>
            </a:r>
            <a:br>
              <a:rPr lang="ru-RU" sz="3200" b="1" dirty="0" smtClean="0"/>
            </a:br>
            <a:r>
              <a:rPr lang="ru-RU" sz="3200" b="1" dirty="0" smtClean="0"/>
              <a:t>образования Вы являетесь?</a:t>
            </a:r>
            <a:endParaRPr lang="ru-RU" sz="3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26220"/>
              </p:ext>
            </p:extLst>
          </p:nvPr>
        </p:nvGraphicFramePr>
        <p:xfrm>
          <a:off x="107504" y="1124745"/>
          <a:ext cx="8928992" cy="569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262294"/>
                <a:gridCol w="3202202"/>
                <a:gridCol w="1224136"/>
              </a:tblGrid>
              <a:tr h="5876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Муниципальное </a:t>
                      </a:r>
                      <a:br>
                        <a:rPr lang="ru-RU" sz="1600" dirty="0" smtClean="0">
                          <a:latin typeface="+mn-lt"/>
                        </a:rPr>
                      </a:br>
                      <a:r>
                        <a:rPr lang="ru-RU" sz="1600" dirty="0" smtClean="0">
                          <a:latin typeface="+mn-lt"/>
                        </a:rPr>
                        <a:t>образование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Количество человек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Муниципальное </a:t>
                      </a:r>
                      <a:br>
                        <a:rPr lang="ru-RU" sz="1600" dirty="0" smtClean="0">
                          <a:latin typeface="+mn-lt"/>
                        </a:rPr>
                      </a:br>
                      <a:r>
                        <a:rPr lang="ru-RU" sz="1600" dirty="0" smtClean="0">
                          <a:latin typeface="+mn-lt"/>
                        </a:rPr>
                        <a:t>образование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Количество человек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Турекский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Волжск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Горномарийский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42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Количество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612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779838" y="1600200"/>
            <a:ext cx="4678362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76700"/>
            <a:ext cx="3263900" cy="100848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поручение Председателя </a:t>
            </a:r>
            <a:r>
              <a:rPr lang="ru-RU" sz="1600" b="1" dirty="0" smtClean="0"/>
              <a:t>Правительства Российской </a:t>
            </a:r>
            <a:r>
              <a:rPr lang="ru-RU" sz="1600" b="1" dirty="0"/>
              <a:t>Федерации М.В. </a:t>
            </a:r>
            <a:r>
              <a:rPr lang="ru-RU" sz="1600" b="1" dirty="0" err="1" smtClean="0"/>
              <a:t>Мишустина</a:t>
            </a:r>
            <a:r>
              <a:rPr lang="ru-RU" sz="1600" b="1" dirty="0" smtClean="0"/>
              <a:t> от </a:t>
            </a:r>
            <a:r>
              <a:rPr lang="ru-RU" sz="1600" b="1" dirty="0"/>
              <a:t>30.03.2023 № ММ-П8-4473</a:t>
            </a:r>
          </a:p>
        </p:txBody>
      </p:sp>
      <p:pic>
        <p:nvPicPr>
          <p:cNvPr id="4" name="Рисунок 3" descr="C:\Users\ARHIPO~1\AppData\Local\Temp\FineReader11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6225"/>
            <a:ext cx="3263900" cy="2530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79767"/>
              </p:ext>
            </p:extLst>
          </p:nvPr>
        </p:nvGraphicFramePr>
        <p:xfrm>
          <a:off x="1322217" y="260648"/>
          <a:ext cx="6624736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4736"/>
              </a:tblGrid>
              <a:tr h="3726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10" dirty="0">
                          <a:effectLst/>
                        </a:rPr>
                        <a:t>ПРИОРИТЕТ ПРАВИТЕЛЬСТВА РОССИЙСКОЙ ФЕДЕРАЦИИ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38815"/>
              </p:ext>
            </p:extLst>
          </p:nvPr>
        </p:nvGraphicFramePr>
        <p:xfrm>
          <a:off x="1293813" y="908720"/>
          <a:ext cx="656272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272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Снижение бюрократической нагрузки на всех уровнях образования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44209" y="3322647"/>
            <a:ext cx="1879054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cs typeface="Arial" pitchFamily="34" charset="0"/>
              </a:rPr>
              <a:t>Создана федеральная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cs typeface="Arial" pitchFamily="34" charset="0"/>
              </a:rPr>
              <a:t>«Горячая линия</a:t>
            </a:r>
            <a:r>
              <a:rPr lang="ru-RU" sz="1400" b="1" dirty="0" smtClean="0">
                <a:cs typeface="Arial" pitchFamily="34" charset="0"/>
              </a:rPr>
              <a:t>»</a:t>
            </a:r>
            <a:r>
              <a:rPr lang="en-US" sz="1400" b="1" dirty="0">
                <a:cs typeface="Arial" pitchFamily="34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cs typeface="Arial" pitchFamily="34" charset="0"/>
              </a:rPr>
              <a:t>stop_nagruZka@obrnadzor.gov.ru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04791"/>
              </p:ext>
            </p:extLst>
          </p:nvPr>
        </p:nvGraphicFramePr>
        <p:xfrm>
          <a:off x="4644008" y="1628800"/>
          <a:ext cx="2952328" cy="316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</a:tblGrid>
              <a:tr h="316601">
                <a:tc>
                  <a:txBody>
                    <a:bodyPr/>
                    <a:lstStyle/>
                    <a:p>
                      <a:pPr marR="4445"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0" dirty="0">
                          <a:effectLst/>
                        </a:rPr>
                        <a:t>ПРИНЯТЫЕ МЕРЫ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90727"/>
              </p:ext>
            </p:extLst>
          </p:nvPr>
        </p:nvGraphicFramePr>
        <p:xfrm>
          <a:off x="4499992" y="2046798"/>
          <a:ext cx="3564384" cy="302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84"/>
              </a:tblGrid>
              <a:tr h="302082">
                <a:tc>
                  <a:txBody>
                    <a:bodyPr/>
                    <a:lstStyle/>
                    <a:p>
                      <a:pPr marL="381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10" dirty="0">
                          <a:effectLst/>
                        </a:rPr>
                        <a:t>Федеральный уровень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71538" y="4941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80016"/>
              </p:ext>
            </p:extLst>
          </p:nvPr>
        </p:nvGraphicFramePr>
        <p:xfrm>
          <a:off x="4139952" y="2420889"/>
          <a:ext cx="1872207" cy="997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7"/>
              </a:tblGrid>
              <a:tr h="997456">
                <a:tc>
                  <a:txBody>
                    <a:bodyPr/>
                    <a:lstStyle/>
                    <a:p>
                      <a:pPr marR="36195"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b="1" u="none" strike="noStrike" spc="20" dirty="0">
                          <a:effectLst/>
                        </a:rPr>
                        <a:t>Приняты поправки в закон «Об образовании»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751263" y="3995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279582"/>
              </p:ext>
            </p:extLst>
          </p:nvPr>
        </p:nvGraphicFramePr>
        <p:xfrm>
          <a:off x="6455767" y="2564904"/>
          <a:ext cx="186749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7496"/>
              </a:tblGrid>
              <a:tr h="648072">
                <a:tc>
                  <a:txBody>
                    <a:bodyPr/>
                    <a:lstStyle/>
                    <a:p>
                      <a:pPr marR="5715" algn="just">
                        <a:spcAft>
                          <a:spcPts val="0"/>
                        </a:spcAft>
                      </a:pPr>
                      <a:r>
                        <a:rPr lang="ru-RU" sz="1400" b="1" u="none" strike="noStrike" spc="20" dirty="0">
                          <a:effectLst/>
                        </a:rPr>
                        <a:t>Издан приказ</a:t>
                      </a:r>
                      <a:br>
                        <a:rPr lang="ru-RU" sz="1400" b="1" u="none" strike="noStrike" spc="20" dirty="0">
                          <a:effectLst/>
                        </a:rPr>
                      </a:br>
                      <a:r>
                        <a:rPr lang="ru-RU" sz="1400" b="1" u="none" strike="noStrike" spc="20" dirty="0" err="1">
                          <a:effectLst/>
                          <a:latin typeface="+mn-lt"/>
                        </a:rPr>
                        <a:t>Минпросвещения</a:t>
                      </a:r>
                      <a:r>
                        <a:rPr lang="ru-RU" sz="1400" b="1" u="none" strike="noStrike" spc="20" dirty="0">
                          <a:effectLst/>
                        </a:rPr>
                        <a:t> России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595688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3425712"/>
            <a:ext cx="1872207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/>
              <a:t>Ведется работа по</a:t>
            </a:r>
          </a:p>
          <a:p>
            <a:pPr algn="just"/>
            <a:r>
              <a:rPr lang="ru-RU" sz="1400" b="1" dirty="0"/>
              <a:t>формированию</a:t>
            </a:r>
          </a:p>
          <a:p>
            <a:pPr algn="just"/>
            <a:r>
              <a:rPr lang="ru-RU" sz="1400" b="1" dirty="0"/>
              <a:t>номенклатуры дел</a:t>
            </a:r>
          </a:p>
          <a:p>
            <a:pPr algn="just"/>
            <a:r>
              <a:rPr lang="ru-RU" sz="1400" b="1" dirty="0"/>
              <a:t>школы и педагогов </a:t>
            </a:r>
            <a:r>
              <a:rPr lang="ru-RU" sz="1400" b="1" dirty="0" smtClean="0"/>
              <a:t>всех уровней </a:t>
            </a:r>
            <a:r>
              <a:rPr lang="ru-RU" sz="1400" b="1" dirty="0"/>
              <a:t>образования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5157192"/>
            <a:ext cx="7776864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hlinkClick r:id="rId3" tooltip="Приказ Минпросвещения России от 21 июля 2022 г. № 582 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/>
              </a:rPr>
              <a:t>Приказ </a:t>
            </a:r>
            <a:r>
              <a:rPr lang="ru-RU" sz="1400" b="1" dirty="0" err="1" smtClean="0">
                <a:hlinkClick r:id="rId3" tooltip="Приказ Минпросвещения России от 21 июля 2022 г. № 582 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/>
              </a:rPr>
              <a:t>Минпросвещения</a:t>
            </a:r>
            <a:r>
              <a:rPr lang="ru-RU" sz="1400" b="1" dirty="0" smtClean="0">
                <a:hlinkClick r:id="rId3" tooltip="Приказ Минпросвещения России от 21 июля 2022 г. № 582 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/>
              </a:rPr>
              <a:t> </a:t>
            </a:r>
            <a:r>
              <a:rPr lang="ru-RU" sz="1400" b="1" dirty="0">
                <a:hlinkClick r:id="rId3" tooltip="Приказ Минпросвещения России от 21 июля 2022 г. № 582 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/>
              </a:rPr>
              <a:t>России от 21 июля 2022 г. № 582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«Об </a:t>
            </a:r>
            <a:r>
              <a:rPr lang="ru-RU" sz="1400" dirty="0"/>
              <a:t>утверждении перечня документации, подготовка которой осуществляется педагогическими работниками при реализации основных общеобразовательных </a:t>
            </a:r>
            <a:r>
              <a:rPr lang="ru-RU" sz="1400" dirty="0" smtClean="0"/>
              <a:t>программ»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>
                <a:hlinkClick r:id="rId4" tooltip="Статья 47. Правовой статус педагогических работников. Права и свободы педагогических работников, гарантии их реализации Федеральный закон от 29 декабря 2012 г. № 273-ФЗ "/>
              </a:rPr>
              <a:t>Статья </a:t>
            </a:r>
            <a:r>
              <a:rPr lang="ru-RU" sz="1400" b="1" dirty="0">
                <a:hlinkClick r:id="rId4" tooltip="Статья 47. Правовой статус педагогических работников. Права и свободы педагогических работников, гарантии их реализации Федеральный закон от 29 декабря 2012 г. № 273-ФЗ "/>
              </a:rPr>
              <a:t>47. Правовой статус педагогических работников. Права и свободы педагогических </a:t>
            </a:r>
            <a:r>
              <a:rPr lang="ru-RU" sz="1400" b="1" dirty="0" smtClean="0">
                <a:hlinkClick r:id="rId4" tooltip="Статья 47. Правовой статус педагогических работников. Права и свободы педагогических работников, гарантии их реализации Федеральный закон от 29 декабря 2012 г. № 273-ФЗ "/>
              </a:rPr>
              <a:t>работников, гарантии их реализации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Федеральный закон от 29 декабря 2012 г. № 273-ФЗ "Об образовании в Российской Федерации" </a:t>
            </a:r>
          </a:p>
        </p:txBody>
      </p:sp>
    </p:spTree>
    <p:extLst>
      <p:ext uri="{BB962C8B-B14F-4D97-AF65-F5344CB8AC3E}">
        <p14:creationId xmlns:p14="http://schemas.microsoft.com/office/powerpoint/2010/main" val="10840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3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Учителем какого муниципального </a:t>
            </a:r>
            <a:br>
              <a:rPr lang="ru-RU" sz="3200" b="1" dirty="0" smtClean="0"/>
            </a:br>
            <a:r>
              <a:rPr lang="ru-RU" sz="3200" b="1" dirty="0" smtClean="0"/>
              <a:t>образования Вы являетесь?</a:t>
            </a:r>
            <a:endParaRPr lang="ru-RU" sz="3200" b="1" dirty="0"/>
          </a:p>
        </p:txBody>
      </p:sp>
      <p:graphicFrame>
        <p:nvGraphicFramePr>
          <p:cNvPr id="3" name="Диаграмма 2" title="пррр"/>
          <p:cNvGraphicFramePr/>
          <p:nvPr>
            <p:extLst>
              <p:ext uri="{D42A27DB-BD31-4B8C-83A1-F6EECF244321}">
                <p14:modId xmlns:p14="http://schemas.microsoft.com/office/powerpoint/2010/main" val="3738729480"/>
              </p:ext>
            </p:extLst>
          </p:nvPr>
        </p:nvGraphicFramePr>
        <p:xfrm>
          <a:off x="251520" y="1124744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8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поправками </a:t>
            </a:r>
            <a:r>
              <a:rPr lang="ru-RU" sz="3200" b="1" dirty="0" smtClean="0"/>
              <a:t>в закон </a:t>
            </a:r>
            <a:br>
              <a:rPr lang="ru-RU" sz="3200" b="1" dirty="0" smtClean="0"/>
            </a:br>
            <a:r>
              <a:rPr lang="ru-RU" sz="3200" b="1" dirty="0" smtClean="0"/>
              <a:t>«Об </a:t>
            </a:r>
            <a:r>
              <a:rPr lang="ru-RU" sz="3200" b="1" dirty="0"/>
              <a:t>образовании в Российской </a:t>
            </a:r>
            <a:r>
              <a:rPr lang="ru-RU" sz="3200" b="1" dirty="0" smtClean="0"/>
              <a:t>Федерации»?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143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hipov-ev\Pictures\презентация\Закон 2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поправками </a:t>
            </a:r>
            <a:r>
              <a:rPr lang="ru-RU" sz="3200" b="1" dirty="0" smtClean="0"/>
              <a:t>в закон </a:t>
            </a:r>
            <a:br>
              <a:rPr lang="ru-RU" sz="3200" b="1" dirty="0" smtClean="0"/>
            </a:br>
            <a:r>
              <a:rPr lang="ru-RU" sz="3200" b="1" dirty="0" smtClean="0"/>
              <a:t>«Об </a:t>
            </a:r>
            <a:r>
              <a:rPr lang="ru-RU" sz="3200" b="1" dirty="0"/>
              <a:t>образовании в Российской </a:t>
            </a:r>
            <a:r>
              <a:rPr lang="ru-RU" sz="3200" b="1" dirty="0" smtClean="0"/>
              <a:t>Федерации»?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27475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0-80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4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поправками </a:t>
            </a:r>
            <a:r>
              <a:rPr lang="ru-RU" sz="3200" b="1" dirty="0" smtClean="0"/>
              <a:t>в закон </a:t>
            </a:r>
            <a:br>
              <a:rPr lang="ru-RU" sz="3200" b="1" dirty="0" smtClean="0"/>
            </a:br>
            <a:r>
              <a:rPr lang="ru-RU" sz="3200" b="1" dirty="0" smtClean="0"/>
              <a:t>«Об </a:t>
            </a:r>
            <a:r>
              <a:rPr lang="ru-RU" sz="3200" b="1" dirty="0"/>
              <a:t>образовании в Российской </a:t>
            </a:r>
            <a:r>
              <a:rPr lang="ru-RU" sz="3200" b="1" dirty="0" smtClean="0"/>
              <a:t>Федерации»?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13419"/>
              </p:ext>
            </p:extLst>
          </p:nvPr>
        </p:nvGraphicFramePr>
        <p:xfrm>
          <a:off x="323528" y="1895232"/>
          <a:ext cx="8496944" cy="430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4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24328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0-80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5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приказом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 от </a:t>
            </a:r>
            <a:r>
              <a:rPr lang="ru-RU" sz="3200" b="1" dirty="0"/>
              <a:t>21.07.2022 № </a:t>
            </a:r>
            <a:r>
              <a:rPr lang="ru-RU" sz="3200" b="1" dirty="0" smtClean="0"/>
              <a:t>582?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06652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5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hipov-ev\Pictures\презентация\Приказ 5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352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приказом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 от </a:t>
            </a:r>
            <a:r>
              <a:rPr lang="ru-RU" sz="3200" b="1" dirty="0"/>
              <a:t>21.07.2022 № </a:t>
            </a:r>
            <a:r>
              <a:rPr lang="ru-RU" sz="3200" b="1" dirty="0" smtClean="0"/>
              <a:t>582?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55537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приказом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 от </a:t>
            </a:r>
            <a:r>
              <a:rPr lang="ru-RU" sz="3200" b="1" dirty="0"/>
              <a:t>21.07.2022 № </a:t>
            </a:r>
            <a:r>
              <a:rPr lang="ru-RU" sz="3200" b="1" dirty="0" smtClean="0"/>
              <a:t>582?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50884"/>
              </p:ext>
            </p:extLst>
          </p:nvPr>
        </p:nvGraphicFramePr>
        <p:xfrm>
          <a:off x="323528" y="1412776"/>
          <a:ext cx="8496944" cy="541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Козьмодемьянск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Горномарийский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4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Новоторъяльский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Юринский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Город Йошкар-Ола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40637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Внесены ли изменения в Ваши должностные инструкции в соответствии с приказом </a:t>
            </a:r>
            <a:r>
              <a:rPr lang="ru-RU" sz="3200" b="1" dirty="0" smtClean="0"/>
              <a:t>№ 582?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935411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2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9360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Внесены ли изменения в Ваши должностные инструкции в соответствии с приказом </a:t>
            </a:r>
            <a:r>
              <a:rPr lang="ru-RU" sz="3200" b="1" dirty="0" smtClean="0"/>
              <a:t>№ 582?</a:t>
            </a:r>
            <a:endParaRPr lang="ru-RU" sz="3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00992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Внесены ли изменения в Ваши должностные инструкции в соответствии с приказом </a:t>
            </a:r>
            <a:r>
              <a:rPr lang="ru-RU" sz="3200" b="1" dirty="0" smtClean="0"/>
              <a:t>№ 582?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87309"/>
              </p:ext>
            </p:extLst>
          </p:nvPr>
        </p:nvGraphicFramePr>
        <p:xfrm>
          <a:off x="323528" y="2283829"/>
          <a:ext cx="8496944" cy="231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43956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700" algn="ctr">
              <a:lnSpc>
                <a:spcPts val="3650"/>
              </a:lnSpc>
              <a:spcBef>
                <a:spcPts val="105"/>
              </a:spcBef>
            </a:pPr>
            <a:r>
              <a:rPr lang="ru-RU" sz="3200" spc="5" dirty="0">
                <a:solidFill>
                  <a:srgbClr val="334D94"/>
                </a:solidFill>
                <a:latin typeface="Times New Roman" pitchFamily="18" charset="0"/>
                <a:cs typeface="Times New Roman" pitchFamily="18" charset="0"/>
              </a:rPr>
              <a:t>СНИЖЕНИЕ</a:t>
            </a:r>
            <a:br>
              <a:rPr lang="ru-RU" sz="3200" spc="5" dirty="0">
                <a:solidFill>
                  <a:srgbClr val="334D9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334D94"/>
                </a:solidFill>
                <a:latin typeface="Times New Roman" pitchFamily="18" charset="0"/>
                <a:cs typeface="Times New Roman" pitchFamily="18" charset="0"/>
              </a:rPr>
              <a:t>ДОКУМЕНТАЦИОННОЙ </a:t>
            </a:r>
            <a:r>
              <a:rPr lang="ru-RU" sz="3200" dirty="0">
                <a:solidFill>
                  <a:srgbClr val="334D94"/>
                </a:solidFill>
                <a:latin typeface="Times New Roman" pitchFamily="18" charset="0"/>
                <a:cs typeface="Times New Roman" pitchFamily="18" charset="0"/>
              </a:rPr>
              <a:t>НАГРУЗКИ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824536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5600" marR="105410" algn="just">
              <a:lnSpc>
                <a:spcPts val="1730"/>
              </a:lnSpc>
              <a:spcBef>
                <a:spcPts val="3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ru-RU" sz="1700" b="1" spc="-5" dirty="0">
                <a:latin typeface="Verdana"/>
                <a:cs typeface="Verdana"/>
              </a:rPr>
              <a:t>рабочая</a:t>
            </a:r>
            <a:r>
              <a:rPr lang="ru-RU" sz="1700" b="1" spc="2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программа</a:t>
            </a:r>
            <a:r>
              <a:rPr lang="ru-RU" sz="1700" b="1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учебного</a:t>
            </a:r>
            <a:r>
              <a:rPr lang="ru-RU" sz="1700" b="1" spc="15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предмета,</a:t>
            </a:r>
            <a:r>
              <a:rPr lang="ru-RU" sz="1700" b="1" spc="3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учебного </a:t>
            </a:r>
            <a:r>
              <a:rPr lang="ru-RU" sz="1700" b="1" spc="-55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курса</a:t>
            </a:r>
            <a:r>
              <a:rPr lang="ru-RU" sz="1700" b="1" spc="5" dirty="0">
                <a:latin typeface="Verdana"/>
                <a:cs typeface="Verdana"/>
              </a:rPr>
              <a:t> </a:t>
            </a:r>
            <a:r>
              <a:rPr lang="ru-RU" sz="1700" b="1" spc="5" dirty="0" smtClean="0">
                <a:latin typeface="Verdana"/>
                <a:cs typeface="Verdana"/>
              </a:rPr>
              <a:t/>
            </a:r>
            <a:br>
              <a:rPr lang="ru-RU" sz="1700" b="1" spc="5" dirty="0" smtClean="0">
                <a:latin typeface="Verdana"/>
                <a:cs typeface="Verdana"/>
              </a:rPr>
            </a:br>
            <a:r>
              <a:rPr lang="ru-RU" sz="1700" b="1" spc="-5" dirty="0" smtClean="0">
                <a:latin typeface="Verdana"/>
                <a:cs typeface="Verdana"/>
              </a:rPr>
              <a:t>(</a:t>
            </a:r>
            <a:r>
              <a:rPr lang="ru-RU" sz="1700" b="1" spc="-5" dirty="0">
                <a:latin typeface="Verdana"/>
                <a:cs typeface="Verdana"/>
              </a:rPr>
              <a:t>в</a:t>
            </a:r>
            <a:r>
              <a:rPr lang="ru-RU" sz="1700" b="1" spc="-15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том</a:t>
            </a:r>
            <a:r>
              <a:rPr lang="ru-RU" sz="1700" b="1" spc="10" dirty="0">
                <a:latin typeface="Verdana"/>
                <a:cs typeface="Verdana"/>
              </a:rPr>
              <a:t> </a:t>
            </a:r>
            <a:r>
              <a:rPr lang="ru-RU" sz="1700" b="1" spc="-10" dirty="0">
                <a:latin typeface="Verdana"/>
                <a:cs typeface="Verdana"/>
              </a:rPr>
              <a:t>числе</a:t>
            </a:r>
            <a:r>
              <a:rPr lang="ru-RU" sz="1700" b="1" spc="-2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внеурочной</a:t>
            </a:r>
            <a:r>
              <a:rPr lang="ru-RU" sz="1700" b="1" spc="25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деятельности</a:t>
            </a:r>
            <a:r>
              <a:rPr lang="ru-RU" sz="1700" b="1" spc="-5" dirty="0" smtClean="0">
                <a:latin typeface="Verdana"/>
                <a:cs typeface="Verdana"/>
              </a:rPr>
              <a:t>), учебного</a:t>
            </a:r>
            <a:r>
              <a:rPr lang="ru-RU" sz="1700" b="1" spc="-15" dirty="0" smtClean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модуля;</a:t>
            </a:r>
            <a:endParaRPr lang="ru-RU" sz="1700" b="1" dirty="0">
              <a:latin typeface="Verdana"/>
              <a:cs typeface="Verdana"/>
            </a:endParaRPr>
          </a:p>
          <a:p>
            <a:pPr marL="355600" algn="just">
              <a:spcBef>
                <a:spcPts val="81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lang="ru-RU" sz="1700" b="1" spc="-5" dirty="0">
                <a:latin typeface="Verdana"/>
                <a:cs typeface="Verdana"/>
              </a:rPr>
              <a:t>журнал</a:t>
            </a:r>
            <a:r>
              <a:rPr lang="ru-RU" sz="1700" b="1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учёта успеваемости;</a:t>
            </a:r>
            <a:endParaRPr lang="ru-RU" sz="1700" b="1" dirty="0">
              <a:latin typeface="Verdana"/>
              <a:cs typeface="Verdana"/>
            </a:endParaRPr>
          </a:p>
          <a:p>
            <a:pPr marL="355600" marR="434340" algn="just">
              <a:lnSpc>
                <a:spcPct val="90100"/>
              </a:lnSpc>
              <a:spcBef>
                <a:spcPts val="994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lang="ru-RU" sz="1700" b="1" spc="-5" dirty="0">
                <a:latin typeface="Verdana"/>
                <a:cs typeface="Verdana"/>
              </a:rPr>
              <a:t>журнал</a:t>
            </a:r>
            <a:r>
              <a:rPr lang="ru-RU" sz="1700" b="1" spc="1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внеурочной</a:t>
            </a:r>
            <a:r>
              <a:rPr lang="ru-RU" sz="1700" b="1" spc="2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деятельности</a:t>
            </a:r>
            <a:r>
              <a:rPr lang="ru-RU" sz="1700" b="1" spc="25" dirty="0">
                <a:latin typeface="Verdana"/>
                <a:cs typeface="Verdana"/>
              </a:rPr>
              <a:t> </a:t>
            </a:r>
            <a:r>
              <a:rPr lang="ru-RU" sz="1700" b="1" spc="-10" dirty="0">
                <a:latin typeface="Verdana"/>
                <a:cs typeface="Verdana"/>
              </a:rPr>
              <a:t>(для </a:t>
            </a:r>
            <a:r>
              <a:rPr lang="ru-RU" sz="1700" b="1" spc="-5" dirty="0">
                <a:latin typeface="Verdana"/>
                <a:cs typeface="Verdana"/>
              </a:rPr>
              <a:t> </a:t>
            </a:r>
            <a:r>
              <a:rPr lang="ru-RU" sz="1700" b="1" spc="-10" dirty="0">
                <a:latin typeface="Verdana"/>
                <a:cs typeface="Verdana"/>
              </a:rPr>
              <a:t>педагогических</a:t>
            </a:r>
            <a:r>
              <a:rPr lang="ru-RU" sz="1700" b="1" spc="15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работников,</a:t>
            </a:r>
            <a:r>
              <a:rPr lang="ru-RU" sz="1700" b="1" spc="3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осуществляющих </a:t>
            </a:r>
            <a:r>
              <a:rPr lang="ru-RU" sz="1700" b="1" spc="-545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внеурочную</a:t>
            </a:r>
            <a:r>
              <a:rPr lang="ru-RU" sz="1700" b="1" spc="2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деятельность);</a:t>
            </a:r>
            <a:endParaRPr lang="ru-RU" sz="1700" b="1" dirty="0">
              <a:latin typeface="Verdana"/>
              <a:cs typeface="Verdana"/>
            </a:endParaRPr>
          </a:p>
          <a:p>
            <a:pPr marL="355600" marR="5080" algn="just">
              <a:lnSpc>
                <a:spcPts val="1730"/>
              </a:lnSpc>
              <a:spcBef>
                <a:spcPts val="1019"/>
              </a:spcBef>
              <a:buAutoNum type="arabicPeriod" startAt="2"/>
              <a:tabLst>
                <a:tab pos="355600" algn="l"/>
              </a:tabLst>
            </a:pPr>
            <a:r>
              <a:rPr lang="ru-RU" sz="1700" b="1" spc="-5" dirty="0">
                <a:latin typeface="Verdana"/>
                <a:cs typeface="Verdana"/>
              </a:rPr>
              <a:t>план воспитательной работы </a:t>
            </a:r>
            <a:r>
              <a:rPr lang="ru-RU" sz="1700" b="1" spc="-10" dirty="0">
                <a:latin typeface="Verdana"/>
                <a:cs typeface="Verdana"/>
              </a:rPr>
              <a:t>(для </a:t>
            </a:r>
            <a:r>
              <a:rPr lang="ru-RU" sz="1700" b="1" spc="-5" dirty="0">
                <a:latin typeface="Verdana"/>
                <a:cs typeface="Verdana"/>
              </a:rPr>
              <a:t>педагогических </a:t>
            </a:r>
            <a:r>
              <a:rPr lang="ru-RU" sz="1700" b="1" spc="-55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работников, осуществляющих функции классного </a:t>
            </a:r>
            <a:r>
              <a:rPr lang="ru-RU" sz="1700" b="1" spc="-55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руководства);</a:t>
            </a:r>
            <a:endParaRPr lang="ru-RU" sz="1700" b="1" dirty="0">
              <a:latin typeface="Verdana"/>
              <a:cs typeface="Verdana"/>
            </a:endParaRPr>
          </a:p>
          <a:p>
            <a:pPr marL="355600" algn="just">
              <a:spcBef>
                <a:spcPts val="785"/>
              </a:spcBef>
              <a:buAutoNum type="arabicPeriod" startAt="2"/>
              <a:tabLst>
                <a:tab pos="355600" algn="l"/>
              </a:tabLst>
            </a:pPr>
            <a:r>
              <a:rPr lang="ru-RU" sz="1700" b="1" spc="-5" dirty="0">
                <a:latin typeface="Verdana"/>
                <a:cs typeface="Verdana"/>
              </a:rPr>
              <a:t>характеристика</a:t>
            </a:r>
            <a:r>
              <a:rPr lang="ru-RU" sz="1700" b="1" spc="60" dirty="0">
                <a:latin typeface="Verdana"/>
                <a:cs typeface="Verdana"/>
              </a:rPr>
              <a:t> </a:t>
            </a:r>
            <a:r>
              <a:rPr lang="ru-RU" sz="1700" b="1" spc="-5" dirty="0">
                <a:latin typeface="Verdana"/>
                <a:cs typeface="Verdana"/>
              </a:rPr>
              <a:t>обучающегося</a:t>
            </a:r>
            <a:r>
              <a:rPr lang="ru-RU" sz="1700" b="1" spc="25" dirty="0">
                <a:latin typeface="Verdana"/>
                <a:cs typeface="Verdana"/>
              </a:rPr>
              <a:t> </a:t>
            </a:r>
            <a:r>
              <a:rPr lang="ru-RU" sz="1700" b="1" spc="-10" dirty="0">
                <a:latin typeface="Verdana"/>
                <a:cs typeface="Verdana"/>
              </a:rPr>
              <a:t>(по</a:t>
            </a:r>
            <a:r>
              <a:rPr lang="ru-RU" sz="1700" b="1" spc="20" dirty="0">
                <a:latin typeface="Verdana"/>
                <a:cs typeface="Verdana"/>
              </a:rPr>
              <a:t> </a:t>
            </a:r>
            <a:r>
              <a:rPr lang="ru-RU" sz="1700" b="1" spc="-10" dirty="0">
                <a:latin typeface="Verdana"/>
                <a:cs typeface="Verdana"/>
              </a:rPr>
              <a:t>запросу).</a:t>
            </a:r>
            <a:endParaRPr lang="ru-RU" sz="1700" b="1" dirty="0">
              <a:latin typeface="Verdana"/>
              <a:cs typeface="Verdana"/>
            </a:endParaRPr>
          </a:p>
          <a:p>
            <a:pPr algn="just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93" t="27159" r="33055" b="8937"/>
          <a:stretch/>
        </p:blipFill>
        <p:spPr>
          <a:xfrm>
            <a:off x="5200650" y="1340768"/>
            <a:ext cx="348145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заполнять и бумажный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электронный классные журналы?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71135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9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hipov-ev\Pictures\презентация\Классн журна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9360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заполнять и бумажный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электронный классные журналы?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92239"/>
              </p:ext>
            </p:extLst>
          </p:nvPr>
        </p:nvGraphicFramePr>
        <p:xfrm>
          <a:off x="7092280" y="5229200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заполнять и бумажный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электронный классные журналы?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53545"/>
              </p:ext>
            </p:extLst>
          </p:nvPr>
        </p:nvGraphicFramePr>
        <p:xfrm>
          <a:off x="323528" y="2283829"/>
          <a:ext cx="8496944" cy="326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37533"/>
              </p:ext>
            </p:extLst>
          </p:nvPr>
        </p:nvGraphicFramePr>
        <p:xfrm>
          <a:off x="395536" y="5013176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8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Привлекались ли Вы </a:t>
            </a:r>
            <a:r>
              <a:rPr lang="ru-RU" sz="3200" b="1" dirty="0" smtClean="0"/>
              <a:t>к </a:t>
            </a:r>
            <a:r>
              <a:rPr lang="ru-RU" sz="3200" b="1" dirty="0"/>
              <a:t>разработке документов,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предусмотренных Перечнем документации, </a:t>
            </a:r>
            <a:r>
              <a:rPr lang="ru-RU" sz="3200" b="1" dirty="0" smtClean="0"/>
              <a:t>утвержденным </a:t>
            </a:r>
            <a:r>
              <a:rPr lang="ru-RU" sz="3200" b="1" dirty="0"/>
              <a:t>приказом </a:t>
            </a:r>
            <a:r>
              <a:rPr lang="ru-RU" sz="3200" b="1" dirty="0" smtClean="0"/>
              <a:t>№ </a:t>
            </a:r>
            <a:r>
              <a:rPr lang="ru-RU" sz="3200" b="1" dirty="0"/>
              <a:t>582?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145293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5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1368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Привлекались ли Вы </a:t>
            </a:r>
            <a:r>
              <a:rPr lang="ru-RU" sz="3200" b="1" dirty="0" smtClean="0"/>
              <a:t>к </a:t>
            </a:r>
            <a:r>
              <a:rPr lang="ru-RU" sz="3200" b="1" dirty="0"/>
              <a:t>разработке документов,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предусмотренных Перечнем документации, </a:t>
            </a:r>
            <a:r>
              <a:rPr lang="ru-RU" sz="3200" b="1" dirty="0" smtClean="0"/>
              <a:t>утвержденным </a:t>
            </a:r>
            <a:r>
              <a:rPr lang="ru-RU" sz="3200" b="1" dirty="0"/>
              <a:t>приказом </a:t>
            </a:r>
            <a:r>
              <a:rPr lang="ru-RU" sz="3200" b="1" dirty="0" smtClean="0"/>
              <a:t>№ </a:t>
            </a:r>
            <a:r>
              <a:rPr lang="ru-RU" sz="3200" b="1" dirty="0"/>
              <a:t>582?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30168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76-100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Привлекались ли Вы </a:t>
            </a:r>
            <a:r>
              <a:rPr lang="ru-RU" sz="3200" b="1" dirty="0" smtClean="0"/>
              <a:t>к </a:t>
            </a:r>
            <a:r>
              <a:rPr lang="ru-RU" sz="3200" b="1" dirty="0"/>
              <a:t>разработке документов,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предусмотренных Перечнем документации, </a:t>
            </a:r>
            <a:r>
              <a:rPr lang="ru-RU" sz="3200" b="1" dirty="0" smtClean="0"/>
              <a:t>утвержденным </a:t>
            </a:r>
            <a:r>
              <a:rPr lang="ru-RU" sz="3200" b="1" dirty="0"/>
              <a:t>приказом </a:t>
            </a:r>
            <a:r>
              <a:rPr lang="ru-RU" sz="3200" b="1" dirty="0" smtClean="0"/>
              <a:t>№ </a:t>
            </a:r>
            <a:r>
              <a:rPr lang="ru-RU" sz="3200" b="1" dirty="0"/>
              <a:t>582?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46352"/>
              </p:ext>
            </p:extLst>
          </p:nvPr>
        </p:nvGraphicFramePr>
        <p:xfrm>
          <a:off x="323528" y="2283829"/>
          <a:ext cx="8496944" cy="421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02290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76-100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6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Какие документы помимо указанных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приказе </a:t>
            </a:r>
            <a:r>
              <a:rPr lang="ru-RU" sz="3200" b="1" dirty="0" smtClean="0"/>
              <a:t>№ </a:t>
            </a:r>
            <a:r>
              <a:rPr lang="ru-RU" sz="3200" b="1" dirty="0"/>
              <a:t>582 Вам приходится готовить дополнительно?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43777"/>
              </p:ext>
            </p:extLst>
          </p:nvPr>
        </p:nvGraphicFramePr>
        <p:xfrm>
          <a:off x="179512" y="1529288"/>
          <a:ext cx="8784976" cy="506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521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Варианты ответов</a:t>
                      </a:r>
                      <a:endParaRPr lang="ru-RU" sz="1400" dirty="0"/>
                    </a:p>
                  </a:txBody>
                  <a:tcPr/>
                </a:tc>
              </a:tr>
              <a:tr h="53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Отчеты (по проведению мероприятий, в разные организации, по воспитательной работе класса, </a:t>
                      </a:r>
                      <a:r>
                        <a:rPr lang="ru-RU" sz="1400" dirty="0" smtClean="0">
                          <a:effectLst/>
                        </a:rPr>
                        <a:t>участию </a:t>
                      </a:r>
                      <a:r>
                        <a:rPr lang="ru-RU" sz="1400" dirty="0">
                          <a:effectLst/>
                        </a:rPr>
                        <a:t>в олимпиадах и конкурсах, </a:t>
                      </a:r>
                      <a:r>
                        <a:rPr lang="ru-RU" sz="1400" dirty="0" smtClean="0">
                          <a:effectLst/>
                        </a:rPr>
                        <a:t>летней </a:t>
                      </a:r>
                      <a:r>
                        <a:rPr lang="ru-RU" sz="1400" dirty="0">
                          <a:effectLst/>
                        </a:rPr>
                        <a:t>занятости, </a:t>
                      </a:r>
                      <a:r>
                        <a:rPr lang="ru-RU" sz="1400" dirty="0" smtClean="0">
                          <a:effectLst/>
                        </a:rPr>
                        <a:t>всем </a:t>
                      </a:r>
                      <a:r>
                        <a:rPr lang="ru-RU" sz="1400" dirty="0">
                          <a:effectLst/>
                        </a:rPr>
                        <a:t>видам работ (внеурочной и урочной) после каждого семестра, </a:t>
                      </a:r>
                      <a:r>
                        <a:rPr lang="ru-RU" sz="1400" dirty="0" smtClean="0">
                          <a:effectLst/>
                        </a:rPr>
                        <a:t>запросу </a:t>
                      </a:r>
                      <a:r>
                        <a:rPr lang="ru-RU" sz="1400" dirty="0">
                          <a:effectLst/>
                        </a:rPr>
                        <a:t>замов (анализ написания контрольных работ по предмету, </a:t>
                      </a:r>
                      <a:r>
                        <a:rPr lang="ru-RU" sz="1400" dirty="0" err="1">
                          <a:effectLst/>
                        </a:rPr>
                        <a:t>метапредметные</a:t>
                      </a:r>
                      <a:r>
                        <a:rPr lang="ru-RU" sz="1400" dirty="0">
                          <a:effectLst/>
                        </a:rPr>
                        <a:t> работы), </a:t>
                      </a:r>
                      <a:r>
                        <a:rPr lang="ru-RU" sz="1400" dirty="0" smtClean="0">
                          <a:effectLst/>
                        </a:rPr>
                        <a:t>пушкинским картам,  </a:t>
                      </a:r>
                      <a:r>
                        <a:rPr lang="ru-RU" sz="1400" dirty="0">
                          <a:effectLst/>
                        </a:rPr>
                        <a:t>контрольным работам, </a:t>
                      </a:r>
                      <a:r>
                        <a:rPr lang="ru-RU" sz="1400" dirty="0" smtClean="0">
                          <a:effectLst/>
                        </a:rPr>
                        <a:t>проделанной </a:t>
                      </a:r>
                      <a:r>
                        <a:rPr lang="ru-RU" sz="1400" dirty="0">
                          <a:effectLst/>
                        </a:rPr>
                        <a:t>работе с опоздавшими, без сменной обуви, </a:t>
                      </a:r>
                      <a:r>
                        <a:rPr lang="ru-RU" sz="1400" dirty="0" smtClean="0">
                          <a:effectLst/>
                        </a:rPr>
                        <a:t>классному </a:t>
                      </a:r>
                      <a:r>
                        <a:rPr lang="ru-RU" sz="1400" dirty="0">
                          <a:effectLst/>
                        </a:rPr>
                        <a:t>руководству, </a:t>
                      </a:r>
                      <a:r>
                        <a:rPr lang="ru-RU" sz="1400" dirty="0" smtClean="0">
                          <a:effectLst/>
                        </a:rPr>
                        <a:t>о количестве </a:t>
                      </a:r>
                      <a:r>
                        <a:rPr lang="ru-RU" sz="1400" dirty="0">
                          <a:effectLst/>
                        </a:rPr>
                        <a:t>учащихся, умеющих плавать, по </a:t>
                      </a:r>
                      <a:r>
                        <a:rPr lang="ru-RU" sz="1400" dirty="0" smtClean="0">
                          <a:effectLst/>
                        </a:rPr>
                        <a:t>ВПР)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4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 по питанию (документация по питанию обучающихся)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Фотоотчеты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Планы уроков, кружков, поурочные планы, индивидуальный учебный план, календарно-тематическое планирование, самообразования, воспитательной работы,  по пожарной безопасности, </a:t>
                      </a:r>
                      <a:r>
                        <a:rPr lang="ru-RU" sz="1400" dirty="0" smtClean="0">
                          <a:effectLst/>
                        </a:rPr>
                        <a:t>антитеррору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безопасности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охране труда, </a:t>
                      </a:r>
                      <a:r>
                        <a:rPr lang="ru-RU" sz="1400" dirty="0" smtClean="0">
                          <a:effectLst/>
                        </a:rPr>
                        <a:t>военно- </a:t>
                      </a:r>
                      <a:r>
                        <a:rPr lang="ru-RU" sz="1400" dirty="0">
                          <a:effectLst/>
                        </a:rPr>
                        <a:t>патриотическому воспитанию, работы на каникулы, индивидуальной работы с неуспевающими учениками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Журналы в электронном и бумажном виде, в том числе внеурочной деятельности, классные, инструктажа, безопасности, работы обучающихся с ОВЗ, посещение родителей на дому, инструктажа по ПДД, температуры </a:t>
                      </a:r>
                      <a:r>
                        <a:rPr lang="ru-RU" sz="1400" dirty="0" smtClean="0">
                          <a:effectLst/>
                        </a:rPr>
                        <a:t>тела и класса, </a:t>
                      </a:r>
                      <a:r>
                        <a:rPr lang="ru-RU" sz="1400" dirty="0">
                          <a:effectLst/>
                        </a:rPr>
                        <a:t>дежурства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Прохождение анкет, опросов на страницах интернета, регистрация на разных сайтах, в </a:t>
                      </a:r>
                      <a:r>
                        <a:rPr lang="ru-RU" sz="1400" dirty="0" err="1">
                          <a:effectLst/>
                        </a:rPr>
                        <a:t>месенджерах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программы по отдельным ученикам (ОВЗ, ИОП)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Адаптированная рабочая программа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Личные дела обучающегося (в том числе оформление согласий, характеристик на обучающегося после каждого года обучения, портфолио учеников)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Социальный паспорт класса,  ребенка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1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Какие документы помимо указанных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приказе </a:t>
            </a:r>
            <a:r>
              <a:rPr lang="ru-RU" sz="3200" b="1" dirty="0" smtClean="0"/>
              <a:t>№ </a:t>
            </a:r>
            <a:r>
              <a:rPr lang="ru-RU" sz="3200" b="1" dirty="0"/>
              <a:t>582 Вам приходится готовить дополнительно</a:t>
            </a:r>
            <a:r>
              <a:rPr lang="ru-RU" sz="3200" b="1" dirty="0" smtClean="0"/>
              <a:t>? </a:t>
            </a:r>
            <a:r>
              <a:rPr lang="ru-RU" sz="3200" b="1" dirty="0" smtClean="0">
                <a:solidFill>
                  <a:schemeClr val="accent2"/>
                </a:solidFill>
              </a:rPr>
              <a:t>(продолжение)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2810"/>
              </p:ext>
            </p:extLst>
          </p:nvPr>
        </p:nvGraphicFramePr>
        <p:xfrm>
          <a:off x="251520" y="1689615"/>
          <a:ext cx="8712968" cy="470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2521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Варианты ответов</a:t>
                      </a:r>
                      <a:endParaRPr lang="ru-RU" sz="1400" dirty="0"/>
                    </a:p>
                  </a:txBody>
                  <a:tcPr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Рабочая программа по  учебному предмету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Специальная индивидуальная программа реабилитации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Дневники наблюдений, карты динамики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Ведение электронной документации БЕЗ предоставления условий и технического оборудования.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учебной и художественной литературы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Должностные инструкции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Дневник посещаемости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Программу развития кабинета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Список детей с контактами родителей и местом работы и проживания родителей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Рабочая программа творческого объединения (кружок)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Отчеты по программе 500+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Протоколы родительских собраний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Справка по аттестации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Статьи о мероприятиях на сайт школы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Вести дневник на каждый день работы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учебные программы при подготовке к олимпиаде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Многочисленные тестирования учителей, учащихся, родителей.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готовить фотоотчеты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проводимых мероприятиях?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76568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8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hipov-ev\Pictures\презентация\Фотоотче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9360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готовить фотоотчеты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проводимых мероприятиях?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9941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26-50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пути к снижению документационной нагрузки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73372"/>
              </p:ext>
            </p:extLst>
          </p:nvPr>
        </p:nvGraphicFramePr>
        <p:xfrm>
          <a:off x="1115616" y="1196752"/>
          <a:ext cx="7408862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10" dirty="0">
                          <a:effectLst/>
                        </a:rPr>
                        <a:t>Региональный уровень задач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1538" y="428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780"/>
              </p:ext>
            </p:extLst>
          </p:nvPr>
        </p:nvGraphicFramePr>
        <p:xfrm>
          <a:off x="611560" y="1628800"/>
          <a:ext cx="2564234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4234"/>
              </a:tblGrid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435"/>
                        </a:spcAft>
                      </a:pPr>
                      <a:endParaRPr lang="ru-RU" sz="1400" b="1" u="none" strike="noStrike" spc="10" dirty="0" smtClean="0">
                        <a:effectLst/>
                      </a:endParaRPr>
                    </a:p>
                    <a:p>
                      <a:pPr algn="ctr">
                        <a:spcAft>
                          <a:spcPts val="435"/>
                        </a:spcAft>
                      </a:pPr>
                      <a:r>
                        <a:rPr lang="ru-RU" sz="1400" b="1" u="none" strike="noStrike" spc="10" dirty="0" smtClean="0">
                          <a:effectLst/>
                        </a:rPr>
                        <a:t>Назначение </a:t>
                      </a:r>
                      <a:r>
                        <a:rPr lang="ru-RU" sz="1400" b="1" u="none" strike="noStrike" spc="10" dirty="0">
                          <a:effectLst/>
                        </a:rPr>
                        <a:t>ответственного за исполнение закона </a:t>
                      </a:r>
                      <a:r>
                        <a:rPr lang="ru-RU" sz="1400" b="1" u="none" strike="noStrike" spc="10" dirty="0" smtClean="0">
                          <a:effectLst/>
                        </a:rPr>
                        <a:t/>
                      </a:r>
                      <a:br>
                        <a:rPr lang="ru-RU" sz="1400" b="1" u="none" strike="noStrike" spc="10" dirty="0" smtClean="0">
                          <a:effectLst/>
                        </a:rPr>
                      </a:br>
                      <a:r>
                        <a:rPr lang="ru-RU" sz="1400" b="1" u="none" strike="noStrike" spc="10" dirty="0" smtClean="0">
                          <a:effectLst/>
                        </a:rPr>
                        <a:t>№ </a:t>
                      </a:r>
                      <a:r>
                        <a:rPr lang="ru-RU" sz="1400" b="1" u="none" strike="noStrike" spc="10" dirty="0">
                          <a:effectLst/>
                        </a:rPr>
                        <a:t>298-ФЗ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10" dirty="0">
                          <a:effectLst/>
                        </a:rPr>
                        <a:t>(зам. министра)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08388" y="383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47380"/>
              </p:ext>
            </p:extLst>
          </p:nvPr>
        </p:nvGraphicFramePr>
        <p:xfrm>
          <a:off x="3361757" y="1556792"/>
          <a:ext cx="2520280" cy="1778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</a:tblGrid>
              <a:tr h="1778888">
                <a:tc>
                  <a:txBody>
                    <a:bodyPr/>
                    <a:lstStyle/>
                    <a:p>
                      <a:pPr marR="12700" algn="ctr">
                        <a:spcAft>
                          <a:spcPts val="0"/>
                        </a:spcAft>
                      </a:pPr>
                      <a:endParaRPr lang="ru-RU" sz="1400" b="1" u="none" strike="noStrike" spc="10" dirty="0" smtClean="0">
                        <a:effectLst/>
                      </a:endParaRPr>
                    </a:p>
                    <a:p>
                      <a:pPr marR="12700" algn="ctr">
                        <a:spcAft>
                          <a:spcPts val="0"/>
                        </a:spcAft>
                      </a:pPr>
                      <a:r>
                        <a:rPr lang="ru-RU" sz="1400" b="1" u="none" strike="noStrike" spc="10" dirty="0" smtClean="0">
                          <a:effectLst/>
                        </a:rPr>
                        <a:t>Создание межведомственной рабочей </a:t>
                      </a:r>
                      <a:r>
                        <a:rPr lang="ru-RU" sz="1400" b="1" u="none" strike="noStrike" spc="10" dirty="0">
                          <a:effectLst/>
                        </a:rPr>
                        <a:t>группы по координации работы по снижению документационной нагрузки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67113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16764"/>
              </p:ext>
            </p:extLst>
          </p:nvPr>
        </p:nvGraphicFramePr>
        <p:xfrm>
          <a:off x="6084168" y="1628800"/>
          <a:ext cx="2448272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435"/>
                        </a:spcAft>
                      </a:pPr>
                      <a:endParaRPr lang="ru-RU" sz="1400" b="1" u="none" strike="noStrike" spc="10" dirty="0" smtClean="0">
                        <a:effectLst/>
                      </a:endParaRPr>
                    </a:p>
                    <a:p>
                      <a:pPr algn="ctr">
                        <a:spcAft>
                          <a:spcPts val="435"/>
                        </a:spcAft>
                      </a:pPr>
                      <a:r>
                        <a:rPr lang="ru-RU" sz="1400" b="1" u="none" strike="noStrike" spc="10" dirty="0" smtClean="0">
                          <a:effectLst/>
                        </a:rPr>
                        <a:t>Открытие </a:t>
                      </a:r>
                      <a:r>
                        <a:rPr lang="ru-RU" sz="1400" b="1" u="none" strike="noStrike" spc="10" dirty="0">
                          <a:effectLst/>
                        </a:rPr>
                        <a:t>региональной «горячей линии</a:t>
                      </a:r>
                      <a:r>
                        <a:rPr lang="ru-RU" sz="1400" b="1" u="none" strike="noStrike" spc="10" dirty="0" smtClean="0"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435"/>
                        </a:spcAft>
                      </a:pPr>
                      <a:r>
                        <a:rPr lang="ru-RU" sz="1400" b="1" u="none" strike="noStrike" spc="1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</a:rPr>
                        <a:t>Правовая поддержка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06109"/>
              </p:ext>
            </p:extLst>
          </p:nvPr>
        </p:nvGraphicFramePr>
        <p:xfrm>
          <a:off x="611560" y="3284984"/>
          <a:ext cx="2592288" cy="1421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</a:tblGrid>
              <a:tr h="1421681"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ru-RU" sz="1400" b="1" u="none" strike="noStrike" spc="10" dirty="0" smtClean="0">
                        <a:effectLst/>
                      </a:endParaRPr>
                    </a:p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10" dirty="0" smtClean="0">
                          <a:effectLst/>
                        </a:rPr>
                        <a:t>Реализация мероприятий дорожной карты </a:t>
                      </a:r>
                      <a:r>
                        <a:rPr lang="ru-RU" sz="1400" b="1" u="none" strike="noStrike" spc="10" dirty="0">
                          <a:effectLst/>
                        </a:rPr>
                        <a:t>по снижению документационной нагрузки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22663" y="408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8333" y="3290036"/>
            <a:ext cx="266429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Организация обратной</a:t>
            </a:r>
          </a:p>
          <a:p>
            <a:pPr algn="ctr"/>
            <a:r>
              <a:rPr lang="ru-RU" sz="1400" b="1" dirty="0"/>
              <a:t>связи.</a:t>
            </a:r>
          </a:p>
          <a:p>
            <a:pPr algn="ctr"/>
            <a:r>
              <a:rPr lang="ru-RU" sz="1400" b="1" dirty="0"/>
              <a:t>Корректировка мероприятий</a:t>
            </a:r>
          </a:p>
          <a:p>
            <a:pPr algn="ctr"/>
            <a:r>
              <a:rPr lang="ru-RU" sz="1400" b="1" dirty="0"/>
              <a:t>по снижению</a:t>
            </a:r>
          </a:p>
          <a:p>
            <a:pPr algn="ctr"/>
            <a:r>
              <a:rPr lang="ru-RU" sz="1400" b="1" dirty="0"/>
              <a:t>документационной нагрузки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63889"/>
              </p:ext>
            </p:extLst>
          </p:nvPr>
        </p:nvGraphicFramePr>
        <p:xfrm>
          <a:off x="880439" y="4910010"/>
          <a:ext cx="7408862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5" dirty="0">
                          <a:effectLst/>
                        </a:rPr>
                        <a:t>СОКРАЩЕНИЕ РЕГИОНАЛЬНЫХ ПЕРЕЧНЕЙ ДОКУМЕНТАЦИИ, МОНИТОРИНГОВ, ИНФОРМАЦИОННЫХ СИСТЕМ, ЗАПРОСОВ</a:t>
                      </a:r>
                      <a:endParaRPr lang="ru-RU" sz="1600" b="1" spc="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871538" y="417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27226"/>
              </p:ext>
            </p:extLst>
          </p:nvPr>
        </p:nvGraphicFramePr>
        <p:xfrm>
          <a:off x="6084168" y="3284984"/>
          <a:ext cx="2486993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993"/>
              </a:tblGrid>
              <a:tr h="135165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400" b="1" u="none" strike="noStrike" spc="1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400" b="1" u="none" strike="noStrike" spc="1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10" dirty="0" smtClean="0">
                          <a:effectLst/>
                        </a:rPr>
                        <a:t>Создание </a:t>
                      </a:r>
                      <a:r>
                        <a:rPr lang="ru-RU" sz="1400" b="1" u="none" strike="noStrike" spc="10" dirty="0">
                          <a:effectLst/>
                        </a:rPr>
                        <a:t>информационного </a:t>
                      </a:r>
                      <a:r>
                        <a:rPr lang="ru-RU" sz="1400" b="1" u="none" strike="noStrike" spc="10" dirty="0" smtClean="0">
                          <a:effectLst/>
                        </a:rPr>
                        <a:t>ресурса</a:t>
                      </a: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</a:rPr>
                        <a:t>https://mari-el.gov.ru/ministries/minobr/pages/snizhenie-dokumentatsionnoy-nagruzki/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522663" y="419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15659"/>
              </p:ext>
            </p:extLst>
          </p:nvPr>
        </p:nvGraphicFramePr>
        <p:xfrm>
          <a:off x="395536" y="5445224"/>
          <a:ext cx="8568952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1368152">
                <a:tc>
                  <a:txBody>
                    <a:bodyPr/>
                    <a:lstStyle/>
                    <a:p>
                      <a:pPr marR="1270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u="sng" spc="20" dirty="0">
                          <a:effectLst/>
                          <a:hlinkClick r:id="rId2" tooltip="Приказ Минобрнауки Республики Марий Эл от 6 сентября 2023 г. № 923 Об утверждении дорожной карты по снижению документационной нагрузки на педагогических работников Республики Марий Эл при реализации основных общеобразовательных программ"/>
                        </a:rPr>
                        <a:t>Приказ </a:t>
                      </a:r>
                      <a:r>
                        <a:rPr lang="ru-RU" sz="1100" b="1" u="sng" spc="20" dirty="0" err="1">
                          <a:effectLst/>
                          <a:hlinkClick r:id="rId2" tooltip="Приказ Минобрнауки Республики Марий Эл от 6 сентября 2023 г. № 923 Об утверждении дорожной карты по снижению документационной нагрузки на педагогических работников Республики Марий Эл при реализации основных общеобразовательных программ"/>
                        </a:rPr>
                        <a:t>Минобрнауки</a:t>
                      </a:r>
                      <a:r>
                        <a:rPr lang="ru-RU" sz="1100" b="1" u="sng" spc="20" dirty="0">
                          <a:effectLst/>
                          <a:hlinkClick r:id="rId2" tooltip="Приказ Минобрнауки Республики Марий Эл от 6 сентября 2023 г. № 923 Об утверждении дорожной карты по снижению документационной нагрузки на педагогических работников Республики Марий Эл при реализации основных общеобразовательных программ"/>
                        </a:rPr>
                        <a:t> Республики Марий Эл от 6 сентября 2023 г. № 923</a:t>
                      </a:r>
                      <a:r>
                        <a:rPr lang="ru-RU" sz="1100" b="1" spc="20" dirty="0">
                          <a:effectLst/>
                        </a:rPr>
                        <a:t> «Об утверждении дорожной карты по снижению документационной нагрузки на педагогических работников Республики Марий Эл при реализации основных общеобразовательных программ</a:t>
                      </a:r>
                      <a:r>
                        <a:rPr lang="ru-RU" sz="1100" b="1" spc="20" dirty="0" smtClean="0">
                          <a:effectLst/>
                        </a:rPr>
                        <a:t>»; </a:t>
                      </a:r>
                    </a:p>
                    <a:p>
                      <a:pPr marR="1270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u="sng" spc="20" dirty="0" smtClean="0">
                          <a:effectLst/>
                          <a:hlinkClick r:id="rId3" tooltip="Приказ Минобрнауки Республики Марий Эл от 8 сентября 2023 г. № 931 Об организации работы «горячей линии» по вопросам снижения документационной нагрузки на педагогических работников Республики Марий Эл при реализации основных общеобразовательных программ"/>
                        </a:rPr>
                        <a:t>Приказ </a:t>
                      </a:r>
                      <a:r>
                        <a:rPr lang="ru-RU" sz="1100" b="1" u="sng" spc="20" dirty="0" err="1">
                          <a:effectLst/>
                          <a:hlinkClick r:id="rId3" tooltip="Приказ Минобрнауки Республики Марий Эл от 8 сентября 2023 г. № 931 Об организации работы «горячей линии» по вопросам снижения документационной нагрузки на педагогических работников Республики Марий Эл при реализации основных общеобразовательных программ"/>
                        </a:rPr>
                        <a:t>Минобрнауки</a:t>
                      </a:r>
                      <a:r>
                        <a:rPr lang="ru-RU" sz="1100" b="1" u="sng" spc="20" dirty="0">
                          <a:effectLst/>
                          <a:hlinkClick r:id="rId3" tooltip="Приказ Минобрнауки Республики Марий Эл от 8 сентября 2023 г. № 931 Об организации работы «горячей линии» по вопросам снижения документационной нагрузки на педагогических работников Республики Марий Эл при реализации основных общеобразовательных программ"/>
                        </a:rPr>
                        <a:t> Республики Марий Эл от 8 сентября 2023 г. № 931</a:t>
                      </a:r>
                      <a:r>
                        <a:rPr lang="ru-RU" sz="1100" b="1" spc="20" dirty="0">
                          <a:effectLst/>
                        </a:rPr>
                        <a:t> «Об организации работы «горячей линии» по вопросам снижения документационной нагрузки на педагогических работников Республики Марий Эл при реализации основных общеобразовательных программ»;</a:t>
                      </a:r>
                      <a:endParaRPr lang="ru-RU" sz="900" b="1" spc="20" dirty="0">
                        <a:effectLst/>
                      </a:endParaRPr>
                    </a:p>
                    <a:p>
                      <a:pPr marR="1270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u="sng" spc="20" dirty="0">
                          <a:effectLst/>
                          <a:hlinkClick r:id="rId4" tooltip="Приказ Минобрнауки Республики Марий Эл от 8 сентября 2023 г. № 932 Об обеспечении снижения документационной нагрузки на педагогических работников государственных общеобразовательных организаций"/>
                        </a:rPr>
                        <a:t>Приказ </a:t>
                      </a:r>
                      <a:r>
                        <a:rPr lang="ru-RU" sz="1100" b="1" u="sng" spc="20" dirty="0" err="1">
                          <a:effectLst/>
                          <a:hlinkClick r:id="rId4" tooltip="Приказ Минобрнауки Республики Марий Эл от 8 сентября 2023 г. № 932 Об обеспечении снижения документационной нагрузки на педагогических работников государственных общеобразовательных организаций"/>
                        </a:rPr>
                        <a:t>Минобрнауки</a:t>
                      </a:r>
                      <a:r>
                        <a:rPr lang="ru-RU" sz="1100" b="1" u="sng" spc="20" dirty="0">
                          <a:effectLst/>
                          <a:hlinkClick r:id="rId4" tooltip="Приказ Минобрнауки Республики Марий Эл от 8 сентября 2023 г. № 932 Об обеспечении снижения документационной нагрузки на педагогических работников государственных общеобразовательных организаций"/>
                        </a:rPr>
                        <a:t> Республики Марий Эл от 8 сентября 2023 г. № 932</a:t>
                      </a:r>
                      <a:r>
                        <a:rPr lang="ru-RU" sz="1100" b="1" spc="20" dirty="0">
                          <a:effectLst/>
                        </a:rPr>
                        <a:t> «Об обеспечении снижения документационной нагрузки на педагогических работников государственных общеобразовательных организаций»</a:t>
                      </a:r>
                      <a:endParaRPr lang="ru-RU" sz="900" b="1" spc="2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871538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готовить фотоотчеты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проводимых мероприятиях?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76310"/>
              </p:ext>
            </p:extLst>
          </p:nvPr>
        </p:nvGraphicFramePr>
        <p:xfrm>
          <a:off x="323528" y="1253986"/>
          <a:ext cx="8496944" cy="548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77168"/>
              </p:ext>
            </p:extLst>
          </p:nvPr>
        </p:nvGraphicFramePr>
        <p:xfrm>
          <a:off x="683568" y="5373216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26-50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Создана ли в Республике Марий Эл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Горячая линия» по вопросам снижения документационной нагрузки на учителей?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56875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4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1368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Создана ли в Республике Марий Эл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Горячая линия» по вопросам снижения документационной нагрузки на учителей?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96188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Создана ли в Республике Марий Эл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Горячая линия» по вопросам снижения документационной нагрузки на учителей?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72557"/>
              </p:ext>
            </p:extLst>
          </p:nvPr>
        </p:nvGraphicFramePr>
        <p:xfrm>
          <a:off x="323528" y="2283829"/>
          <a:ext cx="8496944" cy="426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77428"/>
              </p:ext>
            </p:extLst>
          </p:nvPr>
        </p:nvGraphicFramePr>
        <p:xfrm>
          <a:off x="395536" y="5085184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Можете ли Вы сказать, </a:t>
            </a:r>
            <a:r>
              <a:rPr lang="ru-RU" sz="3200" b="1" dirty="0" smtClean="0"/>
              <a:t>что </a:t>
            </a:r>
            <a:r>
              <a:rPr lang="ru-RU" sz="3200" b="1" dirty="0"/>
              <a:t>за последние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12 </a:t>
            </a:r>
            <a:r>
              <a:rPr lang="ru-RU" sz="3200" b="1" dirty="0"/>
              <a:t>месяцев Ваша документационная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нагрузка </a:t>
            </a:r>
            <a:r>
              <a:rPr lang="ru-RU" sz="3200" b="1" dirty="0"/>
              <a:t>уменьшилась?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61460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8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hipov-ev\Pictures\презентация\Документац.нагру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1" y="1628800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Можете ли Вы сказать, </a:t>
            </a:r>
            <a:r>
              <a:rPr lang="ru-RU" sz="3200" b="1" dirty="0" smtClean="0"/>
              <a:t>что </a:t>
            </a:r>
            <a:r>
              <a:rPr lang="ru-RU" sz="3200" b="1" dirty="0"/>
              <a:t>за последние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12 </a:t>
            </a:r>
            <a:r>
              <a:rPr lang="ru-RU" sz="3200" b="1" dirty="0"/>
              <a:t>месяцев Ваша документационная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нагрузка </a:t>
            </a:r>
            <a:r>
              <a:rPr lang="ru-RU" sz="3200" b="1" dirty="0"/>
              <a:t>уменьшилась?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01230"/>
              </p:ext>
            </p:extLst>
          </p:nvPr>
        </p:nvGraphicFramePr>
        <p:xfrm>
          <a:off x="7020272" y="5155118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Можете ли Вы сказать, </a:t>
            </a:r>
            <a:r>
              <a:rPr lang="ru-RU" sz="3200" b="1" dirty="0" smtClean="0"/>
              <a:t>что </a:t>
            </a:r>
            <a:r>
              <a:rPr lang="ru-RU" sz="3200" b="1" dirty="0"/>
              <a:t>за последние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12 </a:t>
            </a:r>
            <a:r>
              <a:rPr lang="ru-RU" sz="3200" b="1" dirty="0"/>
              <a:t>месяцев Ваша документационная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нагрузка </a:t>
            </a:r>
            <a:r>
              <a:rPr lang="ru-RU" sz="3200" b="1" dirty="0"/>
              <a:t>уменьшилась?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50857"/>
              </p:ext>
            </p:extLst>
          </p:nvPr>
        </p:nvGraphicFramePr>
        <p:xfrm>
          <a:off x="323528" y="2283829"/>
          <a:ext cx="8496944" cy="421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10555"/>
              </p:ext>
            </p:extLst>
          </p:nvPr>
        </p:nvGraphicFramePr>
        <p:xfrm>
          <a:off x="395536" y="5013176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2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Сводный результат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13398"/>
              </p:ext>
            </p:extLst>
          </p:nvPr>
        </p:nvGraphicFramePr>
        <p:xfrm>
          <a:off x="251520" y="778336"/>
          <a:ext cx="86409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270919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>
                          <a:latin typeface="+mn-lt"/>
                        </a:rPr>
                        <a:t>Места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Муниципальные образования Республики Марий Эл,</a:t>
                      </a:r>
                      <a:r>
                        <a:rPr lang="ru-RU" sz="1600" baseline="0" dirty="0" smtClean="0">
                          <a:latin typeface="+mn-lt"/>
                        </a:rPr>
                        <a:t> начиная с лучших результатов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402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7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7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0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8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9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0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245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493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Горномарийский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16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26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17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Мари-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Турекский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24853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9036496" cy="11893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мониторингов и запросов в общеобразовательные организации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892" y="1478845"/>
            <a:ext cx="1788641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Министерство образования и науки Республики Марий Эл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0199" y="1478845"/>
            <a:ext cx="1634067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Органы местного самоуправления, осуществляющие управление в сфере образования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8291" y="3160887"/>
            <a:ext cx="1634067" cy="147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Военный комиссариат Республики Марий Эл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79207" y="3237087"/>
            <a:ext cx="1600200" cy="147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МЧС по Республике Марий Эл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93734" y="1478845"/>
            <a:ext cx="1600200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Роспотребнадзор по Республике Марий Эл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5792" y="3206043"/>
            <a:ext cx="1728842" cy="143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МВД России по Республике </a:t>
            </a:r>
            <a:br>
              <a:rPr lang="ru-RU" sz="1400" dirty="0" smtClean="0"/>
            </a:br>
            <a:r>
              <a:rPr lang="ru-RU" sz="1400" dirty="0" smtClean="0"/>
              <a:t>Марий Эл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83401" y="1478845"/>
            <a:ext cx="1625599" cy="15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Прокуратура Республики Марий Эл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83401" y="3237087"/>
            <a:ext cx="1625599" cy="1478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Иные органы исполнительной власти Республики Марий Эл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3201" y="5780742"/>
            <a:ext cx="61637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Межведомственная рабочая группа</a:t>
            </a:r>
            <a:endParaRPr lang="ru-RU" sz="2400" dirty="0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187658" y="1228186"/>
            <a:ext cx="684018" cy="795866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63516"/>
              </p:ext>
            </p:extLst>
          </p:nvPr>
        </p:nvGraphicFramePr>
        <p:xfrm>
          <a:off x="871538" y="46037"/>
          <a:ext cx="7408862" cy="115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/>
              </a:tblGrid>
              <a:tr h="1150715"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1800" b="1" u="none" strike="noStrike" spc="-10" dirty="0">
                          <a:effectLst/>
                        </a:rPr>
                        <a:t>Информационный ресурс на официальном сайте </a:t>
                      </a:r>
                      <a:r>
                        <a:rPr lang="ru-RU" sz="1800" b="1" u="none" strike="noStrike" spc="-10" dirty="0" smtClean="0">
                          <a:effectLst/>
                        </a:rPr>
                        <a:t/>
                      </a:r>
                      <a:br>
                        <a:rPr lang="ru-RU" sz="1800" b="1" u="none" strike="noStrike" spc="-10" dirty="0" smtClean="0">
                          <a:effectLst/>
                        </a:rPr>
                      </a:br>
                      <a:r>
                        <a:rPr lang="ru-RU" sz="1800" b="1" u="none" strike="noStrike" spc="-10" dirty="0" err="1" smtClean="0">
                          <a:effectLst/>
                        </a:rPr>
                        <a:t>Минобрнауки</a:t>
                      </a:r>
                      <a:r>
                        <a:rPr lang="ru-RU" sz="1800" b="1" u="none" strike="noStrike" spc="-1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spc="-10" dirty="0">
                          <a:effectLst/>
                        </a:rPr>
                        <a:t>Республики Марий </a:t>
                      </a:r>
                      <a:r>
                        <a:rPr lang="ru-RU" sz="1800" b="1" u="none" strike="noStrike" spc="-10" dirty="0" smtClean="0">
                          <a:effectLst/>
                        </a:rPr>
                        <a:t>Эл  </a:t>
                      </a:r>
                      <a:r>
                        <a:rPr lang="ru-RU" sz="1800" b="1" u="none" strike="noStrike" spc="-10" dirty="0">
                          <a:effectLst/>
                        </a:rPr>
                        <a:t>https://mari-el.gov.ru/ministries/minobr/pages/snizhenie-dokumentatsionnoy-nagruzki</a:t>
                      </a:r>
                      <a:r>
                        <a:rPr lang="ru-RU" sz="1800" b="1" u="none" strike="noStrike" spc="-10" dirty="0" smtClean="0">
                          <a:effectLst/>
                        </a:rPr>
                        <a:t>/</a:t>
                      </a:r>
                      <a:endParaRPr lang="ru-RU" sz="1100" b="1" dirty="0">
                        <a:effectLst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" y="1284195"/>
            <a:ext cx="2400202" cy="17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Пройдите опрос"/>
          <p:cNvSpPr>
            <a:spLocks noChangeAspect="1" noChangeArrowheads="1"/>
          </p:cNvSpPr>
          <p:nvPr/>
        </p:nvSpPr>
        <p:spPr bwMode="auto">
          <a:xfrm>
            <a:off x="155575" y="-1020763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9637"/>
            <a:ext cx="22325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 descr="20220617_DOKND4.png"/>
          <p:cNvSpPr>
            <a:spLocks noChangeAspect="1" noChangeArrowheads="1"/>
          </p:cNvSpPr>
          <p:nvPr/>
        </p:nvSpPr>
        <p:spPr bwMode="auto">
          <a:xfrm>
            <a:off x="155575" y="-319088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2322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6067" y="3284984"/>
            <a:ext cx="2664003" cy="182357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1"/>
                </a:solidFill>
              </a:rPr>
              <a:t>Опрос педагогических работников по вопросам снижения документационной нагрузки в образовательных организациях: </a:t>
            </a:r>
            <a:br>
              <a:rPr lang="ru-RU" sz="1350" b="1" dirty="0">
                <a:solidFill>
                  <a:schemeClr val="bg1"/>
                </a:solidFill>
              </a:rPr>
            </a:br>
            <a:r>
              <a:rPr lang="ru-RU" sz="1350" b="1" dirty="0">
                <a:solidFill>
                  <a:schemeClr val="bg1"/>
                </a:solidFill>
              </a:rPr>
              <a:t>https://forms.yandex.ru/cloud/6502b528eb61462cf3f2aff1</a:t>
            </a:r>
            <a:r>
              <a:rPr lang="ru-RU" b="1" dirty="0">
                <a:solidFill>
                  <a:schemeClr val="bg1"/>
                </a:solidFill>
              </a:rPr>
              <a:t>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6068" y="5270440"/>
            <a:ext cx="2664003" cy="1600438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ПАМЯТКА руководителю общеобразовательной организации по снижению </a:t>
            </a:r>
            <a:r>
              <a:rPr lang="ru-RU" sz="1400" b="1" dirty="0" smtClean="0">
                <a:solidFill>
                  <a:schemeClr val="bg1"/>
                </a:solidFill>
              </a:rPr>
              <a:t>документарной </a:t>
            </a:r>
            <a:r>
              <a:rPr lang="ru-RU" sz="1400" b="1" dirty="0">
                <a:solidFill>
                  <a:schemeClr val="bg1"/>
                </a:solidFill>
              </a:rPr>
              <a:t>нагрузки в образовательной 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1264934"/>
            <a:ext cx="3654152" cy="550150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Информационные материалы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Приказ </a:t>
            </a:r>
            <a:r>
              <a:rPr lang="ru-RU" sz="1400" b="1" dirty="0" err="1">
                <a:solidFill>
                  <a:schemeClr val="bg1"/>
                </a:solidFill>
              </a:rPr>
              <a:t>Минобрнауки</a:t>
            </a:r>
            <a:r>
              <a:rPr lang="ru-RU" sz="1400" b="1" dirty="0">
                <a:solidFill>
                  <a:schemeClr val="bg1"/>
                </a:solidFill>
              </a:rPr>
              <a:t> Республики Марий Эл от 8 сентября 2023 г. № 932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Об обеспечении снижения документационной нагрузки на педагогических работников государственных общеобразовательных организаций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Приказ </a:t>
            </a:r>
            <a:r>
              <a:rPr lang="ru-RU" sz="1400" b="1" dirty="0" err="1">
                <a:solidFill>
                  <a:schemeClr val="bg1"/>
                </a:solidFill>
              </a:rPr>
              <a:t>Минобрнауки</a:t>
            </a:r>
            <a:r>
              <a:rPr lang="ru-RU" sz="1400" b="1" dirty="0">
                <a:solidFill>
                  <a:schemeClr val="bg1"/>
                </a:solidFill>
              </a:rPr>
              <a:t> Республики Марий Эл от 8 сентября 2023 г. № 931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Об организации работы «горячей линии» по вопросам снижения документационной нагрузки на педагогических работников Республики Марий Эл при реализации основных общеобразовательных программ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Приказ </a:t>
            </a:r>
            <a:r>
              <a:rPr lang="ru-RU" sz="1400" b="1" dirty="0" err="1">
                <a:solidFill>
                  <a:schemeClr val="bg1"/>
                </a:solidFill>
              </a:rPr>
              <a:t>Минобрнауки</a:t>
            </a:r>
            <a:r>
              <a:rPr lang="ru-RU" sz="1400" b="1" dirty="0">
                <a:solidFill>
                  <a:schemeClr val="bg1"/>
                </a:solidFill>
              </a:rPr>
              <a:t> Республики Марий Эл от 6 сентября 2023 г. № 923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350" dirty="0">
                <a:solidFill>
                  <a:schemeClr val="bg1"/>
                </a:solidFill>
              </a:rPr>
              <a:t>Об утверждении дорожной карты по снижению документационной нагрузки на педагогических работников Республики Марий Эл при реализации основных общеобразовательных программ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6067" y="1264934"/>
            <a:ext cx="2664005" cy="1785104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</a:rPr>
              <a:t>Телефоны «горячей линии»:</a:t>
            </a:r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8(8362) 45-22-37 доб. 261 - Архипов Евгений Владиславович, заместитель начальника отдела государственного контроля (надзора) в сфере образования;</a:t>
            </a:r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8(8362) 45-22-37 доб. 262 - Епифанова Елена Леонидовна, советник отдела государственного контроля (надзора)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953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пути к снижению </a:t>
            </a: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документационной </a:t>
            </a: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893423"/>
              </p:ext>
            </p:extLst>
          </p:nvPr>
        </p:nvGraphicFramePr>
        <p:xfrm>
          <a:off x="323528" y="1556792"/>
          <a:ext cx="8496944" cy="511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/>
              </a:tblGrid>
              <a:tr h="5112568"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ru-RU" sz="2200" b="1" u="none" strike="noStrike" spc="5" dirty="0">
                          <a:effectLst/>
                        </a:rPr>
                        <a:t>Рекомендуемый перечень мероприятий по снижению документационной нагрузки педагогических работников</a:t>
                      </a:r>
                      <a:endParaRPr lang="ru-RU" sz="2200" b="1" dirty="0">
                        <a:effectLst/>
                      </a:endParaRPr>
                    </a:p>
                    <a:p>
                      <a:pPr algn="ctr">
                        <a:lnSpc>
                          <a:spcPts val="1535"/>
                        </a:lnSpc>
                        <a:spcAft>
                          <a:spcPts val="1870"/>
                        </a:spcAft>
                      </a:pPr>
                      <a:r>
                        <a:rPr lang="ru-RU" sz="2200" b="1" u="none" strike="noStrike" spc="5" dirty="0">
                          <a:effectLst/>
                        </a:rPr>
                        <a:t>общеобразовательной организации</a:t>
                      </a:r>
                      <a:endParaRPr lang="ru-RU" sz="22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romanUcPeriod"/>
                        <a:tabLst>
                          <a:tab pos="16256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Анализ документов, непосредственно связанных с осуществлением 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профессиональной </a:t>
                      </a:r>
                      <a:r>
                        <a:rPr lang="ru-RU" sz="1600" b="1" dirty="0" smtClean="0">
                          <a:effectLst/>
                        </a:rPr>
                        <a:t>деятельностью </a:t>
                      </a:r>
                      <a:r>
                        <a:rPr lang="ru-RU" sz="1600" b="1" dirty="0">
                          <a:effectLst/>
                        </a:rPr>
                        <a:t>учителя (классного руководителя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ts val="14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romanUcPeriod"/>
                        <a:tabLst>
                          <a:tab pos="162560" algn="l"/>
                        </a:tabLst>
                      </a:pPr>
                      <a:endParaRPr lang="ru-RU" sz="1600" b="1" dirty="0">
                        <a:effectLst/>
                      </a:endParaRPr>
                    </a:p>
                    <a:p>
                      <a:pPr marL="342900" marR="12700" lvl="0" indent="-342900" algn="just">
                        <a:lnSpc>
                          <a:spcPts val="1345"/>
                        </a:lnSpc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50"/>
                        <a:buFont typeface="+mj-lt"/>
                        <a:buAutoNum type="arabicPeriod"/>
                        <a:tabLst>
                          <a:tab pos="1143635" algn="l"/>
                        </a:tabLst>
                      </a:pPr>
                      <a:r>
                        <a:rPr lang="ru-RU" sz="1600" b="1" u="none" strike="noStrike" spc="10" dirty="0">
                          <a:effectLst/>
                        </a:rPr>
                        <a:t>Анализ нормативных правовых актов, связанных с трудовой деятельностью учителя (классного руководителя) и их </a:t>
                      </a:r>
                      <a:r>
                        <a:rPr lang="ru-RU" sz="1600" b="1" u="none" strike="noStrike" spc="0" dirty="0">
                          <a:effectLst/>
                        </a:rPr>
                        <a:t>актуализация </a:t>
                      </a:r>
                      <a:r>
                        <a:rPr lang="ru-RU" sz="1600" b="1" u="none" strike="noStrike" spc="10" dirty="0">
                          <a:effectLst/>
                        </a:rPr>
                        <a:t>в части реализации требований, установленных ч.6, ч.6.1, ч.6.2 ст.47 Федерального закона «Об образовании в Российской Федерации».</a:t>
                      </a:r>
                    </a:p>
                    <a:p>
                      <a:pPr marL="342900" marR="12700" lvl="0" indent="-342900" algn="just">
                        <a:lnSpc>
                          <a:spcPts val="1345"/>
                        </a:lnSpc>
                        <a:spcAft>
                          <a:spcPts val="1180"/>
                        </a:spcAft>
                        <a:buClr>
                          <a:srgbClr val="000000"/>
                        </a:buClr>
                        <a:buSzPts val="1250"/>
                        <a:buFont typeface="+mj-lt"/>
                        <a:buAutoNum type="arabicPeriod"/>
                        <a:tabLst>
                          <a:tab pos="1128395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Внесение изменений в трудовые договоры (служебные контракты) </a:t>
                      </a:r>
                      <a:r>
                        <a:rPr lang="ru-RU" sz="1600" b="1" u="none" strike="noStrike" spc="10" dirty="0">
                          <a:effectLst/>
                        </a:rPr>
                        <a:t>в свете требований, установленных ч.6, ч.6.1, ч.6.2 ст.47 Федерального закона «Об образовании в Российской Федерации».</a:t>
                      </a:r>
                    </a:p>
                    <a:p>
                      <a:pPr marL="342900" marR="12700" lvl="0" indent="-342900" algn="just">
                        <a:lnSpc>
                          <a:spcPts val="1370"/>
                        </a:lnSpc>
                        <a:spcAft>
                          <a:spcPts val="395"/>
                        </a:spcAft>
                        <a:buClr>
                          <a:srgbClr val="000000"/>
                        </a:buClr>
                        <a:buSzPts val="1250"/>
                        <a:buFont typeface="+mj-lt"/>
                        <a:buAutoNum type="arabicPeriod"/>
                        <a:tabLst>
                          <a:tab pos="116459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Внесение изменений в должностные инструкции</a:t>
                      </a:r>
                      <a:r>
                        <a:rPr lang="ru-RU" sz="1600" b="1" u="none" strike="noStrike" spc="0" baseline="30000" dirty="0">
                          <a:effectLst/>
                        </a:rPr>
                        <a:t>1</a:t>
                      </a:r>
                      <a:r>
                        <a:rPr lang="ru-RU" sz="1600" b="1" u="none" strike="noStrike" spc="0" dirty="0">
                          <a:effectLst/>
                        </a:rPr>
                        <a:t>, </a:t>
                      </a:r>
                      <a:r>
                        <a:rPr lang="ru-RU" sz="1600" b="1" u="none" strike="noStrike" spc="10" dirty="0">
                          <a:effectLst/>
                        </a:rPr>
                        <a:t>учитывая положения следующих нормативных правовых актов:</a:t>
                      </a:r>
                    </a:p>
                    <a:p>
                      <a:pPr marL="342900" lvl="0" indent="-342900" algn="just">
                        <a:lnSpc>
                          <a:spcPts val="1250"/>
                        </a:lnSpc>
                        <a:spcAft>
                          <a:spcPts val="26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63855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Федерального закона «Об образовании в Российской Федерации» (ст. 46, 47);</a:t>
                      </a:r>
                    </a:p>
                    <a:p>
                      <a:pPr marL="342900" lvl="0" indent="-342900" algn="just">
                        <a:lnSpc>
                          <a:spcPts val="1250"/>
                        </a:lnSpc>
                        <a:spcAft>
                          <a:spcPts val="26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приказа </a:t>
                      </a:r>
                      <a:r>
                        <a:rPr lang="ru-RU" sz="1600" b="1" u="none" strike="noStrike" spc="15" dirty="0" err="1">
                          <a:effectLst/>
                        </a:rPr>
                        <a:t>Минпросвещения</a:t>
                      </a:r>
                      <a:r>
                        <a:rPr lang="ru-RU" sz="1600" b="1" u="none" strike="noStrike" spc="15" dirty="0">
                          <a:effectLst/>
                        </a:rPr>
                        <a:t> России от 21.07.2022 № 582;</a:t>
                      </a:r>
                    </a:p>
                    <a:p>
                      <a:pPr marL="342900" marR="127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приказа Минтруда России от 18.10.2013 № 544н (</a:t>
                      </a:r>
                      <a:r>
                        <a:rPr lang="ru-RU" sz="1600" b="1" u="none" strike="noStrike" spc="15" dirty="0" err="1">
                          <a:effectLst/>
                        </a:rPr>
                        <a:t>профстандарт</a:t>
                      </a:r>
                      <a:r>
                        <a:rPr lang="ru-RU" sz="1600" b="1" u="none" strike="noStrike" spc="15" dirty="0">
                          <a:effectLst/>
                        </a:rPr>
                        <a:t> «Педагог (педагогическая деятельность в сфере дошкольного, начального общего, основного общего, среднего общего образования) (воспитатель, учитель)») и (или) приказа </a:t>
                      </a:r>
                      <a:r>
                        <a:rPr lang="ru-RU" sz="1600" b="1" u="none" strike="noStrike" spc="15" dirty="0" err="1">
                          <a:effectLst/>
                        </a:rPr>
                        <a:t>Минздравсоцразвития</a:t>
                      </a:r>
                      <a:r>
                        <a:rPr lang="ru-RU" sz="1600" b="1" u="none" strike="noStrike" spc="15" dirty="0">
                          <a:effectLst/>
                        </a:rPr>
                        <a:t> РФ от 26.08.2010 № 761н (ЕКС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).</a:t>
                      </a:r>
                    </a:p>
                    <a:p>
                      <a:pPr marL="342900" marR="127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endParaRPr lang="ru-RU" sz="1600" b="1" u="none" strike="noStrike" spc="15" dirty="0" smtClean="0">
                        <a:effectLst/>
                      </a:endParaRPr>
                    </a:p>
                    <a:p>
                      <a:pPr marL="342900" marR="127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000" b="1" i="1" u="none" strike="noStrike" spc="1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1Справочно. Примерная форма должностной инструкции учителя подготовлена экспертами компании «Гарант»</a:t>
                      </a:r>
                    </a:p>
                    <a:p>
                      <a:pPr marL="342900" marR="12700" lvl="0" indent="-342900" algn="just">
                        <a:lnSpc>
                          <a:spcPts val="134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000" b="1" i="1" u="none" strike="noStrike" spc="1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(https://internet.garant.ru/), компании «Консультант» (http://consultant.cap.ru/)</a:t>
                      </a:r>
                      <a:endParaRPr lang="ru-RU" sz="1000" b="1" i="1" u="none" strike="noStrike" spc="15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9838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43113" y="175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28155"/>
              </p:ext>
            </p:extLst>
          </p:nvPr>
        </p:nvGraphicFramePr>
        <p:xfrm>
          <a:off x="107504" y="188640"/>
          <a:ext cx="9001000" cy="6723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000"/>
              </a:tblGrid>
              <a:tr h="6723505">
                <a:tc>
                  <a:txBody>
                    <a:bodyPr/>
                    <a:lstStyle/>
                    <a:p>
                      <a:pPr marL="0" marR="457200" lvl="0" indent="0" algn="ctr">
                        <a:lnSpc>
                          <a:spcPts val="1440"/>
                        </a:lnSpc>
                        <a:spcAft>
                          <a:spcPts val="180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608330" algn="l"/>
                        </a:tabLst>
                      </a:pPr>
                      <a:r>
                        <a:rPr lang="en-US" sz="1600" b="1" u="none" strike="noStrike" spc="15" dirty="0" smtClean="0">
                          <a:effectLst/>
                        </a:rPr>
                        <a:t>II.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 Совершенствование </a:t>
                      </a:r>
                      <a:r>
                        <a:rPr lang="ru-RU" sz="1600" b="1" u="none" strike="noStrike" spc="15" dirty="0">
                          <a:effectLst/>
                        </a:rPr>
                        <a:t>организационно-управленческих механизмов регулирования документационной нагрузки педагогических работников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>
                          <a:tab pos="1243965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Исключение незапланированного характера поручений и обязанностей не связанных с непосредственным решением педагогических задач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.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>
                          <a:tab pos="1195070" algn="l"/>
                        </a:tabLst>
                      </a:pPr>
                      <a:r>
                        <a:rPr lang="ru-RU" sz="1600" b="1" u="none" strike="noStrike" spc="15" dirty="0" smtClean="0">
                          <a:effectLst/>
                        </a:rPr>
                        <a:t>Актуализация </a:t>
                      </a:r>
                      <a:r>
                        <a:rPr lang="ru-RU" sz="1600" b="1" u="none" strike="noStrike" spc="15" dirty="0">
                          <a:effectLst/>
                        </a:rPr>
                        <a:t>и упорядочение перечня внутренних отчетных документов и мониторингов, требующих привлечение учителей (классных руководителей).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>
                          <a:tab pos="124714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Закрепление ответственного лица за подготовку отчетной документации, информации по внешним нормативно обоснованным запросам, за мониторинги и не связанного с педагогической 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деятельностью.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>
                          <a:tab pos="1247140" algn="l"/>
                        </a:tabLst>
                      </a:pPr>
                      <a:r>
                        <a:rPr lang="ru-RU" sz="1600" b="1" spc="15" dirty="0" smtClean="0">
                          <a:effectLst/>
                        </a:rPr>
                        <a:t>Применение </a:t>
                      </a:r>
                      <a:r>
                        <a:rPr lang="ru-RU" sz="1600" b="1" spc="15" dirty="0">
                          <a:effectLst/>
                        </a:rPr>
                        <a:t>информационных технологий для сбора отчетных данных и данных мониторингов.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5"/>
                        <a:tabLst>
                          <a:tab pos="122301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Замещение массива документов, оформляемых на бумажном носителе на электронную форму.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5"/>
                        <a:tabLst>
                          <a:tab pos="1122045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Исключение дублирования информации на электронном и бумажном носителе.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5"/>
                        <a:tabLst>
                          <a:tab pos="110363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Актуализация номенклатуры дел образовательной организации с целью исключения избыточной документации и излишней отчетности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.</a:t>
                      </a:r>
                    </a:p>
                    <a:p>
                      <a:pPr marL="0" marR="254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 startAt="5"/>
                        <a:tabLst>
                          <a:tab pos="1103630" algn="l"/>
                        </a:tabLst>
                      </a:pPr>
                      <a:r>
                        <a:rPr lang="ru-RU" sz="1600" b="1" u="none" strike="noStrike" spc="15" dirty="0" smtClean="0">
                          <a:effectLst/>
                        </a:rPr>
                        <a:t>Создание на сайте общеобразовательной организации раздела по вопросу снижения документационной нагрузки на педагогических работников, реализующих основные общеобразовательные программы.</a:t>
                      </a:r>
                      <a:endParaRPr lang="ru-RU" sz="1600" b="1" u="none" strike="noStrike" spc="15" dirty="0">
                        <a:effectLst/>
                      </a:endParaRPr>
                    </a:p>
                    <a:p>
                      <a:pPr marR="38100" indent="-1219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5" dirty="0">
                          <a:effectLst/>
                        </a:rPr>
                        <a:t>III. Просвещение педагогических работников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Правовое просвещение посредством:</a:t>
                      </a:r>
                    </a:p>
                    <a:p>
                      <a:pPr marL="0" marR="254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347345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размещения правовой информации в открытых и общедоступных информационных 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ресурсах образовательной </a:t>
                      </a:r>
                      <a:r>
                        <a:rPr lang="ru-RU" sz="1600" b="1" u="none" strike="noStrike" spc="15" dirty="0">
                          <a:effectLst/>
                        </a:rPr>
                        <a:t>организации, в том числе на своем официальном сайте в сети «Интернет»;</a:t>
                      </a:r>
                    </a:p>
                    <a:p>
                      <a:pPr marL="342900" lvl="0" indent="-34290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402590" algn="l"/>
                        </a:tabLst>
                      </a:pPr>
                      <a:r>
                        <a:rPr lang="ru-RU" sz="1600" b="1" u="none" strike="noStrike" spc="15" dirty="0">
                          <a:effectLst/>
                        </a:rPr>
                        <a:t>проведения тематических семинаров, лекций;</a:t>
                      </a:r>
                    </a:p>
                    <a:p>
                      <a:pPr marL="0" marR="25400" lvl="0" indent="0" algn="just">
                        <a:lnSpc>
                          <a:spcPts val="146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311150" algn="l"/>
                        </a:tabLst>
                      </a:pPr>
                      <a:r>
                        <a:rPr lang="ru-RU" sz="1600" b="1" u="none" strike="noStrike" spc="15" dirty="0" smtClean="0">
                          <a:effectLst/>
                        </a:rPr>
                        <a:t>2.  Повышение </a:t>
                      </a:r>
                      <a:r>
                        <a:rPr lang="ru-RU" sz="1600" b="1" u="none" strike="noStrike" spc="15" dirty="0">
                          <a:effectLst/>
                        </a:rPr>
                        <a:t>квалификации в области применения информационных технологий для 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оформления</a:t>
                      </a:r>
                      <a:r>
                        <a:rPr lang="ru-RU" sz="1600" b="1" u="none" strike="noStrike" spc="15" baseline="0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spc="15" dirty="0" smtClean="0">
                          <a:effectLst/>
                        </a:rPr>
                        <a:t>содержания </a:t>
                      </a:r>
                      <a:r>
                        <a:rPr lang="ru-RU" sz="1600" b="1" u="none" strike="noStrike" spc="15" dirty="0">
                          <a:effectLst/>
                        </a:rPr>
                        <a:t>и результатов педагогической деятельности.</a:t>
                      </a:r>
                      <a:endParaRPr lang="ru-RU" sz="1600" b="1" u="none" strike="noStrike" spc="15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3113" y="175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A1D4.t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2870</Words>
  <Application>Microsoft Office PowerPoint</Application>
  <PresentationFormat>Экран (4:3)</PresentationFormat>
  <Paragraphs>483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pptA1D4.tmp</vt:lpstr>
      <vt:lpstr>Поток</vt:lpstr>
      <vt:lpstr>   </vt:lpstr>
      <vt:lpstr> </vt:lpstr>
      <vt:lpstr>СНИЖЕНИЕ ДОКУМЕНТАЦИОННОЙ НАГРУЗКИ</vt:lpstr>
      <vt:lpstr>На пути к снижению документационной нагрузки</vt:lpstr>
      <vt:lpstr>Аудит мониторингов и запросов в общеобразовательные организации</vt:lpstr>
      <vt:lpstr> </vt:lpstr>
      <vt:lpstr>На пути к снижению  документационной нагрузки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опроса педагогических работников Республики Марий Эл  по вопросам снижения документационной нагрузки в образовательных организациях</vt:lpstr>
      <vt:lpstr>Сроки проведения опроса</vt:lpstr>
      <vt:lpstr>Об опросе</vt:lpstr>
      <vt:lpstr>Учителем какого муниципального  образования Вы являетесь?</vt:lpstr>
      <vt:lpstr>Учителем какого муниципального  образования Вы являетесь?</vt:lpstr>
      <vt:lpstr>Знакомы ли Вы с поправками в закон  «Об образовании в Российской Федерации»?</vt:lpstr>
      <vt:lpstr>Знакомы ли Вы с поправками в закон  «Об образовании в Российской Федерации»?</vt:lpstr>
      <vt:lpstr>Знакомы ли Вы с поправками в закон  «Об образовании в Российской Федерации»?</vt:lpstr>
      <vt:lpstr>Знакомы ли Вы с приказом Минпросвещения России от 21.07.2022 № 582?</vt:lpstr>
      <vt:lpstr>Знакомы ли Вы с приказом Минпросвещения России от 21.07.2022 № 582?</vt:lpstr>
      <vt:lpstr>Знакомы ли Вы с приказом Минпросвещения России от 21.07.2022 № 582?</vt:lpstr>
      <vt:lpstr>Внесены ли изменения в Ваши должностные инструкции в соответствии с приказом № 582?</vt:lpstr>
      <vt:lpstr>Внесены ли изменения в Ваши должностные инструкции в соответствии с приказом № 582?</vt:lpstr>
      <vt:lpstr>Внесены ли изменения в Ваши должностные инструкции в соответствии с приказом № 582?</vt:lpstr>
      <vt:lpstr>Приходится ли Вам заполнять и бумажный  и электронный классные журналы?</vt:lpstr>
      <vt:lpstr>Приходится ли Вам заполнять и бумажный  и электронный классные журналы?</vt:lpstr>
      <vt:lpstr>Приходится ли Вам заполнять и бумажный  и электронный классные журналы?</vt:lpstr>
      <vt:lpstr>Привлекались ли Вы к разработке документов,  не предусмотренных Перечнем документации, утвержденным приказом № 582?</vt:lpstr>
      <vt:lpstr>Привлекались ли Вы к разработке документов,  не предусмотренных Перечнем документации, утвержденным приказом № 582?</vt:lpstr>
      <vt:lpstr>Привлекались ли Вы к разработке документов,  не предусмотренных Перечнем документации, утвержденным приказом № 582?</vt:lpstr>
      <vt:lpstr>Какие документы помимо указанных  в приказе № 582 Вам приходится готовить дополнительно?</vt:lpstr>
      <vt:lpstr>Какие документы помимо указанных  в приказе № 582 Вам приходится готовить дополнительно? (продолжение)</vt:lpstr>
      <vt:lpstr>Приходится ли Вам готовить фотоотчеты  о проводимых мероприятиях?</vt:lpstr>
      <vt:lpstr>Приходится ли Вам готовить фотоотчеты  о проводимых мероприятиях?</vt:lpstr>
      <vt:lpstr>Приходится ли Вам готовить фотоотчеты  о проводимых мероприятиях?</vt:lpstr>
      <vt:lpstr>Создана ли в Республике Марий Эл  «Горячая линия» по вопросам снижения документационной нагрузки на учителей?</vt:lpstr>
      <vt:lpstr>Создана ли в Республике Марий Эл  «Горячая линия» по вопросам снижения документационной нагрузки на учителей?</vt:lpstr>
      <vt:lpstr>Создана ли в Республике Марий Эл  «Горячая линия» по вопросам снижения документационной нагрузки на учителей?</vt:lpstr>
      <vt:lpstr>Можете ли Вы сказать, что за последние  12 месяцев Ваша документационная  нагрузка уменьшилась?</vt:lpstr>
      <vt:lpstr>Можете ли Вы сказать, что за последние  12 месяцев Ваша документационная  нагрузка уменьшилась?</vt:lpstr>
      <vt:lpstr>Можете ли Вы сказать, что за последние  12 месяцев Ваша документационная  нагрузка уменьшилась?</vt:lpstr>
      <vt:lpstr>Сводный 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БЮРОКРАТИЧЕСКОЙ  НАГРУЗКИ</dc:title>
  <dc:creator>User125</dc:creator>
  <cp:lastModifiedBy>User125</cp:lastModifiedBy>
  <cp:revision>65</cp:revision>
  <cp:lastPrinted>2023-10-25T11:30:45Z</cp:lastPrinted>
  <dcterms:created xsi:type="dcterms:W3CDTF">2023-09-05T08:55:33Z</dcterms:created>
  <dcterms:modified xsi:type="dcterms:W3CDTF">2023-10-25T11:36:09Z</dcterms:modified>
</cp:coreProperties>
</file>