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21"/>
  </p:notesMasterIdLst>
  <p:sldIdLst>
    <p:sldId id="471" r:id="rId2"/>
    <p:sldId id="425" r:id="rId3"/>
    <p:sldId id="468" r:id="rId4"/>
    <p:sldId id="428" r:id="rId5"/>
    <p:sldId id="472" r:id="rId6"/>
    <p:sldId id="414" r:id="rId7"/>
    <p:sldId id="436" r:id="rId8"/>
    <p:sldId id="418" r:id="rId9"/>
    <p:sldId id="431" r:id="rId10"/>
    <p:sldId id="473" r:id="rId11"/>
    <p:sldId id="444" r:id="rId12"/>
    <p:sldId id="461" r:id="rId13"/>
    <p:sldId id="469" r:id="rId14"/>
    <p:sldId id="470" r:id="rId15"/>
    <p:sldId id="477" r:id="rId16"/>
    <p:sldId id="441" r:id="rId17"/>
    <p:sldId id="476" r:id="rId18"/>
    <p:sldId id="478" r:id="rId19"/>
    <p:sldId id="46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CCECFF"/>
    <a:srgbClr val="000066"/>
    <a:srgbClr val="FF9933"/>
    <a:srgbClr val="7B3B1B"/>
    <a:srgbClr val="0000FF"/>
    <a:srgbClr val="FF00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4622" autoAdjust="0"/>
  </p:normalViewPr>
  <p:slideViewPr>
    <p:cSldViewPr>
      <p:cViewPr>
        <p:scale>
          <a:sx n="125" d="100"/>
          <a:sy n="125" d="100"/>
        </p:scale>
        <p:origin x="-186" y="79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по муниципальным программам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7777777777777776E-2"/>
                  <c:y val="-4.209048991341732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518397005929815E-2"/>
                  <c:y val="-4.7702555235206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437215.5</c:v>
                </c:pt>
                <c:pt idx="1">
                  <c:v>477101.1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4.6296296296296294E-2"/>
                  <c:y val="-6.734478386146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2"/>
                  <c:y val="-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36196.400000000001</c:v>
                </c:pt>
                <c:pt idx="1">
                  <c:v>42079.5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966848"/>
        <c:axId val="111980928"/>
        <c:axId val="0"/>
      </c:bar3DChart>
      <c:catAx>
        <c:axId val="111966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11980928"/>
        <c:crosses val="autoZero"/>
        <c:auto val="1"/>
        <c:lblAlgn val="ctr"/>
        <c:lblOffset val="100"/>
        <c:noMultiLvlLbl val="0"/>
      </c:catAx>
      <c:valAx>
        <c:axId val="1119809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noFill/>
          <a:ln>
            <a:noFill/>
          </a:ln>
        </c:spPr>
        <c:crossAx val="111966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0.6695</cdr:x>
      <cdr:y>0.05405</cdr:y>
    </cdr:from>
    <cdr:to>
      <cdr:x>1</cdr:x>
      <cdr:y>0.12205</cdr:y>
    </cdr:to>
    <cdr:sp macro="" textlink="">
      <cdr:nvSpPr>
        <cdr:cNvPr id="3" name="Text Box 5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09753" y="244624"/>
          <a:ext cx="2719847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ru-RU" sz="1400" b="1" dirty="0" smtClean="0">
              <a:latin typeface="Times New Roman" pitchFamily="18" charset="0"/>
            </a:rPr>
            <a:t>Муниципальных программ - 6.</a:t>
          </a:r>
          <a:endParaRPr lang="ru-RU" sz="1400" b="1" dirty="0">
            <a:latin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</cdr:x>
      <cdr:y>0.2927</cdr:y>
    </cdr:from>
    <cdr:to>
      <cdr:x>0.3775</cdr:x>
      <cdr:y>0.38703</cdr:y>
    </cdr:to>
    <cdr:sp macro="" textlink="">
      <cdr:nvSpPr>
        <cdr:cNvPr id="6" name="Овальная выноска 5"/>
        <cdr:cNvSpPr/>
      </cdr:nvSpPr>
      <cdr:spPr>
        <a:xfrm xmlns:a="http://schemas.openxmlformats.org/drawingml/2006/main">
          <a:off x="1810544" y="1324744"/>
          <a:ext cx="1296144" cy="426939"/>
        </a:xfrm>
        <a:prstGeom xmlns:a="http://schemas.openxmlformats.org/drawingml/2006/main" prst="wedgeEllipseCallout">
          <a:avLst>
            <a:gd name="adj1" fmla="val -39660"/>
            <a:gd name="adj2" fmla="val 134483"/>
          </a:avLst>
        </a:prstGeom>
        <a:solidFill xmlns:a="http://schemas.openxmlformats.org/drawingml/2006/main">
          <a:schemeClr val="accent1"/>
        </a:solidFill>
        <a:ln xmlns:a="http://schemas.openxmlformats.org/drawingml/2006/main">
          <a:solidFill>
            <a:srgbClr val="0000FF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400" b="1" dirty="0" smtClean="0">
              <a:solidFill>
                <a:schemeClr val="tx1"/>
              </a:solidFill>
              <a:cs typeface="Arial" pitchFamily="34" charset="0"/>
            </a:rPr>
            <a:t>92,4%</a:t>
          </a:r>
          <a:endParaRPr lang="ru-RU" sz="1400" b="1" dirty="0">
            <a:solidFill>
              <a:schemeClr val="tx1"/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0.52625</cdr:x>
      <cdr:y>0.26088</cdr:y>
    </cdr:from>
    <cdr:to>
      <cdr:x>0.675</cdr:x>
      <cdr:y>0.34889</cdr:y>
    </cdr:to>
    <cdr:sp macro="" textlink="">
      <cdr:nvSpPr>
        <cdr:cNvPr id="7" name="Овальная выноска 6"/>
        <cdr:cNvSpPr/>
      </cdr:nvSpPr>
      <cdr:spPr>
        <a:xfrm xmlns:a="http://schemas.openxmlformats.org/drawingml/2006/main">
          <a:off x="4330824" y="1180728"/>
          <a:ext cx="1224136" cy="398339"/>
        </a:xfrm>
        <a:prstGeom xmlns:a="http://schemas.openxmlformats.org/drawingml/2006/main" prst="wedgeEllipseCallout">
          <a:avLst>
            <a:gd name="adj1" fmla="val -39660"/>
            <a:gd name="adj2" fmla="val 134483"/>
          </a:avLst>
        </a:prstGeom>
        <a:solidFill xmlns:a="http://schemas.openxmlformats.org/drawingml/2006/main">
          <a:schemeClr val="accent1"/>
        </a:solidFill>
        <a:ln xmlns:a="http://schemas.openxmlformats.org/drawingml/2006/main">
          <a:solidFill>
            <a:srgbClr val="0000FF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400" b="1" dirty="0" smtClean="0">
              <a:solidFill>
                <a:schemeClr val="tx1"/>
              </a:solidFill>
              <a:cs typeface="Arial" pitchFamily="34" charset="0"/>
            </a:rPr>
            <a:t>91,9%</a:t>
          </a:r>
          <a:endParaRPr lang="ru-RU" sz="1400" b="1" dirty="0">
            <a:solidFill>
              <a:schemeClr val="tx1"/>
            </a:solidFill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0.85875</cdr:x>
      <cdr:y>0.73818</cdr:y>
    </cdr:from>
    <cdr:to>
      <cdr:x>0.96986</cdr:x>
      <cdr:y>0.94021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067128" y="33409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000144-36F0-4F8B-BD3D-2EF1A940A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42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82FE1A-742C-42F7-A556-9F32F09FAB5B}" type="slidenum">
              <a:rPr lang="ru-RU" smtClean="0"/>
              <a:pPr eaLnBrk="1" hangingPunct="1"/>
              <a:t>2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2D577F-B36C-457C-873E-809B1502D7CF}" type="slidenum">
              <a:rPr lang="ru-RU" smtClean="0"/>
              <a:pPr eaLnBrk="1" hangingPunct="1"/>
              <a:t>9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813D79-CF6A-4B5C-B845-7116482D3231}" type="slidenum">
              <a:rPr lang="ru-RU" smtClean="0"/>
              <a:pPr eaLnBrk="1" hangingPunct="1"/>
              <a:t>11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F40E1-476B-4C8F-B280-6C5668289D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072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311C2-334F-455F-A408-9E7B6412C7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4472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C9DEA-2B20-43F3-8963-41EF9BDCCB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979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AD5D3-98A4-4F5F-926C-A84A05364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801216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C4BBD-348B-48D8-9440-C9C2ECE67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408369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B1CDE-75BB-44C1-A932-BDD21CE25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84061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798CD-B710-4C37-9D10-36A74A577C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8175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DFA29-00CA-4B98-840C-E510A78BC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621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BCFB8-5995-4A48-81CE-D1A34CDA15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3696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5E1D9-262C-41E1-9AEF-77ACF86837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702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5C1A8-62D4-456F-937F-6BBDE09992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836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8A0FC-99CE-41EE-BEFC-18B373049D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7724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99F1C-1621-4EA1-A517-A5D61E8C77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5101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8F4F5-C8EC-450F-8715-654DC80027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80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5F4120-70AF-47F4-8333-7CE9B4647E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6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_____Microsoft_Excel_97-20033.xls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preview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1" y="3269083"/>
            <a:ext cx="4932040" cy="368830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герб горномари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762" y="188640"/>
            <a:ext cx="1725071" cy="18448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1547813" y="260350"/>
            <a:ext cx="7451725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endParaRPr lang="ru-RU" sz="4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 ИСПОЛНЕНИИ БЮЖЕТА МУНИЦИПАЛЬНОГО ОБРАЗОВАНИЯ «ГОРНОМАРИЙСКИЙ МУНИЦИПАЛЬНЫЙ РАЙОН» </a:t>
            </a:r>
          </a:p>
          <a:p>
            <a:pPr algn="ctr" eaLnBrk="1" hangingPunct="1"/>
            <a:r>
              <a:rPr lang="ru-RU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2017 ГОД И ЗАДАЧАХ НА 2018 ГОД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07950" y="5876925"/>
            <a:ext cx="42481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FF"/>
                </a:solidFill>
                <a:latin typeface="Times New Roman" pitchFamily="18" charset="0"/>
              </a:rPr>
              <a:t>Руководитель финансового отдела МО «Горномарийский муниципальный район» Симолкина Л.В.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dirty="0" smtClean="0">
                <a:solidFill>
                  <a:srgbClr val="000066"/>
                </a:solidFill>
                <a:latin typeface="Times New Roman" pitchFamily="18" charset="0"/>
              </a:rPr>
              <a:t>Структура расходов бюджета МО  «</a:t>
            </a:r>
            <a:r>
              <a:rPr lang="ru-RU" sz="2500" b="1" dirty="0" err="1" smtClean="0">
                <a:solidFill>
                  <a:srgbClr val="000066"/>
                </a:solidFill>
                <a:latin typeface="Times New Roman" pitchFamily="18" charset="0"/>
              </a:rPr>
              <a:t>Горномарийский</a:t>
            </a:r>
            <a:r>
              <a:rPr lang="ru-RU" sz="2500" b="1" dirty="0" smtClean="0">
                <a:solidFill>
                  <a:srgbClr val="000066"/>
                </a:solidFill>
                <a:latin typeface="Times New Roman" pitchFamily="18" charset="0"/>
              </a:rPr>
              <a:t> муниципальный район» за  2017 год</a:t>
            </a:r>
            <a:endParaRPr lang="ru-RU" sz="2500" dirty="0" smtClean="0">
              <a:solidFill>
                <a:srgbClr val="000066"/>
              </a:solidFill>
            </a:endParaRPr>
          </a:p>
        </p:txBody>
      </p:sp>
      <p:graphicFrame>
        <p:nvGraphicFramePr>
          <p:cNvPr id="13315" name="Объект 3"/>
          <p:cNvGraphicFramePr>
            <a:graphicFrameLocks noGrp="1" noChangeAspect="1"/>
          </p:cNvGraphicFramePr>
          <p:nvPr>
            <p:ph idx="1"/>
          </p:nvPr>
        </p:nvGraphicFramePr>
        <p:xfrm>
          <a:off x="974725" y="1600200"/>
          <a:ext cx="7094538" cy="453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3" name="Лист" r:id="rId3" imgW="7515225" imgH="4800600" progId="Excel.Sheet.8">
                  <p:embed/>
                </p:oleObj>
              </mc:Choice>
              <mc:Fallback>
                <p:oleObj name="Лист" r:id="rId3" imgW="7515225" imgH="4800600" progId="Excel.Sheet.8">
                  <p:embed/>
                  <p:pic>
                    <p:nvPicPr>
                      <p:cNvPr id="0" name="Объект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1600200"/>
                        <a:ext cx="7094538" cy="453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 descr="герб горномари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4467" y="-2624"/>
            <a:ext cx="729430" cy="7800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Расходы социальной сферы </a:t>
            </a:r>
            <a:b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муниципального района</a:t>
            </a:r>
          </a:p>
        </p:txBody>
      </p:sp>
      <p:graphicFrame>
        <p:nvGraphicFramePr>
          <p:cNvPr id="1433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59950" y="1600200"/>
          <a:ext cx="74241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0" name="Диаграмма" r:id="rId4" imgW="9296448" imgH="5667494" progId="MSGraph.Chart.8">
                  <p:embed followColorScheme="full"/>
                </p:oleObj>
              </mc:Choice>
              <mc:Fallback>
                <p:oleObj name="Диаграмма" r:id="rId4" imgW="9296448" imgH="5667494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950" y="1600200"/>
                        <a:ext cx="74241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71550" y="1465263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i="1">
                <a:latin typeface="Times New Roman" pitchFamily="18" charset="0"/>
              </a:rPr>
              <a:t>тыс. рублей</a:t>
            </a:r>
          </a:p>
        </p:txBody>
      </p:sp>
      <p:sp>
        <p:nvSpPr>
          <p:cNvPr id="14341" name="Text Box 15"/>
          <p:cNvSpPr txBox="1">
            <a:spLocks noChangeArrowheads="1"/>
          </p:cNvSpPr>
          <p:nvPr/>
        </p:nvSpPr>
        <p:spPr bwMode="auto">
          <a:xfrm rot="-859801">
            <a:off x="3952875" y="3621088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92 187,4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3348038" y="3789363"/>
            <a:ext cx="2087562" cy="576262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" name="Рисунок 6" descr="герб горномари 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4467" y="-2624"/>
            <a:ext cx="729430" cy="7800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Расходы на оплату труда и начисления в 2017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году</a:t>
            </a: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622425"/>
          <a:ext cx="8845550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2" name="Диаграмма" r:id="rId3" imgW="6915150" imgH="3867340" progId="Excel.Chart.8">
                  <p:embed/>
                </p:oleObj>
              </mc:Choice>
              <mc:Fallback>
                <p:oleObj name="Диаграмма" r:id="rId3" imgW="6915150" imgH="3867340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22425"/>
                        <a:ext cx="8845550" cy="494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 rot="10800000" flipV="1">
            <a:off x="323849" y="1700490"/>
            <a:ext cx="18718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i="1" dirty="0">
                <a:cs typeface="Arial" charset="0"/>
              </a:rPr>
              <a:t>тыс. рублей</a:t>
            </a:r>
          </a:p>
        </p:txBody>
      </p:sp>
      <p:pic>
        <p:nvPicPr>
          <p:cNvPr id="5" name="Рисунок 4" descr="герб горномари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4467" y="-2624"/>
            <a:ext cx="729430" cy="7800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1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Источники формирования </a:t>
            </a:r>
            <a:b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направления использования бюджетных ассигнований муниципального дорожного фонда муниципального образования «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Горномарийский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муниципальный район</a:t>
            </a:r>
            <a:endParaRPr lang="ru-RU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261" name="Group 13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99730779"/>
              </p:ext>
            </p:extLst>
          </p:nvPr>
        </p:nvGraphicFramePr>
        <p:xfrm>
          <a:off x="468313" y="2133600"/>
          <a:ext cx="8351837" cy="4462463"/>
        </p:xfrm>
        <a:graphic>
          <a:graphicData uri="http://schemas.openxmlformats.org/drawingml/2006/table">
            <a:tbl>
              <a:tblPr/>
              <a:tblGrid>
                <a:gridCol w="6691120"/>
                <a:gridCol w="1660717"/>
              </a:tblGrid>
              <a:tr h="1243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Остаток бюджетных ассигнований дорожного фонда МО, не использованный в 2016 году, в том числе: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остаток межбюджетных трансфертов из республиканского бюджета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остаток налоговых и неналоговых поступлений, учитываемых при формировании муниципального дорожного фонда </a:t>
                      </a:r>
                    </a:p>
                  </a:txBody>
                  <a:tcPr marL="91428" marR="91428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815,0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815,0</a:t>
                      </a:r>
                    </a:p>
                  </a:txBody>
                  <a:tcPr marL="91428" marR="91428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30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фактически поступивших средств в дорожный фонд в 2017 году, в том числе: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из республиканского бюджета;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иные источники* </a:t>
                      </a:r>
                    </a:p>
                  </a:txBody>
                  <a:tcPr marL="91428" marR="91428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83378,2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77367,3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6010,9</a:t>
                      </a:r>
                    </a:p>
                  </a:txBody>
                  <a:tcPr marL="91428" marR="91428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449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кассовых расходов дорожного фонда, произведенный в 2017 году, в том числе: за счет остатка бюджетных ассигнований дорожного фонда, не использованного в 2016 году за счет бюджетных ассигнований дорожного фонда 2017 года </a:t>
                      </a:r>
                    </a:p>
                  </a:txBody>
                  <a:tcPr marL="91428" marR="91428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83712,4</a:t>
                      </a:r>
                    </a:p>
                  </a:txBody>
                  <a:tcPr marL="91428" marR="91428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243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Остаток бюджетных ассигнований дорожного фонда МО, не использованный в 2017 году, в том числе: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остаток межбюджетных трансфертов из республиканского бюджета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остаток налоговых и неналоговых поступлений, учитываемых при формировании муниципального дорожного фонда </a:t>
                      </a:r>
                    </a:p>
                  </a:txBody>
                  <a:tcPr marL="91428" marR="91428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480,8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480,8</a:t>
                      </a:r>
                    </a:p>
                  </a:txBody>
                  <a:tcPr marL="91428" marR="91428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ECFF">
                            <a:shade val="30000"/>
                            <a:satMod val="115000"/>
                          </a:srgbClr>
                        </a:gs>
                        <a:gs pos="50000">
                          <a:srgbClr val="CCECFF">
                            <a:shade val="67500"/>
                            <a:satMod val="115000"/>
                          </a:srgbClr>
                        </a:gs>
                        <a:gs pos="100000">
                          <a:srgbClr val="CCEC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404" name="Text Box 4"/>
          <p:cNvSpPr txBox="1">
            <a:spLocks noChangeArrowheads="1"/>
          </p:cNvSpPr>
          <p:nvPr/>
        </p:nvSpPr>
        <p:spPr bwMode="auto">
          <a:xfrm>
            <a:off x="7667625" y="1773238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i="1">
                <a:latin typeface="Times New Roman" pitchFamily="18" charset="0"/>
              </a:rPr>
              <a:t>тыс. рублей</a:t>
            </a:r>
          </a:p>
        </p:txBody>
      </p:sp>
      <p:pic>
        <p:nvPicPr>
          <p:cNvPr id="5" name="Рисунок 4" descr="герб горномари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67" y="-2624"/>
            <a:ext cx="729430" cy="7800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573" y="116633"/>
            <a:ext cx="8045835" cy="12241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бюджетных ассигнований </a:t>
            </a:r>
            <a:b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дорожного фонда в 2017 году, </a:t>
            </a:r>
            <a:b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0293" name="Group 117"/>
          <p:cNvGraphicFramePr>
            <a:graphicFrameLocks noGrp="1"/>
          </p:cNvGraphicFramePr>
          <p:nvPr/>
        </p:nvGraphicFramePr>
        <p:xfrm>
          <a:off x="539750" y="1700213"/>
          <a:ext cx="7812088" cy="5011736"/>
        </p:xfrm>
        <a:graphic>
          <a:graphicData uri="http://schemas.openxmlformats.org/drawingml/2006/table">
            <a:tbl>
              <a:tblPr/>
              <a:tblGrid>
                <a:gridCol w="6599131"/>
                <a:gridCol w="1212957"/>
              </a:tblGrid>
              <a:tr h="7011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Проектирование автомобильных дорог общего пользования местного значения </a:t>
                      </a:r>
                    </a:p>
                  </a:txBody>
                  <a:tcPr marL="91434" marR="91434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2477,0</a:t>
                      </a:r>
                    </a:p>
                  </a:txBody>
                  <a:tcPr marL="91434" marR="91434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011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Ремонт автомобильных дорог общего пользования  местного значения </a:t>
                      </a:r>
                    </a:p>
                  </a:txBody>
                  <a:tcPr marL="91434" marR="91434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4050,9</a:t>
                      </a:r>
                    </a:p>
                  </a:txBody>
                  <a:tcPr marL="91434" marR="91434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011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Содержание автомобильных дорог общего пользования местного значения </a:t>
                      </a:r>
                    </a:p>
                  </a:txBody>
                  <a:tcPr marL="91434" marR="91434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1673,1</a:t>
                      </a:r>
                    </a:p>
                  </a:txBody>
                  <a:tcPr marL="91434" marR="91434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060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Осуществление целевых мероприятий в отношении автомобильных дорог общего пользования местного значения </a:t>
                      </a:r>
                    </a:p>
                  </a:txBody>
                  <a:tcPr marL="91434" marR="91434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1970,0</a:t>
                      </a:r>
                    </a:p>
                  </a:txBody>
                  <a:tcPr marL="91434" marR="91434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011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Реализация мероприятий по повышению безопасности дорожного движения </a:t>
                      </a:r>
                    </a:p>
                  </a:txBody>
                  <a:tcPr marL="91434" marR="91434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345,0</a:t>
                      </a:r>
                    </a:p>
                  </a:txBody>
                  <a:tcPr marL="91434" marR="91434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011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Строительство и реконструкция автомобильных дорог общего пользования с твердым покрытием</a:t>
                      </a:r>
                    </a:p>
                  </a:txBody>
                  <a:tcPr marL="91434" marR="91434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73196,4</a:t>
                      </a:r>
                    </a:p>
                  </a:txBody>
                  <a:tcPr marL="91434" marR="91434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999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marL="91434" marR="91434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83712,4</a:t>
                      </a:r>
                    </a:p>
                  </a:txBody>
                  <a:tcPr marL="91434" marR="91434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Picture 10" descr="https://go2.imgsmail.ru/imgpreview?key=682329b6ce9b432a&amp;mb=imgdb_preview_4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6672"/>
            <a:ext cx="2195736" cy="123819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Рисунок 4" descr="герб горномари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467" y="-2624"/>
            <a:ext cx="729430" cy="7800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Финансирование расходов по отрасли </a:t>
            </a:r>
            <a:b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«Жилищно-коммунальное хозяйство»</a:t>
            </a:r>
            <a:b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году, </a:t>
            </a:r>
            <a:r>
              <a:rPr lang="ru-RU" alt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539552" y="1484313"/>
            <a:ext cx="8352928" cy="1800671"/>
          </a:xfrm>
          <a:prstGeom prst="octagon">
            <a:avLst>
              <a:gd name="adj" fmla="val 29287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204C8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alt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бюджета 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 «</a:t>
            </a:r>
            <a:r>
              <a:rPr lang="ru-RU" alt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Горномарийский</a:t>
            </a:r>
            <a:r>
              <a:rPr lang="ru-RU" alt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муниципальный район»</a:t>
            </a:r>
            <a:endParaRPr lang="ru-RU" alt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alt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6594,8 </a:t>
            </a:r>
            <a:r>
              <a:rPr lang="ru-RU" alt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 </a:t>
            </a:r>
            <a:r>
              <a:rPr lang="ru-RU" alt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рублей,  в том числе:</a:t>
            </a:r>
            <a:endParaRPr lang="ru-RU" alt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107532" y="3677319"/>
            <a:ext cx="4368800" cy="928687"/>
          </a:xfrm>
          <a:prstGeom prst="octagon">
            <a:avLst>
              <a:gd name="adj" fmla="val 29287"/>
            </a:avLst>
          </a:prstGeom>
          <a:gradFill flip="none" rotWithShape="1">
            <a:gsLst>
              <a:gs pos="0">
                <a:schemeClr val="accent1">
                  <a:lumMod val="90000"/>
                  <a:tint val="66000"/>
                  <a:satMod val="160000"/>
                </a:schemeClr>
              </a:gs>
              <a:gs pos="50000">
                <a:schemeClr val="accent1">
                  <a:lumMod val="90000"/>
                  <a:tint val="44500"/>
                  <a:satMod val="160000"/>
                </a:schemeClr>
              </a:gs>
              <a:gs pos="100000">
                <a:schemeClr val="accent1">
                  <a:lumMod val="9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204C8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 algn="ctr">
              <a:defRPr/>
            </a:pPr>
            <a:endParaRPr lang="ru-RU" altLang="ru-RU" sz="19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altLang="ru-RU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Бюджетные инвестиции:</a:t>
            </a:r>
          </a:p>
          <a:p>
            <a:pPr algn="ctr">
              <a:defRPr/>
            </a:pPr>
            <a:r>
              <a:rPr lang="ru-RU" altLang="ru-RU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организация в границах поселений </a:t>
            </a:r>
          </a:p>
          <a:p>
            <a:pPr algn="ctr">
              <a:defRPr/>
            </a:pPr>
            <a:r>
              <a:rPr lang="ru-RU" altLang="ru-RU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водоснабжения населения</a:t>
            </a:r>
          </a:p>
          <a:p>
            <a:pPr algn="ctr">
              <a:defRPr/>
            </a:pPr>
            <a:r>
              <a:rPr lang="ru-RU" altLang="ru-RU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19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6660232" y="4070224"/>
            <a:ext cx="504056" cy="1428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7337077" y="3709614"/>
            <a:ext cx="1427163" cy="864096"/>
          </a:xfrm>
          <a:prstGeom prst="octagon">
            <a:avLst>
              <a:gd name="adj" fmla="val 29287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innerShdw blurRad="3683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6594,8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207634" y="4737129"/>
            <a:ext cx="4286250" cy="428625"/>
          </a:xfrm>
          <a:prstGeom prst="octagon">
            <a:avLst>
              <a:gd name="adj" fmla="val 2928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204C8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Выполненные работы в 2017 году</a:t>
            </a:r>
            <a:endParaRPr lang="ru-RU" alt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207634" y="5373216"/>
            <a:ext cx="4286250" cy="428625"/>
          </a:xfrm>
          <a:prstGeom prst="octagon">
            <a:avLst>
              <a:gd name="adj" fmla="val 2928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204C8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Кредиторская задолженность</a:t>
            </a:r>
            <a:endParaRPr lang="ru-RU" alt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571596" y="4736998"/>
            <a:ext cx="1000125" cy="500063"/>
          </a:xfrm>
          <a:prstGeom prst="octagon">
            <a:avLst>
              <a:gd name="adj" fmla="val 29287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204C8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4247,9</a:t>
            </a:r>
            <a:endParaRPr lang="ru-RU" alt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7571596" y="5373216"/>
            <a:ext cx="1000125" cy="500063"/>
          </a:xfrm>
          <a:prstGeom prst="octagon">
            <a:avLst>
              <a:gd name="adj" fmla="val 29287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204C8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2346,9</a:t>
            </a:r>
            <a:endParaRPr lang="ru-RU" alt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герб горномари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67" y="-2624"/>
            <a:ext cx="729430" cy="7800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XXG_lIU3Sj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644" y="3316394"/>
            <a:ext cx="2213908" cy="263691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2091124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Расходы по отрасли «Социальная политика» за  2017 год,      </a:t>
            </a: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13694" name="Group 382"/>
          <p:cNvGraphicFramePr>
            <a:graphicFrameLocks noGrp="1"/>
          </p:cNvGraphicFramePr>
          <p:nvPr/>
        </p:nvGraphicFramePr>
        <p:xfrm>
          <a:off x="296863" y="1052513"/>
          <a:ext cx="8523287" cy="5481639"/>
        </p:xfrm>
        <a:graphic>
          <a:graphicData uri="http://schemas.openxmlformats.org/drawingml/2006/table">
            <a:tbl>
              <a:tblPr/>
              <a:tblGrid>
                <a:gridCol w="6147345"/>
                <a:gridCol w="1294855"/>
                <a:gridCol w="1081087"/>
              </a:tblGrid>
              <a:tr h="819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1747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Пенсионное обеспечение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2 645,2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3497,3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1747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Социальное обеспечение населения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3 556,1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2273,3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4487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из них: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-реализация мероприятий федеральной целевой программы "Устойчивое развитие сельских территорий на 2014 - 2017 годы и на период до 2020 года".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315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-реализация мероприятий подпрограммы "Обеспечение жильем молодых семей" в рамках федеральной целевой программы "Жилище"  на 2011 - 2015 годы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2871,5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2271,5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1747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Охрана семьи и детства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10 288,2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9613,7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4487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из них: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3094,5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868,0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8890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16 489,5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15384,3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4" name="Рисунок 3" descr="герб горномари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67" y="-2624"/>
            <a:ext cx="729430" cy="7800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Реализация муниципальных программ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МО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«</a:t>
            </a:r>
            <a:r>
              <a:rPr lang="ru-RU" sz="2400" b="1" dirty="0" err="1">
                <a:solidFill>
                  <a:srgbClr val="000066"/>
                </a:solidFill>
                <a:latin typeface="Times New Roman" pitchFamily="18" charset="0"/>
              </a:rPr>
              <a:t>Горномарийский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 муниципальный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район», </a:t>
            </a: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  <a:t>тыс. рублей</a:t>
            </a:r>
            <a:endParaRPr lang="ru-RU" sz="2400" i="1" dirty="0">
              <a:solidFill>
                <a:srgbClr val="00006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560951"/>
              </p:ext>
            </p:extLst>
          </p:nvPr>
        </p:nvGraphicFramePr>
        <p:xfrm>
          <a:off x="467544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герб горномари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467" y="-2624"/>
            <a:ext cx="729430" cy="78006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5407487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Реализация муниципальных программ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Горномарийский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муниципальный район 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2017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году»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026568"/>
              </p:ext>
            </p:extLst>
          </p:nvPr>
        </p:nvGraphicFramePr>
        <p:xfrm>
          <a:off x="467544" y="1348342"/>
          <a:ext cx="8229600" cy="2875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008"/>
                <a:gridCol w="2242592"/>
              </a:tblGrid>
              <a:tr h="8160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муниципальной программы, подпрограммы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ru-RU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Кассовые расходы за 2017 год, тыс. рублей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9765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муниципального образования "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Горномарийский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муниципальный район" "Развитие жилищно-коммунального и дорожного хозяйства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Горномарийский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муниципальный район»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2014-2020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90531,2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6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Подпрограмма «Дорожное хозяйство муниципального образования «</a:t>
                      </a:r>
                      <a:r>
                        <a:rPr lang="ru-RU" sz="1000" b="1" dirty="0" err="1" smtClean="0"/>
                        <a:t>Горномарийский</a:t>
                      </a:r>
                      <a:r>
                        <a:rPr lang="ru-RU" sz="1000" b="1" dirty="0" smtClean="0"/>
                        <a:t> муниципальный район»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10516,0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20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Основное мероприятие "Проектирование и строительство (реконструкция) автомобильных дорог общего пользования местного значения с твердым покрытием до сельских населенных пунктов </a:t>
                      </a:r>
                      <a:r>
                        <a:rPr lang="ru-RU" sz="1000" dirty="0" err="1" smtClean="0"/>
                        <a:t>Горномарийского</a:t>
                      </a:r>
                      <a:r>
                        <a:rPr lang="ru-RU" sz="1000" dirty="0" smtClean="0"/>
                        <a:t> района, не имеющих круглогодичной связи с сетью автомобильных дорог общего пользования"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2477,0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814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Основное мероприятие "Капитальный ремонт и ремонт автомобильных  дорог"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7694,0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43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Основное мероприятие "Обеспечение мероприятия по повышению безопасности дорожного движения"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345,0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871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</a:t>
                      </a:r>
                      <a:r>
                        <a:rPr lang="ru-RU" sz="1000" b="1" dirty="0" smtClean="0"/>
                        <a:t>Подпрограмма «Развитие жилищно-коммунального хозяйства и территориального планирования"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4251,5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20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Основное мероприятие "Капитальный ремонт муниципального жилищного фонда"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520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Основное мероприятие "Газоснабжение жилых домов в населенных пунктах"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520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Основное мероприятие "Развитие инженерной инфраструктуры земельных участков, предназначенных для жилищного строительства"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4247,9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5206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</a:t>
                      </a:r>
                      <a:r>
                        <a:rPr lang="ru-RU" sz="1000" b="1" dirty="0" smtClean="0"/>
                        <a:t>Подпрограмма «Устойчивое развитие территории </a:t>
                      </a:r>
                      <a:r>
                        <a:rPr lang="ru-RU" sz="1000" b="1" dirty="0" err="1" smtClean="0"/>
                        <a:t>Горномарийского</a:t>
                      </a:r>
                      <a:r>
                        <a:rPr lang="ru-RU" sz="1000" b="1" dirty="0" smtClean="0"/>
                        <a:t> муниципального района на 2014-2020 годы»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75763,7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20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Основное мероприятие "Обеспечение жильём молодых семей"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220,4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520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Основное мероприятие "Развитие социальной и инженерной инфраструктуры в сельской местности"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75543,3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71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муниципального образования "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Горномарийский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муниципальный район"  Развитие национальной экономики и инвестиционная деятельность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Горномарийский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муниципальный район» на 2014 – 2020 годы</a:t>
                      </a:r>
                      <a:endParaRPr lang="ru-RU" sz="1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1077,4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1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</a:t>
                      </a:r>
                      <a:r>
                        <a:rPr lang="ru-RU" sz="1000" b="1" dirty="0" smtClean="0"/>
                        <a:t>Подпрограмма "Развитие сельского хозяйства и регулирование рынков сельскохозяйственной продукции, сырья и продовольствия МО «</a:t>
                      </a:r>
                      <a:r>
                        <a:rPr lang="ru-RU" sz="1000" b="1" dirty="0" err="1" smtClean="0"/>
                        <a:t>Горномарийский</a:t>
                      </a:r>
                      <a:r>
                        <a:rPr lang="ru-RU" sz="1000" b="1" dirty="0" smtClean="0"/>
                        <a:t> муниципальный район»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1044,4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3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Основное мероприятие "Поддержка малых форм хозяйствования"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1044,4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Подпрограмма "Развитие земельных и имущественных отношений в муниципальном образовании «</a:t>
                      </a:r>
                      <a:r>
                        <a:rPr lang="ru-RU" sz="1000" b="1" dirty="0" err="1" smtClean="0"/>
                        <a:t>Горномарийский</a:t>
                      </a:r>
                      <a:r>
                        <a:rPr lang="ru-RU" sz="1000" b="1" dirty="0" smtClean="0"/>
                        <a:t> муниципальный район» на 2014-2020 годы»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Основное мероприятие "Учет муниципального имущества муниципального образования «</a:t>
                      </a:r>
                      <a:r>
                        <a:rPr lang="ru-RU" sz="1000" dirty="0" err="1" smtClean="0"/>
                        <a:t>Горномарийский</a:t>
                      </a:r>
                      <a:r>
                        <a:rPr lang="ru-RU" sz="1000" dirty="0" smtClean="0"/>
                        <a:t> муниципальный район»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Основное мероприятие "Распоряжение земельными участками собственности муниципального образования «</a:t>
                      </a:r>
                      <a:r>
                        <a:rPr lang="ru-RU" sz="1000" dirty="0" err="1" smtClean="0"/>
                        <a:t>Горномарийский</a:t>
                      </a:r>
                      <a:r>
                        <a:rPr lang="ru-RU" sz="1000" dirty="0" smtClean="0"/>
                        <a:t> муниципальный район»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Муниципальная программа муниципального образования "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Горномарийский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муниципальный район" Управление муниципальными финансами и муниципальным долгом муниципального образования «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Горномарийский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муниципальный район» на 2014 - 2020 годы"</a:t>
                      </a:r>
                      <a:endParaRPr lang="ru-RU" sz="1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21525,9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59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</a:t>
                      </a:r>
                      <a:r>
                        <a:rPr lang="ru-RU" sz="1000" b="1" dirty="0" smtClean="0"/>
                        <a:t>Подпрограмма "Совершенствование бюджетной политики и эффективное использование бюджетного потенциала муниципального образования «</a:t>
                      </a:r>
                      <a:r>
                        <a:rPr lang="ru-RU" sz="1000" b="1" dirty="0" err="1" smtClean="0"/>
                        <a:t>Горномарийский</a:t>
                      </a:r>
                      <a:r>
                        <a:rPr lang="ru-RU" sz="1000" b="1" dirty="0" smtClean="0"/>
                        <a:t> муниципальный район»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17287,0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Основное мероприятие "Осуществление мер финансовой поддержки бюджетов поселений в </a:t>
                      </a:r>
                      <a:r>
                        <a:rPr lang="ru-RU" sz="1000" dirty="0" err="1" smtClean="0"/>
                        <a:t>Горномарийском</a:t>
                      </a:r>
                      <a:r>
                        <a:rPr lang="ru-RU" sz="1000" dirty="0" smtClean="0"/>
                        <a:t> муниципальном районе"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17287,0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</a:t>
                      </a:r>
                      <a:r>
                        <a:rPr lang="ru-RU" sz="1000" b="1" dirty="0" smtClean="0"/>
                        <a:t>Подпрограмма "Обеспечение реализации муниципальной программы муниципального образования «</a:t>
                      </a:r>
                      <a:r>
                        <a:rPr lang="ru-RU" sz="1000" b="1" dirty="0" err="1" smtClean="0"/>
                        <a:t>Горномарийский</a:t>
                      </a:r>
                      <a:r>
                        <a:rPr lang="ru-RU" sz="1000" b="1" dirty="0" smtClean="0"/>
                        <a:t> муниципальный район» «Управление муниципальными финансами и муниципальным долгом муниципального образования «</a:t>
                      </a:r>
                      <a:r>
                        <a:rPr lang="ru-RU" sz="1000" b="1" dirty="0" err="1" smtClean="0"/>
                        <a:t>Горномарийский</a:t>
                      </a:r>
                      <a:r>
                        <a:rPr lang="ru-RU" sz="1000" b="1" dirty="0" smtClean="0"/>
                        <a:t> муниципальный район» на 2014 - 2020 годы»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4238,9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Основное мероприятие "Обеспечение деятельности финансового отдела муниципального образования «</a:t>
                      </a:r>
                      <a:r>
                        <a:rPr lang="ru-RU" sz="1000" dirty="0" err="1" smtClean="0"/>
                        <a:t>Горномарийский</a:t>
                      </a:r>
                      <a:r>
                        <a:rPr lang="ru-RU" sz="1000" dirty="0" smtClean="0"/>
                        <a:t> муниципальный район»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4238,9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Муниципальная программа муниципального образования "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Горномарийский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муниципальный район"  «Развитие культуры, физической  культуры и средств массовой информации на 2014 – 2020 годы»</a:t>
                      </a:r>
                      <a:endParaRPr lang="ru-RU" sz="1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76637,9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 Подпрограмма "Муниципальная подпрограмма «Развитие культуры </a:t>
                      </a:r>
                      <a:r>
                        <a:rPr lang="ru-RU" sz="1000" b="1" dirty="0" err="1" smtClean="0"/>
                        <a:t>Горномарийского</a:t>
                      </a:r>
                      <a:r>
                        <a:rPr lang="ru-RU" sz="1000" b="1" dirty="0" smtClean="0"/>
                        <a:t> муниципального района на 2014 – 2020 годы"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67934,6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Основное мероприятие «Развитие народного художественного творчества и культурно-досуговой деятельности»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35763,3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Основное мероприятие «Развитие художественного образования»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6765,7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Основное мероприятие «Развитие музейного дела»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Основное мероприятие "Развитие библиотечного дела»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10996,4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Основное мероприятие "Повышение экономической доступности товаров для населения района"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12558,5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Основное мероприятие "Развитие туристического бизнеса и инфраструктуры туризма, формирование и продвижение туристического продукта </a:t>
                      </a:r>
                      <a:r>
                        <a:rPr lang="ru-RU" sz="1000" dirty="0" err="1" smtClean="0"/>
                        <a:t>Горномарийского</a:t>
                      </a:r>
                      <a:r>
                        <a:rPr lang="ru-RU" sz="1000" dirty="0" smtClean="0"/>
                        <a:t> муниципального района"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1138,2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 Подпрограмма «Развитие физической культуры и спорта </a:t>
                      </a:r>
                      <a:r>
                        <a:rPr lang="ru-RU" sz="1000" b="1" dirty="0" err="1" smtClean="0"/>
                        <a:t>Горномарийского</a:t>
                      </a:r>
                      <a:r>
                        <a:rPr lang="ru-RU" sz="1000" b="1" dirty="0" smtClean="0"/>
                        <a:t> муниципального района на 2014 – 2018 годы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28,7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Основное мероприятие "Развитие физической культуры и спорта </a:t>
                      </a:r>
                      <a:r>
                        <a:rPr lang="ru-RU" sz="1000" dirty="0" err="1" smtClean="0"/>
                        <a:t>Горномарийского</a:t>
                      </a:r>
                      <a:r>
                        <a:rPr lang="ru-RU" sz="1000" dirty="0" smtClean="0"/>
                        <a:t>  муниципального района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28,7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Подпрограмма «Развитие средств массовой информации </a:t>
                      </a:r>
                      <a:r>
                        <a:rPr lang="ru-RU" sz="1000" b="1" dirty="0" err="1" smtClean="0"/>
                        <a:t>Горномарийского</a:t>
                      </a:r>
                      <a:r>
                        <a:rPr lang="ru-RU" sz="1000" b="1" dirty="0" smtClean="0"/>
                        <a:t> муниципального района на 2014 – 2020 годы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300,0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Основное мероприятие "Развитие средств массовой  информации </a:t>
                      </a:r>
                      <a:r>
                        <a:rPr lang="ru-RU" sz="1000" dirty="0" err="1" smtClean="0"/>
                        <a:t>Горномарийского</a:t>
                      </a:r>
                      <a:r>
                        <a:rPr lang="ru-RU" sz="1000" dirty="0" smtClean="0"/>
                        <a:t> муниципального района"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300,0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 </a:t>
                      </a:r>
                      <a:r>
                        <a:rPr lang="ru-RU" sz="1000" b="1" dirty="0" err="1" smtClean="0"/>
                        <a:t>Подпрограмма«Обеспечение</a:t>
                      </a:r>
                      <a:r>
                        <a:rPr lang="ru-RU" sz="1000" b="1" dirty="0" smtClean="0"/>
                        <a:t> реализации муниципальной программы «Развитие культуры, физической культуры и средств массовой информации на 2014 – 2020 годы».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8374,6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Основное мероприятие "Обеспечение деятельности отдела культуры  по осуществлению общих функций администрации </a:t>
                      </a:r>
                      <a:r>
                        <a:rPr lang="ru-RU" sz="1000" dirty="0" err="1" smtClean="0"/>
                        <a:t>Горномарийского</a:t>
                      </a:r>
                      <a:r>
                        <a:rPr lang="ru-RU" sz="1000" dirty="0" smtClean="0"/>
                        <a:t> муниципального района"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8374,6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Муниципальная программа муниципального образования "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Горномарийский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муниципальный район" «Развитие образования и повышение эффективности реализации молодежной политики" на 2014 - 2020 годы»</a:t>
                      </a:r>
                      <a:endParaRPr lang="ru-RU" sz="1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287328,7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 Подпрограмма «Обеспечение функционирования системы образования»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250235,0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Основное мероприятие "Осуществление государственных полномочий по предоставлению мер социальной поддержки детей-сирот, детей, оставшихся без попечения родителей, и лиц из их лица"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9613,7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Основное мероприятие "Обеспечение государственных гарантий реализации прав на получение общедоступного и бесплатного общего, дополнительного образования детей в общеобразовательных организациях"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188573,6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Основное мероприятие "Осуществление государственных полномочий по представлению бесплатного питания для учащихся общеобразовательных организаций из многодетных семей"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3046,7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Основное мероприятие "Строительство, реконструкция объектов образования для нужд отрасли".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49001,0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 Подпрограмма «Поддержка развития системы образования»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8695,7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Основное мероприятие "Модернизация структуры и содержания программ системы дополнительного образования детей"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8161,2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Основное мероприятие "Развитие воспитательного компонента в общеобразовательных организациях"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534,5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 Подпрограмма "Противодействие коррупции в муниципальном образовании «</a:t>
                      </a:r>
                      <a:r>
                        <a:rPr lang="ru-RU" sz="1000" b="1" dirty="0" err="1" smtClean="0"/>
                        <a:t>Горномарийский</a:t>
                      </a:r>
                      <a:r>
                        <a:rPr lang="ru-RU" sz="1000" b="1" dirty="0" smtClean="0"/>
                        <a:t> муниципальный район" на 2016-2020 годы"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2051,1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 Подпрограмма “Жилье для молодых семей </a:t>
                      </a:r>
                      <a:r>
                        <a:rPr lang="ru-RU" sz="1000" b="1" dirty="0" err="1" smtClean="0"/>
                        <a:t>Горномарийского</a:t>
                      </a:r>
                      <a:r>
                        <a:rPr lang="ru-RU" sz="1000" b="1" dirty="0" smtClean="0"/>
                        <a:t> муниципального района”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2051,1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 Подпрограмма «Обеспечение реализации  муниципальной программы муниципального образования «</a:t>
                      </a:r>
                      <a:r>
                        <a:rPr lang="ru-RU" sz="1000" b="1" dirty="0" err="1" smtClean="0"/>
                        <a:t>Горномарийский</a:t>
                      </a:r>
                      <a:r>
                        <a:rPr lang="ru-RU" sz="1000" b="1" dirty="0" smtClean="0"/>
                        <a:t> муниципальный район» "Развитие образования и повышение эффективности реализации молодежной политики" на 2014 -2020 годы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26346,9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259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Основное мероприятие "Обеспечение деятельности отдела образования  по осуществлению общих функций администрации </a:t>
                      </a:r>
                      <a:r>
                        <a:rPr lang="ru-RU" sz="1000" dirty="0" err="1" smtClean="0"/>
                        <a:t>Горномарийского</a:t>
                      </a:r>
                      <a:r>
                        <a:rPr lang="ru-RU" sz="1000" dirty="0" smtClean="0"/>
                        <a:t> муниципального района"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26346,9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794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Непрограммные расходы</a:t>
                      </a:r>
                      <a:endParaRPr lang="ru-RU" sz="1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81094,6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герб горномари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29430" cy="78006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326036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720725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Задачи на предстоящий период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ln>
            <a:solidFill>
              <a:srgbClr val="CCECFF"/>
            </a:solidFill>
          </a:ln>
        </p:spPr>
        <p:txBody>
          <a:bodyPr>
            <a:normAutofit/>
          </a:bodyPr>
          <a:lstStyle/>
          <a:p>
            <a:pPr lvl="0"/>
            <a:r>
              <a:rPr lang="ru-RU" sz="1600" b="1" dirty="0"/>
              <a:t>Развитие бюджетного планирования бюджета муниципального образования «</a:t>
            </a:r>
            <a:r>
              <a:rPr lang="ru-RU" sz="1600" b="1" dirty="0" err="1"/>
              <a:t>Горномарийский</a:t>
            </a:r>
            <a:r>
              <a:rPr lang="ru-RU" sz="1600" b="1" dirty="0"/>
              <a:t> муниципальный район» на </a:t>
            </a:r>
            <a:r>
              <a:rPr lang="ru-RU" sz="1600" b="1" dirty="0" smtClean="0"/>
              <a:t>очередной финансовый год и на плановый </a:t>
            </a:r>
            <a:r>
              <a:rPr lang="ru-RU" sz="1600" b="1" dirty="0"/>
              <a:t>период.</a:t>
            </a:r>
            <a:endParaRPr lang="ru-RU" sz="1600" dirty="0"/>
          </a:p>
          <a:p>
            <a:r>
              <a:rPr lang="ru-RU" sz="1600" b="1" dirty="0" smtClean="0"/>
              <a:t>Повышение </a:t>
            </a:r>
            <a:r>
              <a:rPr lang="ru-RU" sz="1600" b="1" dirty="0"/>
              <a:t>доходной базы бюджета муниципального образования «</a:t>
            </a:r>
            <a:r>
              <a:rPr lang="ru-RU" sz="1600" b="1" dirty="0" err="1"/>
              <a:t>Горномарийский</a:t>
            </a:r>
            <a:r>
              <a:rPr lang="ru-RU" sz="1600" b="1" dirty="0"/>
              <a:t> муниципальный район». </a:t>
            </a:r>
            <a:endParaRPr lang="ru-RU" sz="1600" dirty="0"/>
          </a:p>
          <a:p>
            <a:r>
              <a:rPr lang="ru-RU" sz="1600" b="1" dirty="0" smtClean="0"/>
              <a:t>Содействие </a:t>
            </a:r>
            <a:r>
              <a:rPr lang="ru-RU" sz="1600" b="1" dirty="0"/>
              <a:t>повышению качества управления муниципальными финансами.</a:t>
            </a:r>
            <a:endParaRPr lang="ru-RU" sz="1600" dirty="0"/>
          </a:p>
          <a:p>
            <a:r>
              <a:rPr lang="ru-RU" sz="1600" b="1" dirty="0" smtClean="0"/>
              <a:t>Обеспечение </a:t>
            </a:r>
            <a:r>
              <a:rPr lang="ru-RU" sz="1600" b="1" dirty="0"/>
              <a:t>долгосрочной устойчивости и сбалансированности консолидированного бюджета муниципального образования «</a:t>
            </a:r>
            <a:r>
              <a:rPr lang="ru-RU" sz="1600" b="1" dirty="0" err="1"/>
              <a:t>Горномарийский</a:t>
            </a:r>
            <a:r>
              <a:rPr lang="ru-RU" sz="1600" b="1" dirty="0"/>
              <a:t> муниципальный район».</a:t>
            </a:r>
            <a:endParaRPr lang="ru-RU" sz="1600" dirty="0"/>
          </a:p>
          <a:p>
            <a:r>
              <a:rPr lang="ru-RU" sz="1600" b="1" dirty="0" smtClean="0"/>
              <a:t>Совершенствование </a:t>
            </a:r>
            <a:r>
              <a:rPr lang="ru-RU" sz="1600" b="1" dirty="0"/>
              <a:t>бюджетного процесса в условиях внедрения программно-целевых методов управления бюджетным процессом.</a:t>
            </a:r>
            <a:endParaRPr lang="ru-RU" sz="1600" dirty="0"/>
          </a:p>
          <a:p>
            <a:r>
              <a:rPr lang="ru-RU" sz="1600" b="1" dirty="0" smtClean="0"/>
              <a:t>Повышение </a:t>
            </a:r>
            <a:r>
              <a:rPr lang="ru-RU" sz="1600" b="1" dirty="0"/>
              <a:t>эффективности и качества оказания муниципальных услуг.</a:t>
            </a:r>
            <a:endParaRPr lang="ru-RU" sz="1600" dirty="0"/>
          </a:p>
          <a:p>
            <a:r>
              <a:rPr lang="ru-RU" sz="1600" b="1" dirty="0" smtClean="0"/>
              <a:t>Развитие </a:t>
            </a:r>
            <a:r>
              <a:rPr lang="ru-RU" sz="1600" b="1" dirty="0"/>
              <a:t>системы внутреннего муниципального финансового контроля.</a:t>
            </a:r>
            <a:endParaRPr lang="ru-RU" sz="1600" dirty="0"/>
          </a:p>
          <a:p>
            <a:r>
              <a:rPr lang="ru-RU" sz="1600" b="1" dirty="0" smtClean="0"/>
              <a:t>Повышение </a:t>
            </a:r>
            <a:r>
              <a:rPr lang="ru-RU" sz="1600" b="1" dirty="0"/>
              <a:t>эффективности бюджетных инвестиций.</a:t>
            </a:r>
            <a:endParaRPr lang="ru-RU" sz="1600" dirty="0"/>
          </a:p>
          <a:p>
            <a:r>
              <a:rPr lang="ru-RU" sz="1600" b="1" dirty="0" smtClean="0"/>
              <a:t>Повышение </a:t>
            </a:r>
            <a:r>
              <a:rPr lang="ru-RU" sz="1600" b="1" dirty="0"/>
              <a:t>эффективности деятельности органов местного самоуправления и муниципальных учреждений </a:t>
            </a:r>
            <a:r>
              <a:rPr lang="ru-RU" sz="1600" b="1" dirty="0" err="1"/>
              <a:t>Горномарийского</a:t>
            </a:r>
            <a:r>
              <a:rPr lang="ru-RU" sz="1600" b="1" dirty="0"/>
              <a:t> муниципального района.</a:t>
            </a:r>
            <a:endParaRPr lang="ru-RU" sz="1600" dirty="0"/>
          </a:p>
          <a:p>
            <a:r>
              <a:rPr lang="ru-RU" sz="1600" b="1" dirty="0" smtClean="0"/>
              <a:t>Развитие </a:t>
            </a:r>
            <a:r>
              <a:rPr lang="ru-RU" sz="1600" b="1" dirty="0"/>
              <a:t>информационно-технологической составляющей совершенствования бюджетного процесса в условиях формирования государственной интегрированной информационной системы управления общественными финансами «Электронный бюджет».</a:t>
            </a:r>
            <a:endParaRPr lang="ru-RU" sz="1600" dirty="0"/>
          </a:p>
          <a:p>
            <a:pPr algn="just">
              <a:lnSpc>
                <a:spcPct val="80000"/>
              </a:lnSpc>
            </a:pPr>
            <a:endParaRPr lang="ru-RU" sz="1600" b="1" dirty="0" smtClean="0"/>
          </a:p>
        </p:txBody>
      </p:sp>
      <p:pic>
        <p:nvPicPr>
          <p:cNvPr id="4" name="Рисунок 3" descr="герб горномари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67" y="-2624"/>
            <a:ext cx="729430" cy="7800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3" y="565150"/>
            <a:ext cx="914400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Исполнение доходной части консолидированного бюджета </a:t>
            </a:r>
            <a:b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МО «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Горномарийский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муниципальный район» за  20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7 год</a:t>
            </a:r>
            <a:endParaRPr lang="en-US" sz="2400" b="1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0F42E3-94E4-43B8-87B3-42A39A7E5FF9}" type="slidenum">
              <a:rPr lang="ru-RU" smtClean="0"/>
              <a:pPr eaLnBrk="1" hangingPunct="1"/>
              <a:t>2</a:t>
            </a:fld>
            <a:endParaRPr lang="ru-RU" smtClean="0"/>
          </a:p>
        </p:txBody>
      </p:sp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795338" y="1406525"/>
          <a:ext cx="7808912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Диаграмма" r:id="rId4" imgW="6134052" imgH="3952994" progId="MSGraph.Chart.8">
                  <p:embed followColorScheme="full"/>
                </p:oleObj>
              </mc:Choice>
              <mc:Fallback>
                <p:oleObj name="Диаграмма" r:id="rId4" imgW="6134052" imgH="3952994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795338" y="1406525"/>
                        <a:ext cx="7808912" cy="503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637338" y="3460750"/>
            <a:ext cx="16541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000" b="1">
                <a:latin typeface="Times New Roman" pitchFamily="18" charset="0"/>
              </a:rPr>
              <a:t>39428,2</a:t>
            </a: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1763713" y="1285875"/>
            <a:ext cx="1908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 </a:t>
            </a:r>
            <a:r>
              <a:rPr lang="ru-RU" sz="3000" b="1">
                <a:latin typeface="Times New Roman" pitchFamily="18" charset="0"/>
              </a:rPr>
              <a:t>534789,9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4106863" y="1377950"/>
            <a:ext cx="2014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000" b="1">
                <a:latin typeface="Times New Roman" pitchFamily="18" charset="0"/>
              </a:rPr>
              <a:t>518290,2</a:t>
            </a: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1368425" y="6108700"/>
            <a:ext cx="223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000099"/>
                </a:solidFill>
                <a:latin typeface="Times New Roman" pitchFamily="18" charset="0"/>
              </a:rPr>
              <a:t>99,3</a:t>
            </a:r>
            <a:r>
              <a:rPr lang="en-US" sz="2500" b="1">
                <a:solidFill>
                  <a:srgbClr val="000099"/>
                </a:solidFill>
                <a:latin typeface="Times New Roman" pitchFamily="18" charset="0"/>
              </a:rPr>
              <a:t>%</a:t>
            </a:r>
            <a:endParaRPr lang="ru-RU" sz="25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3816350" y="6092825"/>
            <a:ext cx="23050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000099"/>
                </a:solidFill>
                <a:latin typeface="Times New Roman" pitchFamily="18" charset="0"/>
              </a:rPr>
              <a:t>99,1%</a:t>
            </a: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6443663" y="6124575"/>
            <a:ext cx="21605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000099"/>
                </a:solidFill>
                <a:latin typeface="Times New Roman" pitchFamily="18" charset="0"/>
              </a:rPr>
              <a:t>102,1%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 rot="-5400000">
            <a:off x="886619" y="3853657"/>
            <a:ext cx="3600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99"/>
                </a:solidFill>
                <a:latin typeface="Times New Roman" pitchFamily="18" charset="0"/>
              </a:rPr>
              <a:t>Консолидированный</a:t>
            </a:r>
          </a:p>
        </p:txBody>
      </p:sp>
      <p:sp>
        <p:nvSpPr>
          <p:cNvPr id="3084" name="Rectangle 11"/>
          <p:cNvSpPr>
            <a:spLocks noChangeArrowheads="1"/>
          </p:cNvSpPr>
          <p:nvPr/>
        </p:nvSpPr>
        <p:spPr bwMode="auto">
          <a:xfrm rot="-5400000">
            <a:off x="3276601" y="3903662"/>
            <a:ext cx="33845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99"/>
                </a:solidFill>
                <a:latin typeface="Times New Roman" pitchFamily="18" charset="0"/>
              </a:rPr>
              <a:t>Районный</a:t>
            </a:r>
            <a:endParaRPr lang="ru-RU" sz="2800" b="1">
              <a:solidFill>
                <a:srgbClr val="000099"/>
              </a:solidFill>
            </a:endParaRPr>
          </a:p>
        </p:txBody>
      </p:sp>
      <p:sp>
        <p:nvSpPr>
          <p:cNvPr id="3085" name="Rectangle 12"/>
          <p:cNvSpPr>
            <a:spLocks noChangeArrowheads="1"/>
          </p:cNvSpPr>
          <p:nvPr/>
        </p:nvSpPr>
        <p:spPr bwMode="auto">
          <a:xfrm rot="-5400000">
            <a:off x="6155531" y="4352132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Поселений</a:t>
            </a:r>
          </a:p>
        </p:txBody>
      </p:sp>
      <p:sp>
        <p:nvSpPr>
          <p:cNvPr id="3086" name="Text Box 13"/>
          <p:cNvSpPr txBox="1">
            <a:spLocks noChangeArrowheads="1"/>
          </p:cNvSpPr>
          <p:nvPr/>
        </p:nvSpPr>
        <p:spPr bwMode="auto">
          <a:xfrm>
            <a:off x="-14467" y="1355884"/>
            <a:ext cx="1476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i="1" dirty="0">
                <a:latin typeface="Times New Roman" pitchFamily="18" charset="0"/>
              </a:rPr>
              <a:t>тыс. рублей</a:t>
            </a:r>
          </a:p>
        </p:txBody>
      </p:sp>
      <p:pic>
        <p:nvPicPr>
          <p:cNvPr id="15" name="Рисунок 14" descr="герб горномари 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1879" y="-7540"/>
            <a:ext cx="729430" cy="10553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Динамика доходов консолидированного бюджета МО «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Горномарийский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муниципальный район», </a:t>
            </a: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4099" name="Object 4"/>
          <p:cNvGraphicFramePr>
            <a:graphicFrameLocks noGrp="1"/>
          </p:cNvGraphicFramePr>
          <p:nvPr>
            <p:ph idx="1"/>
          </p:nvPr>
        </p:nvGraphicFramePr>
        <p:xfrm>
          <a:off x="860425" y="1600200"/>
          <a:ext cx="74231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" name="Лист" r:id="rId3" imgW="9296590" imgH="5667566" progId="Excel.Sheet.8">
                  <p:embed/>
                </p:oleObj>
              </mc:Choice>
              <mc:Fallback>
                <p:oleObj name="Лист" r:id="rId3" imgW="9296590" imgH="5667566" progId="Excel.Shee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1600200"/>
                        <a:ext cx="742315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2555875" y="1717675"/>
            <a:ext cx="1201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534789,9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547813" y="1997075"/>
            <a:ext cx="1223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484660,1</a:t>
            </a: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3754438" y="4079875"/>
            <a:ext cx="1154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83417,0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4789488" y="4005263"/>
            <a:ext cx="1150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91023,5</a:t>
            </a: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5940425" y="2435225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401243,1</a:t>
            </a: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6948488" y="2205038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443766,4</a:t>
            </a:r>
          </a:p>
        </p:txBody>
      </p:sp>
      <p:pic>
        <p:nvPicPr>
          <p:cNvPr id="10" name="Рисунок 9" descr="герб горномари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4467" y="-2624"/>
            <a:ext cx="729430" cy="7800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3622" y="1600200"/>
          <a:ext cx="358575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5" name="Диаграмма" r:id="rId3" imgW="9296448" imgH="5667494" progId="MSGraph.Chart.8">
                  <p:embed followColorScheme="full"/>
                </p:oleObj>
              </mc:Choice>
              <mc:Fallback>
                <p:oleObj name="Диаграмма" r:id="rId3" imgW="9296448" imgH="5667494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622" y="1600200"/>
                        <a:ext cx="3585755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Структура доходной части бюджета МО «</a:t>
            </a:r>
            <a:r>
              <a:rPr lang="ru-RU" sz="2400" b="1" dirty="0" err="1">
                <a:solidFill>
                  <a:srgbClr val="000066"/>
                </a:solidFill>
                <a:latin typeface="Times New Roman" pitchFamily="18" charset="0"/>
              </a:rPr>
              <a:t>Горномарийский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 муниципальный район» за  2017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год</a:t>
            </a: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ru-RU" sz="2400" b="1" i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380238"/>
              </p:ext>
            </p:extLst>
          </p:nvPr>
        </p:nvGraphicFramePr>
        <p:xfrm>
          <a:off x="34380" y="1601788"/>
          <a:ext cx="8642076" cy="4001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6" name="Лист" r:id="rId5" imgW="7334060" imgH="2571750" progId="Excel.Sheet.8">
                  <p:embed/>
                </p:oleObj>
              </mc:Choice>
              <mc:Fallback>
                <p:oleObj name="Лист" r:id="rId5" imgW="7334060" imgH="257175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0" y="1601788"/>
                        <a:ext cx="8642076" cy="4001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87675" y="3833813"/>
            <a:ext cx="1928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srgbClr val="FFFFFF"/>
                </a:solidFill>
              </a:rPr>
              <a:t>14,8%</a:t>
            </a:r>
            <a:endParaRPr lang="ru-RU" sz="4000" b="1" dirty="0">
              <a:solidFill>
                <a:srgbClr val="FFFFFF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99992" y="3104516"/>
            <a:ext cx="1928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srgbClr val="FFFFFF"/>
                </a:solidFill>
              </a:rPr>
              <a:t>85,2%</a:t>
            </a:r>
            <a:endParaRPr lang="ru-RU" sz="4000" b="1" dirty="0">
              <a:solidFill>
                <a:srgbClr val="FFFFFF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31963" y="5568950"/>
            <a:ext cx="55451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rgbClr val="00B050"/>
                </a:solidFill>
              </a:rPr>
              <a:t>Налоговые и неналоговые доходы 76830,1 </a:t>
            </a:r>
            <a:r>
              <a:rPr lang="ru-RU" sz="2800" b="1" i="1" dirty="0" smtClean="0">
                <a:solidFill>
                  <a:srgbClr val="00B050"/>
                </a:solidFill>
              </a:rPr>
              <a:t>тыс. рублей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325" y="1470556"/>
            <a:ext cx="918051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600" b="1" dirty="0" smtClean="0">
                <a:solidFill>
                  <a:srgbClr val="0000FF"/>
                </a:solidFill>
              </a:rPr>
              <a:t>Безвозмездные поступления из республиканского бюджета 441460,1 </a:t>
            </a:r>
            <a:r>
              <a:rPr lang="ru-RU" sz="2600" b="1" i="1" dirty="0" smtClean="0">
                <a:solidFill>
                  <a:srgbClr val="0000FF"/>
                </a:solidFill>
              </a:rPr>
              <a:t>тыс. рублей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pic>
        <p:nvPicPr>
          <p:cNvPr id="11" name="Рисунок 10" descr="герб горномари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4467" y="-2624"/>
            <a:ext cx="729430" cy="7800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5219700" y="979488"/>
            <a:ext cx="2592388" cy="1009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171" name="Объект 1"/>
          <p:cNvGraphicFramePr>
            <a:graphicFrameLocks noGrp="1" noChangeAspect="1"/>
          </p:cNvGraphicFramePr>
          <p:nvPr/>
        </p:nvGraphicFramePr>
        <p:xfrm>
          <a:off x="508000" y="1333500"/>
          <a:ext cx="8147050" cy="527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5" name="Лист" r:id="rId3" imgW="9296448" imgH="5667494" progId="Excel.Sheet.8">
                  <p:embed followColorScheme="full"/>
                </p:oleObj>
              </mc:Choice>
              <mc:Fallback>
                <p:oleObj name="Лист" r:id="rId3" imgW="9296448" imgH="5667494" progId="Excel.Sheet.8">
                  <p:embed followColorScheme="full"/>
                  <p:pic>
                    <p:nvPicPr>
                      <p:cNvPr id="0" name="Объект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1333500"/>
                        <a:ext cx="8147050" cy="52720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sysDash"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Прямоугольник 2"/>
          <p:cNvSpPr>
            <a:spLocks noChangeArrowheads="1"/>
          </p:cNvSpPr>
          <p:nvPr/>
        </p:nvSpPr>
        <p:spPr bwMode="auto">
          <a:xfrm>
            <a:off x="0" y="85546"/>
            <a:ext cx="9143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Доходы бюджета МО «</a:t>
            </a:r>
            <a:r>
              <a:rPr lang="ru-RU" sz="2400" b="1" dirty="0" err="1">
                <a:solidFill>
                  <a:srgbClr val="000066"/>
                </a:solidFill>
                <a:latin typeface="Times New Roman" pitchFamily="18" charset="0"/>
              </a:rPr>
              <a:t>Горномарийский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 муниципальный </a:t>
            </a:r>
            <a:endParaRPr lang="ru-RU" sz="2400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район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»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за 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20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</a:rPr>
              <a:t>1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7 год от налогов, сборов и платежей</a:t>
            </a:r>
            <a:endParaRPr lang="ru-RU" sz="2400" dirty="0">
              <a:solidFill>
                <a:srgbClr val="000066"/>
              </a:solidFill>
            </a:endParaRP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5414963" y="1108075"/>
            <a:ext cx="2201862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300" b="1" i="1">
                <a:latin typeface="Times New Roman" pitchFamily="18" charset="0"/>
              </a:rPr>
              <a:t>Исполнение </a:t>
            </a:r>
          </a:p>
          <a:p>
            <a:pPr algn="ctr" eaLnBrk="1" hangingPunct="1"/>
            <a:r>
              <a:rPr lang="ru-RU" sz="2300" b="1" i="1">
                <a:latin typeface="Times New Roman" pitchFamily="18" charset="0"/>
              </a:rPr>
              <a:t>плана 101,4%</a:t>
            </a:r>
            <a:r>
              <a:rPr lang="ru-RU" sz="2400" b="1" i="1">
                <a:latin typeface="Times New Roman" pitchFamily="18" charset="0"/>
              </a:rPr>
              <a:t> </a:t>
            </a:r>
          </a:p>
        </p:txBody>
      </p:sp>
      <p:sp>
        <p:nvSpPr>
          <p:cNvPr id="7174" name="Line 11"/>
          <p:cNvSpPr>
            <a:spLocks noChangeShapeType="1"/>
          </p:cNvSpPr>
          <p:nvPr/>
        </p:nvSpPr>
        <p:spPr bwMode="auto">
          <a:xfrm>
            <a:off x="6659563" y="1989138"/>
            <a:ext cx="482600" cy="1223962"/>
          </a:xfrm>
          <a:prstGeom prst="line">
            <a:avLst/>
          </a:prstGeom>
          <a:noFill/>
          <a:ln w="508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484438" y="3500438"/>
            <a:ext cx="4824412" cy="936625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TextBox 13"/>
          <p:cNvSpPr txBox="1">
            <a:spLocks noChangeArrowheads="1"/>
          </p:cNvSpPr>
          <p:nvPr/>
        </p:nvSpPr>
        <p:spPr bwMode="auto">
          <a:xfrm>
            <a:off x="4535488" y="3500438"/>
            <a:ext cx="1081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+4823,5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601663" y="981075"/>
            <a:ext cx="1476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i="1">
                <a:latin typeface="Times New Roman" pitchFamily="18" charset="0"/>
              </a:rPr>
              <a:t>тыс. рублей</a:t>
            </a:r>
          </a:p>
        </p:txBody>
      </p:sp>
      <p:pic>
        <p:nvPicPr>
          <p:cNvPr id="11" name="Рисунок 10" descr="герб горномари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23" y="-2624"/>
            <a:ext cx="729430" cy="7800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Администраторы доходов бюджета </a:t>
            </a:r>
            <a:b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МО «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Горномарийский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муниципальный район» 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(количество администраторов –15)</a:t>
            </a:r>
          </a:p>
        </p:txBody>
      </p:sp>
      <p:graphicFrame>
        <p:nvGraphicFramePr>
          <p:cNvPr id="9218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644650" y="2046288"/>
          <a:ext cx="5951538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5" name="Диаграмма" r:id="rId3" imgW="9296448" imgH="5667494" progId="MSGraph.Chart.8">
                  <p:embed followColorScheme="full"/>
                </p:oleObj>
              </mc:Choice>
              <mc:Fallback>
                <p:oleObj name="Диаграмма" r:id="rId3" imgW="9296448" imgH="5667494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2046288"/>
                        <a:ext cx="5951538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786063" y="5186363"/>
            <a:ext cx="42322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200" b="1">
                <a:solidFill>
                  <a:srgbClr val="0000CC"/>
                </a:solidFill>
                <a:latin typeface="Times New Roman" pitchFamily="18" charset="0"/>
              </a:rPr>
              <a:t>Федеральная налоговая служба</a:t>
            </a:r>
          </a:p>
          <a:p>
            <a:pPr algn="ctr" eaLnBrk="1" hangingPunct="1"/>
            <a:r>
              <a:rPr lang="ru-RU" sz="2200" b="1">
                <a:solidFill>
                  <a:srgbClr val="0000CC"/>
                </a:solidFill>
                <a:latin typeface="Times New Roman" pitchFamily="18" charset="0"/>
              </a:rPr>
              <a:t>61229,3 (79,7%)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227763" y="1214438"/>
            <a:ext cx="2520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00CC"/>
                </a:solidFill>
                <a:latin typeface="Times New Roman" pitchFamily="18" charset="0"/>
              </a:rPr>
              <a:t>Прочие </a:t>
            </a:r>
          </a:p>
          <a:p>
            <a:pPr algn="ctr" eaLnBrk="1" hangingPunct="1"/>
            <a:r>
              <a:rPr lang="ru-RU" b="1">
                <a:solidFill>
                  <a:srgbClr val="0000CC"/>
                </a:solidFill>
                <a:latin typeface="Times New Roman" pitchFamily="18" charset="0"/>
              </a:rPr>
              <a:t>Администраторы</a:t>
            </a:r>
          </a:p>
          <a:p>
            <a:pPr algn="ctr" eaLnBrk="1" hangingPunct="1"/>
            <a:r>
              <a:rPr lang="ru-RU" b="1">
                <a:solidFill>
                  <a:srgbClr val="0000CC"/>
                </a:solidFill>
                <a:latin typeface="Times New Roman" pitchFamily="18" charset="0"/>
              </a:rPr>
              <a:t> доходов</a:t>
            </a:r>
          </a:p>
          <a:p>
            <a:pPr algn="ctr" eaLnBrk="1" hangingPunct="1"/>
            <a:r>
              <a:rPr lang="ru-RU" b="1">
                <a:solidFill>
                  <a:srgbClr val="0000CC"/>
                </a:solidFill>
                <a:latin typeface="Times New Roman" pitchFamily="18" charset="0"/>
              </a:rPr>
              <a:t>-160,5 (-0,2%)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4360863" y="432752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79,7%</a:t>
            </a: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2543175" y="1109663"/>
            <a:ext cx="33131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00CC"/>
                </a:solidFill>
                <a:latin typeface="Times New Roman" pitchFamily="18" charset="0"/>
              </a:rPr>
              <a:t>Администрация Горномарийского муниципального района</a:t>
            </a:r>
          </a:p>
          <a:p>
            <a:pPr algn="ctr" eaLnBrk="1" hangingPunct="1"/>
            <a:r>
              <a:rPr lang="ru-RU" b="1">
                <a:solidFill>
                  <a:srgbClr val="0000CC"/>
                </a:solidFill>
                <a:latin typeface="Times New Roman" pitchFamily="18" charset="0"/>
              </a:rPr>
              <a:t>9750,4 (12,7%)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4378325" y="2238375"/>
            <a:ext cx="0" cy="758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 flipH="1">
            <a:off x="5580063" y="2414588"/>
            <a:ext cx="1295400" cy="7175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655638" y="1530350"/>
            <a:ext cx="16922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00CC"/>
                </a:solidFill>
                <a:latin typeface="Times New Roman" pitchFamily="18" charset="0"/>
              </a:rPr>
              <a:t>Федеральное </a:t>
            </a:r>
          </a:p>
          <a:p>
            <a:pPr algn="ctr" eaLnBrk="1" hangingPunct="1"/>
            <a:r>
              <a:rPr lang="ru-RU" b="1">
                <a:solidFill>
                  <a:srgbClr val="0000CC"/>
                </a:solidFill>
                <a:latin typeface="Times New Roman" pitchFamily="18" charset="0"/>
              </a:rPr>
              <a:t>Казначейство</a:t>
            </a:r>
          </a:p>
          <a:p>
            <a:pPr algn="ctr" eaLnBrk="1" hangingPunct="1"/>
            <a:r>
              <a:rPr lang="ru-RU" b="1">
                <a:solidFill>
                  <a:srgbClr val="0000CC"/>
                </a:solidFill>
                <a:latin typeface="Times New Roman" pitchFamily="18" charset="0"/>
              </a:rPr>
              <a:t>6010,9 (7,8%)</a:t>
            </a:r>
          </a:p>
        </p:txBody>
      </p:sp>
      <p:sp>
        <p:nvSpPr>
          <p:cNvPr id="9227" name="Line 8"/>
          <p:cNvSpPr>
            <a:spLocks noChangeShapeType="1"/>
          </p:cNvSpPr>
          <p:nvPr/>
        </p:nvSpPr>
        <p:spPr bwMode="auto">
          <a:xfrm>
            <a:off x="1908175" y="2482850"/>
            <a:ext cx="863600" cy="6588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" name="Рисунок 11" descr="герб горномари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4467" y="-2624"/>
            <a:ext cx="729430" cy="7800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938" y="414338"/>
            <a:ext cx="9144000" cy="5492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Основные налоговые доходы муниципального района 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38162" y="1820069"/>
          <a:ext cx="3876675" cy="408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4" name="Диаграмма" r:id="rId3" imgW="3876484" imgH="4086225" progId="MSGraph.Chart.8">
                  <p:embed followColorScheme="full"/>
                </p:oleObj>
              </mc:Choice>
              <mc:Fallback>
                <p:oleObj name="Диаграмма" r:id="rId3" imgW="3876484" imgH="408622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" y="1820069"/>
                        <a:ext cx="3876675" cy="408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42875" y="963613"/>
            <a:ext cx="1116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i="1" dirty="0">
                <a:latin typeface="Times New Roman" pitchFamily="18" charset="0"/>
              </a:rPr>
              <a:t>тыс. рублей</a:t>
            </a: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6877050" y="386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4210050" y="1263650"/>
            <a:ext cx="1017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latin typeface="Times New Roman" pitchFamily="18" charset="0"/>
              </a:rPr>
              <a:t>52159,0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1817688" y="1463675"/>
            <a:ext cx="1017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latin typeface="Times New Roman" pitchFamily="18" charset="0"/>
              </a:rPr>
              <a:t>48803,2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1741488" y="5584825"/>
            <a:ext cx="1536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latin typeface="Times New Roman" pitchFamily="18" charset="0"/>
              </a:rPr>
              <a:t>Факт 2016г.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4068763" y="5568950"/>
            <a:ext cx="159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latin typeface="Times New Roman" pitchFamily="18" charset="0"/>
              </a:rPr>
              <a:t>План 20</a:t>
            </a:r>
            <a:r>
              <a:rPr lang="en-US" sz="2000" b="1">
                <a:latin typeface="Times New Roman" pitchFamily="18" charset="0"/>
              </a:rPr>
              <a:t>1</a:t>
            </a:r>
            <a:r>
              <a:rPr lang="ru-RU" sz="2000" b="1">
                <a:latin typeface="Times New Roman" pitchFamily="18" charset="0"/>
              </a:rPr>
              <a:t>7 г.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6545263" y="5573713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latin typeface="Times New Roman" pitchFamily="18" charset="0"/>
              </a:rPr>
              <a:t>Факт 20</a:t>
            </a:r>
            <a:r>
              <a:rPr lang="en-US" sz="2000" b="1">
                <a:latin typeface="Times New Roman" pitchFamily="18" charset="0"/>
              </a:rPr>
              <a:t>1</a:t>
            </a:r>
            <a:r>
              <a:rPr lang="ru-RU" sz="2000" b="1">
                <a:latin typeface="Times New Roman" pitchFamily="18" charset="0"/>
              </a:rPr>
              <a:t>7 г.</a:t>
            </a:r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>
            <a:off x="3348038" y="3141663"/>
            <a:ext cx="10795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endParaRPr lang="ru-RU"/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>
            <a:off x="3348038" y="3141663"/>
            <a:ext cx="11525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endParaRPr lang="ru-RU"/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2474913" y="4375150"/>
            <a:ext cx="88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latin typeface="Times New Roman" pitchFamily="18" charset="0"/>
              </a:rPr>
              <a:t>8600,2</a:t>
            </a:r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4933950" y="4395788"/>
            <a:ext cx="88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latin typeface="Times New Roman" pitchFamily="18" charset="0"/>
              </a:rPr>
              <a:t>8005,0</a:t>
            </a:r>
          </a:p>
        </p:txBody>
      </p:sp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6508750" y="1198563"/>
            <a:ext cx="1017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latin typeface="Times New Roman" pitchFamily="18" charset="0"/>
              </a:rPr>
              <a:t>52518,7</a:t>
            </a:r>
          </a:p>
        </p:txBody>
      </p:sp>
      <p:sp>
        <p:nvSpPr>
          <p:cNvPr id="10256" name="Text Box 18"/>
          <p:cNvSpPr txBox="1">
            <a:spLocks noChangeArrowheads="1"/>
          </p:cNvSpPr>
          <p:nvPr/>
        </p:nvSpPr>
        <p:spPr bwMode="auto">
          <a:xfrm>
            <a:off x="7231063" y="4354513"/>
            <a:ext cx="89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latin typeface="Times New Roman" pitchFamily="18" charset="0"/>
              </a:rPr>
              <a:t>8042,6</a:t>
            </a:r>
          </a:p>
        </p:txBody>
      </p:sp>
      <p:sp>
        <p:nvSpPr>
          <p:cNvPr id="10257" name="Rectangle 22"/>
          <p:cNvSpPr>
            <a:spLocks noChangeArrowheads="1"/>
          </p:cNvSpPr>
          <p:nvPr/>
        </p:nvSpPr>
        <p:spPr bwMode="auto">
          <a:xfrm>
            <a:off x="503238" y="6508750"/>
            <a:ext cx="468312" cy="144463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FF99"/>
            </a:solidFill>
            <a:miter lim="800000"/>
            <a:headEnd/>
            <a:tailEnd/>
          </a:ln>
        </p:spPr>
        <p:txBody>
          <a:bodyPr vert="eaVert" anchor="ctr">
            <a:spAutoFit/>
          </a:bodyPr>
          <a:lstStyle/>
          <a:p>
            <a:endParaRPr lang="ru-RU"/>
          </a:p>
        </p:txBody>
      </p:sp>
      <p:sp>
        <p:nvSpPr>
          <p:cNvPr id="10258" name="Rectangle 23"/>
          <p:cNvSpPr>
            <a:spLocks noChangeArrowheads="1"/>
          </p:cNvSpPr>
          <p:nvPr/>
        </p:nvSpPr>
        <p:spPr bwMode="auto">
          <a:xfrm flipV="1">
            <a:off x="1979613" y="6526213"/>
            <a:ext cx="468312" cy="144462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rot="10800000" vert="eaVert" anchor="ctr">
            <a:spAutoFit/>
          </a:bodyPr>
          <a:lstStyle/>
          <a:p>
            <a:endParaRPr lang="ru-RU"/>
          </a:p>
        </p:txBody>
      </p:sp>
      <p:sp>
        <p:nvSpPr>
          <p:cNvPr id="10259" name="Text Box 24"/>
          <p:cNvSpPr txBox="1">
            <a:spLocks noChangeArrowheads="1"/>
          </p:cNvSpPr>
          <p:nvPr/>
        </p:nvSpPr>
        <p:spPr bwMode="auto">
          <a:xfrm rot="-5400000">
            <a:off x="1149350" y="5592763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4400"/>
          </a:p>
        </p:txBody>
      </p:sp>
      <p:sp>
        <p:nvSpPr>
          <p:cNvPr id="10260" name="Text Box 25"/>
          <p:cNvSpPr txBox="1">
            <a:spLocks noChangeArrowheads="1"/>
          </p:cNvSpPr>
          <p:nvPr/>
        </p:nvSpPr>
        <p:spPr bwMode="auto">
          <a:xfrm>
            <a:off x="954088" y="6437313"/>
            <a:ext cx="86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>
                <a:latin typeface="Times New Roman" pitchFamily="18" charset="0"/>
              </a:rPr>
              <a:t>НДФЛ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10261" name="Text Box 25"/>
          <p:cNvSpPr txBox="1">
            <a:spLocks noChangeArrowheads="1"/>
          </p:cNvSpPr>
          <p:nvPr/>
        </p:nvSpPr>
        <p:spPr bwMode="auto">
          <a:xfrm>
            <a:off x="2484438" y="6437313"/>
            <a:ext cx="2592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>
                <a:latin typeface="Times New Roman" pitchFamily="18" charset="0"/>
              </a:rPr>
              <a:t>Налоги на совокупный доход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10262" name="Text Box 25"/>
          <p:cNvSpPr txBox="1">
            <a:spLocks noChangeArrowheads="1"/>
          </p:cNvSpPr>
          <p:nvPr/>
        </p:nvSpPr>
        <p:spPr bwMode="auto">
          <a:xfrm>
            <a:off x="5868988" y="6427788"/>
            <a:ext cx="2951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>
                <a:latin typeface="Times New Roman" pitchFamily="18" charset="0"/>
              </a:rPr>
              <a:t>Акцизы по подакцизным товарам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 flipV="1">
            <a:off x="5413375" y="6534150"/>
            <a:ext cx="468313" cy="144463"/>
          </a:xfrm>
          <a:prstGeom prst="rect">
            <a:avLst/>
          </a:prstGeom>
          <a:solidFill>
            <a:srgbClr val="0099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rot="10800000" vert="eaVert" anchor="ctr">
            <a:spAutoFit/>
          </a:bodyPr>
          <a:lstStyle/>
          <a:p>
            <a:endParaRPr lang="ru-RU">
              <a:solidFill>
                <a:srgbClr val="0099FF"/>
              </a:solidFill>
            </a:endParaRPr>
          </a:p>
        </p:txBody>
      </p:sp>
      <p:sp>
        <p:nvSpPr>
          <p:cNvPr id="10264" name="Text Box 15"/>
          <p:cNvSpPr txBox="1">
            <a:spLocks noChangeArrowheads="1"/>
          </p:cNvSpPr>
          <p:nvPr/>
        </p:nvSpPr>
        <p:spPr bwMode="auto">
          <a:xfrm>
            <a:off x="2997200" y="4973638"/>
            <a:ext cx="89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latin typeface="Times New Roman" pitchFamily="18" charset="0"/>
              </a:rPr>
              <a:t>3414,8</a:t>
            </a:r>
          </a:p>
        </p:txBody>
      </p:sp>
      <p:sp>
        <p:nvSpPr>
          <p:cNvPr id="10265" name="Text Box 16"/>
          <p:cNvSpPr txBox="1">
            <a:spLocks noChangeArrowheads="1"/>
          </p:cNvSpPr>
          <p:nvPr/>
        </p:nvSpPr>
        <p:spPr bwMode="auto">
          <a:xfrm>
            <a:off x="5351463" y="4795838"/>
            <a:ext cx="88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latin typeface="Times New Roman" pitchFamily="18" charset="0"/>
              </a:rPr>
              <a:t>5597,0</a:t>
            </a:r>
          </a:p>
        </p:txBody>
      </p:sp>
      <p:sp>
        <p:nvSpPr>
          <p:cNvPr id="10266" name="Text Box 18"/>
          <p:cNvSpPr txBox="1">
            <a:spLocks noChangeArrowheads="1"/>
          </p:cNvSpPr>
          <p:nvPr/>
        </p:nvSpPr>
        <p:spPr bwMode="auto">
          <a:xfrm>
            <a:off x="7677150" y="4789488"/>
            <a:ext cx="88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latin typeface="Times New Roman" pitchFamily="18" charset="0"/>
              </a:rPr>
              <a:t>6010,9</a:t>
            </a:r>
          </a:p>
        </p:txBody>
      </p:sp>
      <p:pic>
        <p:nvPicPr>
          <p:cNvPr id="27" name="Рисунок 26" descr="герб горномари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4467" y="-2624"/>
            <a:ext cx="729430" cy="7800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52388" y="419100"/>
            <a:ext cx="9144001" cy="112395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Исполнение неналоговых доходов бюджета </a:t>
            </a:r>
            <a:b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МО «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Горномарийский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муниципальный район» </a:t>
            </a:r>
          </a:p>
        </p:txBody>
      </p:sp>
      <p:graphicFrame>
        <p:nvGraphicFramePr>
          <p:cNvPr id="21545" name="Group 4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7683103"/>
              </p:ext>
            </p:extLst>
          </p:nvPr>
        </p:nvGraphicFramePr>
        <p:xfrm>
          <a:off x="539750" y="1844675"/>
          <a:ext cx="8064500" cy="3743325"/>
        </p:xfrm>
        <a:graphic>
          <a:graphicData uri="http://schemas.openxmlformats.org/drawingml/2006/table">
            <a:tbl>
              <a:tblPr/>
              <a:tblGrid>
                <a:gridCol w="3210098"/>
                <a:gridCol w="1773183"/>
                <a:gridCol w="1823548"/>
                <a:gridCol w="1257671"/>
              </a:tblGrid>
              <a:tr h="916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доходов</a:t>
                      </a:r>
                    </a:p>
                  </a:txBody>
                  <a:tcPr marL="89996" marR="89996" marT="46809" marB="4680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2017 год</a:t>
                      </a:r>
                    </a:p>
                  </a:txBody>
                  <a:tcPr marL="89996" marR="89996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2017 год</a:t>
                      </a:r>
                    </a:p>
                  </a:txBody>
                  <a:tcPr marL="89996" marR="89996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исполнения</a:t>
                      </a:r>
                    </a:p>
                  </a:txBody>
                  <a:tcPr marL="89996" marR="89996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03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89996" marR="89996" marT="46809" marB="4680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9400,0</a:t>
                      </a:r>
                    </a:p>
                  </a:txBody>
                  <a:tcPr marL="89996" marR="89996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9595,1</a:t>
                      </a:r>
                    </a:p>
                  </a:txBody>
                  <a:tcPr marL="89996" marR="89996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102,1</a:t>
                      </a:r>
                    </a:p>
                  </a:txBody>
                  <a:tcPr marL="89996" marR="89996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 них: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96" marR="89996" marT="46809" marB="4680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96" marR="89996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96" marR="89996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96" marR="89996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65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 marL="89996" marR="89996" marT="46809" marB="4680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8312,0</a:t>
                      </a:r>
                    </a:p>
                  </a:txBody>
                  <a:tcPr marL="89996" marR="89996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8637,3</a:t>
                      </a:r>
                    </a:p>
                  </a:txBody>
                  <a:tcPr marL="89996" marR="89996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103,9</a:t>
                      </a:r>
                    </a:p>
                  </a:txBody>
                  <a:tcPr marL="89996" marR="89996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112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Доходы от продажи имущества и земельных участков</a:t>
                      </a:r>
                    </a:p>
                  </a:txBody>
                  <a:tcPr marL="89996" marR="89996" marT="46809" marB="4680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68,0</a:t>
                      </a:r>
                    </a:p>
                  </a:txBody>
                  <a:tcPr marL="89996" marR="89996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67,7</a:t>
                      </a:r>
                    </a:p>
                  </a:txBody>
                  <a:tcPr marL="89996" marR="89996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99,6</a:t>
                      </a:r>
                    </a:p>
                  </a:txBody>
                  <a:tcPr marL="89996" marR="89996" marT="46809" marB="46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308850" y="1130300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algn="r" eaLnBrk="0" hangingPunct="0"/>
            <a:endParaRPr lang="ru-RU" sz="1600"/>
          </a:p>
        </p:txBody>
      </p:sp>
      <p:sp>
        <p:nvSpPr>
          <p:cNvPr id="11298" name="Text Box 30"/>
          <p:cNvSpPr txBox="1">
            <a:spLocks noChangeArrowheads="1"/>
          </p:cNvSpPr>
          <p:nvPr/>
        </p:nvSpPr>
        <p:spPr bwMode="auto">
          <a:xfrm>
            <a:off x="7424738" y="1458913"/>
            <a:ext cx="1409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 dirty="0">
                <a:latin typeface="Times New Roman" pitchFamily="18" charset="0"/>
              </a:rPr>
              <a:t>тыс. рублей</a:t>
            </a:r>
          </a:p>
        </p:txBody>
      </p:sp>
      <p:pic>
        <p:nvPicPr>
          <p:cNvPr id="6" name="Рисунок 5" descr="герб горномари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67" y="-2624"/>
            <a:ext cx="729430" cy="7800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1443038" y="2170113"/>
          <a:ext cx="6132512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4" name="Диаграмма" r:id="rId4" imgW="6134052" imgH="3952994" progId="MSGraph.Chart.8">
                  <p:embed followColorScheme="full"/>
                </p:oleObj>
              </mc:Choice>
              <mc:Fallback>
                <p:oleObj name="Диаграмма" r:id="rId4" imgW="6134052" imgH="3952994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1443038" y="2170113"/>
                        <a:ext cx="6132512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8" y="765175"/>
            <a:ext cx="9144000" cy="765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Исполнение расходной части бюджета </a:t>
            </a:r>
            <a:b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МО  «</a:t>
            </a:r>
            <a:r>
              <a:rPr lang="ru-RU" sz="2400" b="1" dirty="0" err="1" smtClean="0">
                <a:solidFill>
                  <a:srgbClr val="000066"/>
                </a:solidFill>
                <a:latin typeface="Times New Roman" pitchFamily="18" charset="0"/>
              </a:rPr>
              <a:t>Горномарийский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муниципальный район» за  2017 год</a:t>
            </a:r>
            <a:endParaRPr lang="en-US" sz="2400" b="1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229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5688" y="6642100"/>
            <a:ext cx="468312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4131A1-6F89-477D-8DD1-ED2F7979875C}" type="slidenum">
              <a:rPr lang="ru-RU" smtClean="0"/>
              <a:pPr eaLnBrk="1" hangingPunct="1"/>
              <a:t>9</a:t>
            </a:fld>
            <a:endParaRPr lang="ru-RU" smtClean="0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6457950" y="5013325"/>
            <a:ext cx="1216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500" b="1">
                <a:latin typeface="Times New Roman" pitchFamily="18" charset="0"/>
              </a:rPr>
              <a:t>39015,1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2406650" y="2252663"/>
            <a:ext cx="17256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500" b="1">
                <a:latin typeface="Times New Roman" pitchFamily="18" charset="0"/>
              </a:rPr>
              <a:t>535267,2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4067175" y="2268538"/>
            <a:ext cx="15906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500" b="1">
                <a:latin typeface="Times New Roman" pitchFamily="18" charset="0"/>
              </a:rPr>
              <a:t>519180,6</a:t>
            </a: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2617788" y="6022975"/>
            <a:ext cx="973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95,0%</a:t>
            </a:r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4132263" y="6022975"/>
            <a:ext cx="1341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94,9%</a:t>
            </a:r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6900863" y="5992813"/>
            <a:ext cx="1190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99,5%</a:t>
            </a:r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 rot="-5400000">
            <a:off x="1743076" y="4130675"/>
            <a:ext cx="26527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Консолидированный</a:t>
            </a:r>
          </a:p>
        </p:txBody>
      </p:sp>
      <p:sp>
        <p:nvSpPr>
          <p:cNvPr id="12300" name="Rectangle 11"/>
          <p:cNvSpPr>
            <a:spLocks noChangeArrowheads="1"/>
          </p:cNvSpPr>
          <p:nvPr/>
        </p:nvSpPr>
        <p:spPr bwMode="auto">
          <a:xfrm rot="-5400000">
            <a:off x="3185319" y="4266407"/>
            <a:ext cx="3113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Муниципальный район</a:t>
            </a:r>
            <a:endParaRPr lang="ru-RU" sz="2000" b="1">
              <a:solidFill>
                <a:srgbClr val="0000FF"/>
              </a:solidFill>
            </a:endParaRPr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5657850" y="6022975"/>
            <a:ext cx="1408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Сельские поселения</a:t>
            </a:r>
          </a:p>
        </p:txBody>
      </p:sp>
      <p:sp>
        <p:nvSpPr>
          <p:cNvPr id="12302" name="Text Box 13"/>
          <p:cNvSpPr txBox="1">
            <a:spLocks noChangeArrowheads="1"/>
          </p:cNvSpPr>
          <p:nvPr/>
        </p:nvSpPr>
        <p:spPr bwMode="auto">
          <a:xfrm>
            <a:off x="1476375" y="1995488"/>
            <a:ext cx="1484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i="1">
                <a:latin typeface="Times New Roman" pitchFamily="18" charset="0"/>
              </a:rPr>
              <a:t>тыс. рублей</a:t>
            </a: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5272088" y="5387975"/>
            <a:ext cx="1008062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395913" y="3233738"/>
            <a:ext cx="2041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i="1">
                <a:latin typeface="Times New Roman" pitchFamily="18" charset="0"/>
              </a:rPr>
              <a:t>Межбюджетные</a:t>
            </a:r>
            <a:r>
              <a:rPr lang="en-US" b="1" i="1">
                <a:latin typeface="Times New Roman" pitchFamily="18" charset="0"/>
              </a:rPr>
              <a:t> </a:t>
            </a:r>
            <a:endParaRPr lang="ru-RU" b="1" i="1">
              <a:latin typeface="Times New Roman" pitchFamily="18" charset="0"/>
            </a:endParaRPr>
          </a:p>
          <a:p>
            <a:pPr algn="ctr" eaLnBrk="1" hangingPunct="1"/>
            <a:r>
              <a:rPr lang="ru-RU" b="1" i="1">
                <a:latin typeface="Times New Roman" pitchFamily="18" charset="0"/>
              </a:rPr>
              <a:t>трансферты </a:t>
            </a:r>
          </a:p>
          <a:p>
            <a:pPr algn="ctr" eaLnBrk="1" hangingPunct="1"/>
            <a:r>
              <a:rPr lang="ru-RU" sz="2000" b="1" i="1">
                <a:latin typeface="Times New Roman" pitchFamily="18" charset="0"/>
              </a:rPr>
              <a:t>22928,5</a:t>
            </a:r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5337175" y="3057525"/>
            <a:ext cx="2159000" cy="122555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5775325" y="4283075"/>
            <a:ext cx="534988" cy="1104900"/>
          </a:xfrm>
          <a:prstGeom prst="line">
            <a:avLst/>
          </a:prstGeom>
          <a:noFill/>
          <a:ln w="508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9" name="Рисунок 18" descr="герб горномари 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4467" y="-2624"/>
            <a:ext cx="729430" cy="78006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BB63CD8855D5E40A4DCA5D4E3283EF8" ma:contentTypeVersion="1" ma:contentTypeDescription="Создание документа." ma:contentTypeScope="" ma:versionID="f12873393003b6010e1f2f11d58ff799">
  <xsd:schema xmlns:xsd="http://www.w3.org/2001/XMLSchema" xmlns:xs="http://www.w3.org/2001/XMLSchema" xmlns:p="http://schemas.microsoft.com/office/2006/metadata/properties" xmlns:ns2="57504d04-691e-4fc4-8f09-4f19fdbe90f6" xmlns:ns3="6d7c22ec-c6a4-4777-88aa-bc3c76ac660e" targetNamespace="http://schemas.microsoft.com/office/2006/metadata/properties" ma:root="true" ma:fieldsID="91f03645d6ce2753a58d94a0129be932" ns2:_="" ns3:_="">
    <xsd:import namespace="57504d04-691e-4fc4-8f09-4f19fdbe90f6"/>
    <xsd:import namespace="6d7c22ec-c6a4-4777-88aa-bc3c76ac660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 xsi:nil="true"/>
    <_dlc_DocId xmlns="57504d04-691e-4fc4-8f09-4f19fdbe90f6">XXJ7TYMEEKJ2-3266-23</_dlc_DocId>
    <_dlc_DocIdUrl xmlns="57504d04-691e-4fc4-8f09-4f19fdbe90f6">
      <Url>https://vip.gov.mari.ru/gornomari/_layouts/DocIdRedir.aspx?ID=XXJ7TYMEEKJ2-3266-23</Url>
      <Description>XXJ7TYMEEKJ2-3266-23</Description>
    </_dlc_DocIdUrl>
  </documentManagement>
</p:properties>
</file>

<file path=customXml/itemProps1.xml><?xml version="1.0" encoding="utf-8"?>
<ds:datastoreItem xmlns:ds="http://schemas.openxmlformats.org/officeDocument/2006/customXml" ds:itemID="{64ADF301-0747-471B-8ACB-1E36BBB84D4C}"/>
</file>

<file path=customXml/itemProps2.xml><?xml version="1.0" encoding="utf-8"?>
<ds:datastoreItem xmlns:ds="http://schemas.openxmlformats.org/officeDocument/2006/customXml" ds:itemID="{5AB2337C-1CA1-4DC7-934A-4BD5737B9CE6}"/>
</file>

<file path=customXml/itemProps3.xml><?xml version="1.0" encoding="utf-8"?>
<ds:datastoreItem xmlns:ds="http://schemas.openxmlformats.org/officeDocument/2006/customXml" ds:itemID="{94571D1F-7E31-439C-8F37-E2D497BF3C94}"/>
</file>

<file path=customXml/itemProps4.xml><?xml version="1.0" encoding="utf-8"?>
<ds:datastoreItem xmlns:ds="http://schemas.openxmlformats.org/officeDocument/2006/customXml" ds:itemID="{45428359-8F89-404B-8D13-706EAA63926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10546</TotalTime>
  <Words>1714</Words>
  <Application>Microsoft Office PowerPoint</Application>
  <PresentationFormat>Экран (4:3)</PresentationFormat>
  <Paragraphs>312</Paragraphs>
  <Slides>19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Диаграмма</vt:lpstr>
      <vt:lpstr>Лист</vt:lpstr>
      <vt:lpstr>Презентация PowerPoint</vt:lpstr>
      <vt:lpstr>Исполнение доходной части консолидированного бюджета  МО «Горномарийский муниципальный район» за  2017 год</vt:lpstr>
      <vt:lpstr>Динамика доходов консолидированного бюджета МО «Горномарийский муниципальный район», тыс. рублей</vt:lpstr>
      <vt:lpstr>Презентация PowerPoint</vt:lpstr>
      <vt:lpstr>Презентация PowerPoint</vt:lpstr>
      <vt:lpstr>Администраторы доходов бюджета  МО «Горномарийский муниципальный район»  (количество администраторов –15)</vt:lpstr>
      <vt:lpstr>Основные налоговые доходы муниципального района  </vt:lpstr>
      <vt:lpstr>Исполнение неналоговых доходов бюджета  МО «Горномарийский муниципальный район» </vt:lpstr>
      <vt:lpstr>Исполнение расходной части бюджета  МО  «Горномарийский муниципальный район» за  2017 год</vt:lpstr>
      <vt:lpstr>Структура расходов бюджета МО  «Горномарийский муниципальный район» за  2017 год</vt:lpstr>
      <vt:lpstr>Расходы социальной сферы  муниципального района</vt:lpstr>
      <vt:lpstr>Расходы на оплату труда и начисления в 2017 году</vt:lpstr>
      <vt:lpstr>Источники формирования  и направления использования бюджетных ассигнований муниципального дорожного фонда муниципального образования «Горномарийский муниципальный район</vt:lpstr>
      <vt:lpstr>Направления расходования бюджетных ассигнований  дорожного фонда в 2017 году,  тыс. рублей</vt:lpstr>
      <vt:lpstr>Финансирование расходов по отрасли   «Жилищно-коммунальное хозяйство» в 2017 году, тыс. рублей </vt:lpstr>
      <vt:lpstr>Расходы по отрасли «Социальная политика» за  2017 год,      тыс. рублей</vt:lpstr>
      <vt:lpstr>Реализация муниципальных программ МО  «Горномарийский муниципальный район», тыс. рублей</vt:lpstr>
      <vt:lpstr>Реализация муниципальных программ МО  «Горномарийский муниципальный район в 2017 году»</vt:lpstr>
      <vt:lpstr>Задачи на предстоящий период</vt:lpstr>
    </vt:vector>
  </TitlesOfParts>
  <Company>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otchet_budzhet_2017</dc:title>
  <dc:creator>Токтаулова Н.М.</dc:creator>
  <cp:lastModifiedBy>1</cp:lastModifiedBy>
  <cp:revision>772</cp:revision>
  <dcterms:created xsi:type="dcterms:W3CDTF">2006-04-26T06:49:46Z</dcterms:created>
  <dcterms:modified xsi:type="dcterms:W3CDTF">2018-07-19T07:20:18Z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0x010100FBB63CD8855D5E40A4DCA5D4E3283EF8</vt:lpwstr>
  </property>
  <property fmtid="{D5CDD505-2E9C-101B-9397-08002B2CF9AE}" pid="3" name="_dlc_DocIdItemGuid">
    <vt:lpwstr>617ed999-f2d0-4c47-b7d1-04a6e0ad4aa4</vt:lpwstr>
  </property>
</Properties>
</file>