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rels" ContentType="application/vnd.openxmlformats-package.relationships+xml"/>
  <Default Extension="jpeg" ContentType="image/jpeg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drawings/drawing16.xml" ContentType="application/vnd.openxmlformats-officedocument.drawingml.chartshapes+xml"/>
  <Override PartName="/ppt/drawings/drawing15.xml" ContentType="application/vnd.openxmlformats-officedocument.drawingml.chartshapes+xml"/>
  <Override PartName="/ppt/drawings/drawing14.xml" ContentType="application/vnd.openxmlformats-officedocument.drawingml.chartshapes+xml"/>
  <Override PartName="/ppt/drawings/drawing13.xml" ContentType="application/vnd.openxmlformats-officedocument.drawingml.chartshapes+xml"/>
  <Override PartName="/ppt/diagrams/data17.xml" ContentType="application/vnd.openxmlformats-officedocument.drawingml.diagramData+xml"/>
  <Override PartName="/ppt/diagrams/data16.xml" ContentType="application/vnd.openxmlformats-officedocument.drawingml.diagramData+xml"/>
  <Override PartName="/ppt/diagrams/data15.xml" ContentType="application/vnd.openxmlformats-officedocument.drawingml.diagramData+xml"/>
  <Override PartName="/ppt/diagrams/data14.xml" ContentType="application/vnd.openxmlformats-officedocument.drawingml.diagramData+xml"/>
  <Override PartName="/ppt/drawings/drawing7.xml" ContentType="application/vnd.openxmlformats-officedocument.drawingml.chartshapes+xml"/>
  <Override PartName="/ppt/diagrams/data6.xml" ContentType="application/vnd.openxmlformats-officedocument.drawingml.diagramData+xml"/>
  <Override PartName="/ppt/drawings/drawing6.xml" ContentType="application/vnd.openxmlformats-officedocument.drawingml.chartshapes+xml"/>
  <Override PartName="/ppt/drawings/drawing5.xml" ContentType="application/vnd.openxmlformats-officedocument.drawingml.chartshapes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rawings/drawing8.xml" ContentType="application/vnd.openxmlformats-officedocument.drawingml.chartshapes+xml"/>
  <Override PartName="/ppt/diagrams/data7.xml" ContentType="application/vnd.openxmlformats-officedocument.drawingml.diagramData+xml"/>
  <Override PartName="/ppt/drawings/drawing9.xml" ContentType="application/vnd.openxmlformats-officedocument.drawingml.chartshapes+xml"/>
  <Override PartName="/ppt/diagrams/data13.xml" ContentType="application/vnd.openxmlformats-officedocument.drawingml.diagramData+xml"/>
  <Override PartName="/ppt/diagrams/data12.xml" ContentType="application/vnd.openxmlformats-officedocument.drawingml.diagramData+xml"/>
  <Override PartName="/ppt/diagrams/data11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rawings/drawing12.xml" ContentType="application/vnd.openxmlformats-officedocument.drawingml.chartshapes+xml"/>
  <Override PartName="/ppt/drawings/drawing11.xml" ContentType="application/vnd.openxmlformats-officedocument.drawingml.chartshapes+xml"/>
  <Override PartName="/ppt/drawings/drawing10.xml" ContentType="application/vnd.openxmlformats-officedocument.drawingml.chartshapes+xml"/>
  <Override PartName="/ppt/diagrams/data4.xml" ContentType="application/vnd.openxmlformats-officedocument.drawingml.diagramData+xml"/>
  <Override PartName="/ppt/diagrams/data10.xml" ContentType="application/vnd.openxmlformats-officedocument.drawingml.diagramData+xml"/>
  <Override PartName="/ppt/slides/slide58.xml" ContentType="application/vnd.openxmlformats-officedocument.presentationml.slide+xml"/>
  <Override PartName="/ppt/diagrams/data1.xml" ContentType="application/vnd.openxmlformats-officedocument.drawingml.diagramData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43.xml" ContentType="application/vnd.openxmlformats-officedocument.presentationml.slide+xml"/>
  <Override PartName="/ppt/slides/slide24.xml" ContentType="application/vnd.openxmlformats-officedocument.presentationml.slide+xml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45.xml" ContentType="application/vnd.openxmlformats-officedocument.presentationml.slide+xml"/>
  <Override PartName="/ppt/slides/slide61.xml" ContentType="application/vnd.openxmlformats-officedocument.presentationml.slide+xml"/>
  <Override PartName="/ppt/slides/slide25.xml" ContentType="application/vnd.openxmlformats-officedocument.presentationml.slide+xml"/>
  <Override PartName="/ppt/slides/slide42.xml" ContentType="application/vnd.openxmlformats-officedocument.presentationml.slide+xml"/>
  <Override PartName="/ppt/slides/slide26.xml" ContentType="application/vnd.openxmlformats-officedocument.presentationml.slide+xml"/>
  <Override PartName="/ppt/slides/slide38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7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27.xml" ContentType="application/vnd.openxmlformats-officedocument.presentationml.slide+xml"/>
  <Override PartName="/ppt/slides/slide40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diagrams/data2.xml" ContentType="application/vnd.openxmlformats-officedocument.drawingml.diagramData+xml"/>
  <Override PartName="/ppt/slides/slide46.xml" ContentType="application/vnd.openxmlformats-officedocument.presentationml.slide+xml"/>
  <Override PartName="/ppt/slides/slide14.xml" ContentType="application/vnd.openxmlformats-officedocument.presentationml.slide+xml"/>
  <Override PartName="/ppt/slides/slide54.xml" ContentType="application/vnd.openxmlformats-officedocument.presentationml.slide+xml"/>
  <Override PartName="/ppt/slides/slide5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1.xml" ContentType="application/vnd.openxmlformats-officedocument.presentationml.slide+xml"/>
  <Override PartName="/ppt/slides/slide55.xml" ContentType="application/vnd.openxmlformats-officedocument.presentationml.slide+xml"/>
  <Override PartName="/ppt/diagrams/data3.xml" ContentType="application/vnd.openxmlformats-officedocument.drawingml.diagramData+xml"/>
  <Override PartName="/ppt/slides/slide9.xml" ContentType="application/vnd.openxmlformats-officedocument.presentationml.slide+xml"/>
  <Override PartName="/ppt/slides/slide52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4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48.xml" ContentType="application/vnd.openxmlformats-officedocument.presentationml.slide+xml"/>
  <Override PartName="/ppt/slides/slide50.xml" ContentType="application/vnd.openxmlformats-officedocument.presentationml.slide+xml"/>
  <Override PartName="/ppt/slides/slide13.xml" ContentType="application/vnd.openxmlformats-officedocument.presentationml.slide+xml"/>
  <Override PartName="/ppt/slides/slide51.xml" ContentType="application/vnd.openxmlformats-officedocument.presentationml.slide+xml"/>
  <Override PartName="/ppt/slides/slide47.xml" ContentType="application/vnd.openxmlformats-officedocument.presentationml.slide+xml"/>
  <Override PartName="/ppt/slides/slide10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33.xml" ContentType="application/vnd.openxmlformats-officedocument.drawingml.chart+xml"/>
  <Override PartName="/ppt/charts/chart32.xml" ContentType="application/vnd.openxmlformats-officedocument.drawingml.chart+xml"/>
  <Override PartName="/ppt/diagrams/colors3.xml" ContentType="application/vnd.openxmlformats-officedocument.drawingml.diagramColors+xml"/>
  <Override PartName="/ppt/charts/chart34.xml" ContentType="application/vnd.openxmlformats-officedocument.drawingml.chart+xml"/>
  <Override PartName="/ppt/notesMasters/notesMaster1.xml" ContentType="application/vnd.openxmlformats-officedocument.presentationml.notesMaster+xml"/>
  <Override PartName="/ppt/diagrams/colors17.xml" ContentType="application/vnd.openxmlformats-officedocument.drawingml.diagramColors+xml"/>
  <Override PartName="/ppt/diagrams/quickStyle17.xml" ContentType="application/vnd.openxmlformats-officedocument.drawingml.diagramStyle+xml"/>
  <Override PartName="/ppt/diagrams/layout17.xml" ContentType="application/vnd.openxmlformats-officedocument.drawingml.diagramLayout+xml"/>
  <Override PartName="/ppt/theme/theme1.xml" ContentType="application/vnd.openxmlformats-officedocument.theme+xml"/>
  <Override PartName="/ppt/charts/chart35.xml" ContentType="application/vnd.openxmlformats-officedocument.drawingml.chart+xml"/>
  <Override PartName="/ppt/diagrams/quickStyle3.xml" ContentType="application/vnd.openxmlformats-officedocument.drawingml.diagram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2.xml" ContentType="application/vnd.openxmlformats-officedocument.drawingml.chart+xml"/>
  <Override PartName="/ppt/charts/chart11.xml" ContentType="application/vnd.openxmlformats-officedocument.drawingml.chart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charts/chart10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heme/theme2.xml" ContentType="application/vnd.openxmlformats-officedocument.theme+xml"/>
  <Override PartName="/ppt/diagrams/layout8.xml" ContentType="application/vnd.openxmlformats-officedocument.drawingml.diagramLayout+xml"/>
  <Override PartName="/ppt/charts/chart17.xml" ContentType="application/vnd.openxmlformats-officedocument.drawingml.chart+xml"/>
  <Override PartName="/ppt/charts/chart16.xml" ContentType="application/vnd.openxmlformats-officedocument.drawingml.chart+xml"/>
  <Override PartName="/ppt/charts/chart9.xml" ContentType="application/vnd.openxmlformats-officedocument.drawingml.char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colors2.xml" ContentType="application/vnd.openxmlformats-officedocument.drawingml.diagramColors+xml"/>
  <Override PartName="/ppt/charts/chart3.xml" ContentType="application/vnd.openxmlformats-officedocument.drawingml.chart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charts/chart8.xml" ContentType="application/vnd.openxmlformats-officedocument.drawingml.chart+xml"/>
  <Override PartName="/ppt/charts/chart7.xml" ContentType="application/vnd.openxmlformats-officedocument.drawingml.chart+xml"/>
  <Override PartName="/ppt/diagrams/colors1.xml" ContentType="application/vnd.openxmlformats-officedocument.drawingml.diagramColors+xml"/>
  <Override PartName="/ppt/diagrams/quickStyle2.xml" ContentType="application/vnd.openxmlformats-officedocument.drawingml.diagramStyle+xml"/>
  <Override PartName="/ppt/charts/chart4.xml" ContentType="application/vnd.openxmlformats-officedocument.drawingml.chart+xml"/>
  <Override PartName="/ppt/diagrams/layout2.xml" ContentType="application/vnd.openxmlformats-officedocument.drawingml.diagramLayou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31.xml" ContentType="application/vnd.openxmlformats-officedocument.drawingml.chart+xml"/>
  <Override PartName="/ppt/diagrams/quickStyle8.xml" ContentType="application/vnd.openxmlformats-officedocument.drawingml.diagramStyle+xml"/>
  <Override PartName="/ppt/charts/chart27.xml" ContentType="application/vnd.openxmlformats-officedocument.drawingml.chart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8.xml" ContentType="application/vnd.openxmlformats-officedocument.drawingml.diagramColors+xml"/>
  <Override PartName="/ppt/diagrams/colors13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3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charts/chart26.xml" ContentType="application/vnd.openxmlformats-officedocument.drawingml.chart+xml"/>
  <Override PartName="/ppt/charts/chart28.xml" ContentType="application/vnd.openxmlformats-officedocument.drawingml.chart+xml"/>
  <Override PartName="/ppt/diagrams/layout15.xml" ContentType="application/vnd.openxmlformats-officedocument.drawingml.diagramLayout+xml"/>
  <Override PartName="/ppt/diagrams/colors16.xml" ContentType="application/vnd.openxmlformats-officedocument.drawingml.diagramColors+xml"/>
  <Override PartName="/ppt/charts/chart30.xml" ContentType="application/vnd.openxmlformats-officedocument.drawingml.chart+xml"/>
  <Override PartName="/ppt/diagrams/quickStyle16.xml" ContentType="application/vnd.openxmlformats-officedocument.drawingml.diagramStyle+xml"/>
  <Override PartName="/ppt/diagrams/layout16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charts/chart29.xml" ContentType="application/vnd.openxmlformats-officedocument.drawingml.chart+xml"/>
  <Override PartName="/ppt/diagrams/layout12.xml" ContentType="application/vnd.openxmlformats-officedocument.drawingml.diagramLayout+xml"/>
  <Override PartName="/ppt/diagrams/colors14.xml" ContentType="application/vnd.openxmlformats-officedocument.drawingml.diagramColors+xml"/>
  <Override PartName="/ppt/charts/chart25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iagrams/layout9.xml" ContentType="application/vnd.openxmlformats-officedocument.drawingml.diagramLayout+xml"/>
  <Override PartName="/ppt/diagrams/colors9.xml" ContentType="application/vnd.openxmlformats-officedocument.drawingml.diagramColors+xml"/>
  <Override PartName="/ppt/diagrams/colors10.xml" ContentType="application/vnd.openxmlformats-officedocument.drawingml.diagramColors+xml"/>
  <Override PartName="/ppt/diagrams/quickStyle10.xml" ContentType="application/vnd.openxmlformats-officedocument.drawingml.diagramStyle+xml"/>
  <Override PartName="/ppt/diagrams/layout10.xml" ContentType="application/vnd.openxmlformats-officedocument.drawingml.diagramLayout+xml"/>
  <Override PartName="/ppt/charts/chart23.xml" ContentType="application/vnd.openxmlformats-officedocument.drawingml.chart+xml"/>
  <Override PartName="/ppt/diagrams/quickStyle9.xml" ContentType="application/vnd.openxmlformats-officedocument.drawingml.diagramStyle+xml"/>
  <Override PartName="/ppt/charts/chart24.xml" ContentType="application/vnd.openxmlformats-officedocument.drawingml.char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layout11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drawing2.xml" ContentType="application/vnd.ms-office.drawingml.diagramDrawing+xml"/>
  <Override PartName="/ppt/diagrams/drawing9.xml" ContentType="application/vnd.ms-office.drawingml.diagramDrawing+xml"/>
  <Override PartName="/ppt/diagrams/drawing10.xml" ContentType="application/vnd.ms-office.drawingml.diagramDrawing+xml"/>
  <Override PartName="/ppt/diagrams/drawing7.xml" ContentType="application/vnd.ms-office.drawingml.diagramDrawing+xml"/>
  <Override PartName="/ppt/diagrams/drawing16.xml" ContentType="application/vnd.ms-office.drawingml.diagramDrawing+xml"/>
  <Override PartName="/ppt/diagrams/drawing13.xml" ContentType="application/vnd.ms-office.drawingml.diagramDrawing+xml"/>
  <Override PartName="/ppt/diagrams/drawing4.xml" ContentType="application/vnd.ms-office.drawingml.diagramDrawing+xml"/>
  <Override PartName="/ppt/diagrams/drawing15.xml" ContentType="application/vnd.ms-office.drawingml.diagramDrawing+xml"/>
  <Override PartName="/ppt/diagrams/drawing8.xml" ContentType="application/vnd.ms-office.drawingml.diagramDrawing+xml"/>
  <Override PartName="/ppt/diagrams/drawing1.xml" ContentType="application/vnd.ms-office.drawingml.diagramDrawing+xml"/>
  <Override PartName="/ppt/diagrams/drawing11.xml" ContentType="application/vnd.ms-office.drawingml.diagramDrawing+xml"/>
  <Override PartName="/ppt/diagrams/drawing14.xml" ContentType="application/vnd.ms-office.drawingml.diagramDrawing+xml"/>
  <Override PartName="/ppt/diagrams/drawing6.xml" ContentType="application/vnd.ms-office.drawingml.diagramDrawing+xml"/>
  <Override PartName="/ppt/diagrams/drawing3.xml" ContentType="application/vnd.ms-office.drawingml.diagramDrawing+xml"/>
  <Override PartName="/ppt/diagrams/drawing12.xml" ContentType="application/vnd.ms-office.drawingml.diagramDrawing+xml"/>
  <Override PartName="/ppt/diagrams/drawing5.xml" ContentType="application/vnd.ms-office.drawingml.diagramDrawing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notesMasterIdLst>
    <p:notesMasterId r:id="rId63"/>
  </p:notesMasterIdLst>
  <p:sldIdLst>
    <p:sldId id="256" r:id="rId2"/>
    <p:sldId id="264" r:id="rId3"/>
    <p:sldId id="335" r:id="rId4"/>
    <p:sldId id="344" r:id="rId5"/>
    <p:sldId id="269" r:id="rId6"/>
    <p:sldId id="345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76" r:id="rId37"/>
    <p:sldId id="377" r:id="rId38"/>
    <p:sldId id="378" r:id="rId39"/>
    <p:sldId id="379" r:id="rId40"/>
    <p:sldId id="337" r:id="rId41"/>
    <p:sldId id="338" r:id="rId42"/>
    <p:sldId id="339" r:id="rId43"/>
    <p:sldId id="380" r:id="rId44"/>
    <p:sldId id="341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13" r:id="rId53"/>
    <p:sldId id="342" r:id="rId54"/>
    <p:sldId id="343" r:id="rId55"/>
    <p:sldId id="384" r:id="rId56"/>
    <p:sldId id="326" r:id="rId57"/>
    <p:sldId id="327" r:id="rId58"/>
    <p:sldId id="382" r:id="rId59"/>
    <p:sldId id="330" r:id="rId60"/>
    <p:sldId id="383" r:id="rId61"/>
    <p:sldId id="261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18F662"/>
    <a:srgbClr val="9966FF"/>
    <a:srgbClr val="FF9999"/>
    <a:srgbClr val="D7ED03"/>
    <a:srgbClr val="66FF66"/>
    <a:srgbClr val="CC66FF"/>
    <a:srgbClr val="FF00FF"/>
    <a:srgbClr val="06EEFA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8053" autoAdjust="0"/>
    <p:restoredTop sz="94697" autoAdjust="0"/>
  </p:normalViewPr>
  <p:slideViewPr>
    <p:cSldViewPr>
      <p:cViewPr varScale="1">
        <p:scale>
          <a:sx n="94" d="100"/>
          <a:sy n="94" d="100"/>
        </p:scale>
        <p:origin x="-10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customXml" Target="../customXml/item1.xml"/><Relationship Id="rId7" Type="http://schemas.openxmlformats.org/officeDocument/2006/relationships/slide" Target="slides/slide6.xml"/><Relationship Id="rId71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_____Microsoft_Office_Excel35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тыс. рублей</a:t>
            </a:r>
            <a:endParaRPr lang="ru-RU" sz="1800" dirty="0"/>
          </a:p>
        </c:rich>
      </c:tx>
      <c:layout>
        <c:manualLayout>
          <c:xMode val="edge"/>
          <c:yMode val="edge"/>
          <c:x val="0.8118250651110096"/>
          <c:y val="3.0866359269839411E-2"/>
        </c:manualLayout>
      </c:layout>
    </c:title>
    <c:view3D>
      <c:rotY val="40"/>
      <c:rAngAx val="1"/>
    </c:view3D>
    <c:plotArea>
      <c:layout>
        <c:manualLayout>
          <c:layoutTarget val="inner"/>
          <c:xMode val="edge"/>
          <c:yMode val="edge"/>
          <c:x val="7.992331020158884E-2"/>
          <c:y val="0.11217126609298413"/>
          <c:w val="0.91546309584989649"/>
          <c:h val="0.3779410039366213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1.0765052546534341E-2"/>
                  <c:y val="7.85689145050462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12443,1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0765052546534341E-2"/>
                  <c:y val="3.92844572525227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1633,4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8454375794059126E-2"/>
                  <c:y val="3.92844572525227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1428,4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6916511144554024E-2"/>
                  <c:y val="5.33146205569965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1271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5378646495049038E-2"/>
                  <c:y val="3.64784245916284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1359,3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2.1530105093068682E-2"/>
                  <c:y val="5.05085878961009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1963,3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2.1530105093068682E-2"/>
                  <c:y val="4.48965225743121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1850,4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1.9992240443563781E-2"/>
                  <c:y val="4.48965225743121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1589,6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2.614369904158349E-2"/>
                  <c:y val="2.52542939480503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2051,3</a:t>
                    </a:r>
                    <a:endParaRPr lang="en-US" dirty="0"/>
                  </a:p>
                </c:rich>
              </c:tx>
              <c:showVal val="1"/>
            </c:dLbl>
            <c:txPr>
              <a:bodyPr rot="0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гп Сернурское</c:v>
                </c:pt>
                <c:pt idx="1">
                  <c:v>сп Верхнекугенерское</c:v>
                </c:pt>
                <c:pt idx="2">
                  <c:v>сп Дубниковское</c:v>
                </c:pt>
                <c:pt idx="3">
                  <c:v>сп Зашижемское</c:v>
                </c:pt>
                <c:pt idx="4">
                  <c:v>сп Казанское</c:v>
                </c:pt>
                <c:pt idx="5">
                  <c:v>сп Кукнурское</c:v>
                </c:pt>
                <c:pt idx="6">
                  <c:v>сп Марисолинское</c:v>
                </c:pt>
                <c:pt idx="7">
                  <c:v>сп Сердежское</c:v>
                </c:pt>
                <c:pt idx="8">
                  <c:v>сп Чендемеровское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12443.1</c:v>
                </c:pt>
                <c:pt idx="1">
                  <c:v>1633.4</c:v>
                </c:pt>
                <c:pt idx="2">
                  <c:v>1428.4</c:v>
                </c:pt>
                <c:pt idx="3">
                  <c:v>1271</c:v>
                </c:pt>
                <c:pt idx="4">
                  <c:v>1359.3</c:v>
                </c:pt>
                <c:pt idx="5">
                  <c:v>1963.3</c:v>
                </c:pt>
                <c:pt idx="6">
                  <c:v>1850.4</c:v>
                </c:pt>
                <c:pt idx="7">
                  <c:v>1589.6</c:v>
                </c:pt>
                <c:pt idx="8">
                  <c:v>2051.3000000000002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3300"/>
            </a:solidFill>
          </c:spPr>
          <c:dLbls>
            <c:dLbl>
              <c:idx val="0"/>
              <c:layout>
                <c:manualLayout>
                  <c:x val="4.1522345536632387E-2"/>
                  <c:y val="-3.3672391930733854E-2"/>
                </c:manualLayout>
              </c:layout>
              <c:showVal val="1"/>
            </c:dLbl>
            <c:dLbl>
              <c:idx val="1"/>
              <c:layout>
                <c:manualLayout>
                  <c:x val="4.1522345536632387E-2"/>
                  <c:y val="-2.5254293948050392E-2"/>
                </c:manualLayout>
              </c:layout>
              <c:showVal val="1"/>
            </c:dLbl>
            <c:dLbl>
              <c:idx val="2"/>
              <c:layout>
                <c:manualLayout>
                  <c:x val="3.9984480887127596E-2"/>
                  <c:y val="-4.2090489913418586E-2"/>
                </c:manualLayout>
              </c:layout>
              <c:showVal val="1"/>
            </c:dLbl>
            <c:dLbl>
              <c:idx val="3"/>
              <c:layout>
                <c:manualLayout>
                  <c:x val="3.8446616237622605E-2"/>
                  <c:y val="-2.8060326608944881E-2"/>
                </c:manualLayout>
              </c:layout>
              <c:showVal val="1"/>
            </c:dLbl>
            <c:dLbl>
              <c:idx val="4"/>
              <c:layout>
                <c:manualLayout>
                  <c:x val="4.4598074835643785E-2"/>
                  <c:y val="-3.0866359269839411E-2"/>
                </c:manualLayout>
              </c:layout>
              <c:showVal val="1"/>
            </c:dLbl>
            <c:dLbl>
              <c:idx val="5"/>
              <c:layout>
                <c:manualLayout>
                  <c:x val="5.2287398083166813E-2"/>
                  <c:y val="-1.6836195965366983E-2"/>
                </c:manualLayout>
              </c:layout>
              <c:showVal val="1"/>
            </c:dLbl>
            <c:dLbl>
              <c:idx val="6"/>
              <c:layout>
                <c:manualLayout>
                  <c:x val="5.2287398083166813E-2"/>
                  <c:y val="-2.2448261287156095E-2"/>
                </c:manualLayout>
              </c:layout>
              <c:showVal val="1"/>
            </c:dLbl>
            <c:dLbl>
              <c:idx val="7"/>
              <c:layout>
                <c:manualLayout>
                  <c:x val="4.1522345536632456E-2"/>
                  <c:y val="-1.9642228626261693E-2"/>
                </c:manualLayout>
              </c:layout>
              <c:showVal val="1"/>
            </c:dLbl>
            <c:dLbl>
              <c:idx val="8"/>
              <c:layout>
                <c:manualLayout>
                  <c:x val="4.9211668784156941E-2"/>
                  <c:y val="-2.8060326608944881E-2"/>
                </c:manualLayout>
              </c:layout>
              <c:showVal val="1"/>
            </c:dLbl>
            <c:showVal val="1"/>
          </c:dLbls>
          <c:cat>
            <c:strRef>
              <c:f>Лист1!$A$2:$A$10</c:f>
              <c:strCache>
                <c:ptCount val="9"/>
                <c:pt idx="0">
                  <c:v>гп Сернурское</c:v>
                </c:pt>
                <c:pt idx="1">
                  <c:v>сп Верхнекугенерское</c:v>
                </c:pt>
                <c:pt idx="2">
                  <c:v>сп Дубниковское</c:v>
                </c:pt>
                <c:pt idx="3">
                  <c:v>сп Зашижемское</c:v>
                </c:pt>
                <c:pt idx="4">
                  <c:v>сп Казанское</c:v>
                </c:pt>
                <c:pt idx="5">
                  <c:v>сп Кукнурское</c:v>
                </c:pt>
                <c:pt idx="6">
                  <c:v>сп Марисолинское</c:v>
                </c:pt>
                <c:pt idx="7">
                  <c:v>сп Сердежское</c:v>
                </c:pt>
                <c:pt idx="8">
                  <c:v>сп Чендемеровское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12443.1</c:v>
                </c:pt>
                <c:pt idx="1">
                  <c:v>1633.4</c:v>
                </c:pt>
                <c:pt idx="2">
                  <c:v>1428.4</c:v>
                </c:pt>
                <c:pt idx="3">
                  <c:v>1271</c:v>
                </c:pt>
                <c:pt idx="4">
                  <c:v>1359.3</c:v>
                </c:pt>
                <c:pt idx="5">
                  <c:v>1963.3</c:v>
                </c:pt>
                <c:pt idx="6">
                  <c:v>1850.4</c:v>
                </c:pt>
                <c:pt idx="7">
                  <c:v>1589.6</c:v>
                </c:pt>
                <c:pt idx="8">
                  <c:v>2051.3000000000002</c:v>
                </c:pt>
              </c:numCache>
            </c:numRef>
          </c:val>
        </c:ser>
        <c:gapWidth val="0"/>
        <c:gapDepth val="0"/>
        <c:shape val="cylinder"/>
        <c:axId val="94756224"/>
        <c:axId val="95028352"/>
        <c:axId val="95414912"/>
      </c:bar3DChart>
      <c:catAx>
        <c:axId val="947562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5028352"/>
        <c:crosses val="autoZero"/>
        <c:auto val="1"/>
        <c:lblAlgn val="ctr"/>
        <c:lblOffset val="100"/>
      </c:catAx>
      <c:valAx>
        <c:axId val="95028352"/>
        <c:scaling>
          <c:orientation val="minMax"/>
        </c:scaling>
        <c:delete val="1"/>
        <c:axPos val="l"/>
        <c:numFmt formatCode="General" sourceLinked="1"/>
        <c:tickLblPos val="none"/>
        <c:crossAx val="94756224"/>
        <c:crosses val="autoZero"/>
        <c:crossBetween val="between"/>
      </c:valAx>
      <c:serAx>
        <c:axId val="95414912"/>
        <c:scaling>
          <c:orientation val="minMax"/>
        </c:scaling>
        <c:delete val="1"/>
        <c:axPos val="b"/>
        <c:majorTickMark val="none"/>
        <c:tickLblPos val="none"/>
        <c:crossAx val="95028352"/>
        <c:crosses val="autoZero"/>
      </c:ser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39406528419549491"/>
          <c:y val="0"/>
          <c:w val="0.60593471580450564"/>
          <c:h val="0.9161607889980745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FF66FF"/>
            </a:solidFill>
          </c:spPr>
          <c:dLbls>
            <c:dLbl>
              <c:idx val="1"/>
              <c:layout>
                <c:manualLayout>
                  <c:x val="1.4814711124798193E-3"/>
                  <c:y val="5.612065321788976E-3"/>
                </c:manualLayout>
              </c:layout>
              <c:showVal val="1"/>
            </c:dLbl>
            <c:dLbl>
              <c:idx val="5"/>
              <c:layout>
                <c:manualLayout>
                  <c:x val="7.2266883535601909E-3"/>
                  <c:y val="1.9752948166397589E-2"/>
                </c:manualLayout>
              </c:layout>
              <c:showVal val="1"/>
            </c:dLbl>
            <c:dLbl>
              <c:idx val="8"/>
              <c:layout>
                <c:manualLayout>
                  <c:x val="1.4453376707119141E-3"/>
                  <c:y val="2.9629422249596388E-2"/>
                </c:manualLayout>
              </c:layout>
              <c:showVal val="1"/>
            </c:dLbl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денежные взыскания(штрафы)за нарушение законодательства 0 налогах и сборах</c:v>
                </c:pt>
                <c:pt idx="1">
                  <c:v>административные правонарушения в области налогов и сборов</c:v>
                </c:pt>
                <c:pt idx="2">
                  <c:v>адмнистративные правонарушения в области госрегулирования производства и оборота этилого спирта, алкогольной продукции</c:v>
                </c:pt>
                <c:pt idx="3">
                  <c:v>за нарушение земельного законодательства</c:v>
                </c:pt>
                <c:pt idx="4">
                  <c:v>денежные взыскания  за административные правонарушения  в области государственного регулирования производства и оборота табачной продукции</c:v>
                </c:pt>
                <c:pt idx="5">
                  <c:v>за нарушение законодательства в области обеспечения санитарно-эпидемиологического благополучия человека</c:v>
                </c:pt>
                <c:pt idx="6">
                  <c:v>штрафы за нарушения в области охраны окружающей среды</c:v>
                </c:pt>
                <c:pt idx="7">
                  <c:v>прочие поступления от денежных взысканий в возмещение ущерба</c:v>
                </c:pt>
                <c:pt idx="8">
                  <c:v>штрафы за нарушения законодательства РФ о контрактной системе в сфере  закупок</c:v>
                </c:pt>
                <c:pt idx="9">
                  <c:v>штрафы за нарушение  законодательства РФ об административных правонарушениях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17</c:v>
                </c:pt>
                <c:pt idx="1">
                  <c:v>3</c:v>
                </c:pt>
                <c:pt idx="2">
                  <c:v>60</c:v>
                </c:pt>
                <c:pt idx="3">
                  <c:v>30</c:v>
                </c:pt>
                <c:pt idx="4">
                  <c:v>10</c:v>
                </c:pt>
                <c:pt idx="5">
                  <c:v>650</c:v>
                </c:pt>
                <c:pt idx="6">
                  <c:v>50</c:v>
                </c:pt>
                <c:pt idx="7">
                  <c:v>450</c:v>
                </c:pt>
                <c:pt idx="8">
                  <c:v>10</c:v>
                </c:pt>
                <c:pt idx="9">
                  <c:v>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5"/>
              <c:layout>
                <c:manualLayout>
                  <c:x val="4.3360130121360583E-3"/>
                  <c:y val="1.7283829645598252E-2"/>
                </c:manualLayout>
              </c:layout>
              <c:showVal val="1"/>
            </c:dLbl>
            <c:dLbl>
              <c:idx val="8"/>
              <c:layout>
                <c:manualLayout>
                  <c:x val="5.7813506828480743E-3"/>
                  <c:y val="1.4814711124798194E-2"/>
                </c:manualLayout>
              </c:layout>
              <c:showVal val="1"/>
            </c:dLbl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денежные взыскания(штрафы)за нарушение законодательства 0 налогах и сборах</c:v>
                </c:pt>
                <c:pt idx="1">
                  <c:v>административные правонарушения в области налогов и сборов</c:v>
                </c:pt>
                <c:pt idx="2">
                  <c:v>адмнистративные правонарушения в области госрегулирования производства и оборота этилого спирта, алкогольной продукции</c:v>
                </c:pt>
                <c:pt idx="3">
                  <c:v>за нарушение земельного законодательства</c:v>
                </c:pt>
                <c:pt idx="4">
                  <c:v>денежные взыскания  за административные правонарушения  в области государственного регулирования производства и оборота табачной продукции</c:v>
                </c:pt>
                <c:pt idx="5">
                  <c:v>за нарушение законодательства в области обеспечения санитарно-эпидемиологического благополучия человека</c:v>
                </c:pt>
                <c:pt idx="6">
                  <c:v>штрафы за нарушения в области охраны окружающей среды</c:v>
                </c:pt>
                <c:pt idx="7">
                  <c:v>прочие поступления от денежных взысканий в возмещение ущерба</c:v>
                </c:pt>
                <c:pt idx="8">
                  <c:v>штрафы за нарушения законодательства РФ о контрактной системе в сфере  закупок</c:v>
                </c:pt>
                <c:pt idx="9">
                  <c:v>штрафы за нарушение  законодательства РФ об административных правонарушениях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18</c:v>
                </c:pt>
                <c:pt idx="1">
                  <c:v>3</c:v>
                </c:pt>
                <c:pt idx="2">
                  <c:v>62</c:v>
                </c:pt>
                <c:pt idx="3">
                  <c:v>31</c:v>
                </c:pt>
                <c:pt idx="4">
                  <c:v>10</c:v>
                </c:pt>
                <c:pt idx="5">
                  <c:v>677</c:v>
                </c:pt>
                <c:pt idx="6">
                  <c:v>52</c:v>
                </c:pt>
                <c:pt idx="7">
                  <c:v>469</c:v>
                </c:pt>
                <c:pt idx="8">
                  <c:v>10</c:v>
                </c:pt>
                <c:pt idx="9">
                  <c:v>73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8"/>
              <c:layout>
                <c:manualLayout>
                  <c:x val="4.3360130121360583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денежные взыскания(штрафы)за нарушение законодательства 0 налогах и сборах</c:v>
                </c:pt>
                <c:pt idx="1">
                  <c:v>административные правонарушения в области налогов и сборов</c:v>
                </c:pt>
                <c:pt idx="2">
                  <c:v>адмнистративные правонарушения в области госрегулирования производства и оборота этилого спирта, алкогольной продукции</c:v>
                </c:pt>
                <c:pt idx="3">
                  <c:v>за нарушение земельного законодательства</c:v>
                </c:pt>
                <c:pt idx="4">
                  <c:v>денежные взыскания  за административные правонарушения  в области государственного регулирования производства и оборота табачной продукции</c:v>
                </c:pt>
                <c:pt idx="5">
                  <c:v>за нарушение законодательства в области обеспечения санитарно-эпидемиологического благополучия человека</c:v>
                </c:pt>
                <c:pt idx="6">
                  <c:v>штрафы за нарушения в области охраны окружающей среды</c:v>
                </c:pt>
                <c:pt idx="7">
                  <c:v>прочие поступления от денежных взысканий в возмещение ущерба</c:v>
                </c:pt>
                <c:pt idx="8">
                  <c:v>штрафы за нарушения законодательства РФ о контрактной системе в сфере  закупок</c:v>
                </c:pt>
                <c:pt idx="9">
                  <c:v>штрафы за нарушение  законодательства РФ об административных правонарушениях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18</c:v>
                </c:pt>
                <c:pt idx="1">
                  <c:v>3</c:v>
                </c:pt>
                <c:pt idx="2">
                  <c:v>62</c:v>
                </c:pt>
                <c:pt idx="3">
                  <c:v>31</c:v>
                </c:pt>
                <c:pt idx="4">
                  <c:v>10</c:v>
                </c:pt>
                <c:pt idx="5">
                  <c:v>677</c:v>
                </c:pt>
                <c:pt idx="6">
                  <c:v>52</c:v>
                </c:pt>
                <c:pt idx="7">
                  <c:v>235</c:v>
                </c:pt>
                <c:pt idx="8">
                  <c:v>10</c:v>
                </c:pt>
                <c:pt idx="9">
                  <c:v>73</c:v>
                </c:pt>
              </c:numCache>
            </c:numRef>
          </c:val>
        </c:ser>
        <c:gapWidth val="0"/>
        <c:shape val="cylinder"/>
        <c:axId val="101216256"/>
        <c:axId val="101217792"/>
        <c:axId val="0"/>
      </c:bar3DChart>
      <c:catAx>
        <c:axId val="101216256"/>
        <c:scaling>
          <c:orientation val="minMax"/>
        </c:scaling>
        <c:axPos val="l"/>
        <c:tickLblPos val="nextTo"/>
        <c:txPr>
          <a:bodyPr anchor="t" anchorCtr="0"/>
          <a:lstStyle/>
          <a:p>
            <a:pPr>
              <a:defRPr sz="1000" b="0"/>
            </a:pPr>
            <a:endParaRPr lang="ru-RU"/>
          </a:p>
        </c:txPr>
        <c:crossAx val="101217792"/>
        <c:crosses val="autoZero"/>
        <c:auto val="1"/>
        <c:lblAlgn val="l"/>
        <c:lblOffset val="100"/>
      </c:catAx>
      <c:valAx>
        <c:axId val="101217792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10121625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0996824484741792E-2"/>
          <c:y val="2.5159142761271652E-2"/>
          <c:w val="0.90171725201125907"/>
          <c:h val="0.749790534895780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гп Сернурское</c:v>
                </c:pt>
              </c:strCache>
            </c:strRef>
          </c:tx>
          <c:spPr>
            <a:solidFill>
              <a:srgbClr val="66FFFF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Pt>
            <c:idx val="0"/>
            <c:spPr>
              <a:solidFill>
                <a:srgbClr val="FF006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spPr>
              <a:solidFill>
                <a:srgbClr val="32EE7A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"/>
            <c:spPr>
              <a:solidFill>
                <a:srgbClr val="FF00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4"/>
            <c:spPr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Доходы от аренды земельных участков</c:v>
                </c:pt>
                <c:pt idx="4">
                  <c:v>Прочие доходы от использования имуществаимущества</c:v>
                </c:pt>
                <c:pt idx="5">
                  <c:v>Доходы от продажи земельных участков</c:v>
                </c:pt>
                <c:pt idx="6">
                  <c:v>Доходы от аренды  имущества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7408.6</c:v>
                </c:pt>
                <c:pt idx="1">
                  <c:v>786</c:v>
                </c:pt>
                <c:pt idx="2">
                  <c:v>3842</c:v>
                </c:pt>
                <c:pt idx="3">
                  <c:v>202.5</c:v>
                </c:pt>
                <c:pt idx="4">
                  <c:v>130</c:v>
                </c:pt>
                <c:pt idx="5">
                  <c:v>52</c:v>
                </c:pt>
                <c:pt idx="6">
                  <c:v>22</c:v>
                </c:pt>
              </c:numCache>
            </c:numRef>
          </c:val>
        </c:ser>
        <c:gapWidth val="0"/>
        <c:overlap val="88"/>
        <c:axId val="101609856"/>
        <c:axId val="101611392"/>
      </c:barChart>
      <c:catAx>
        <c:axId val="1016098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1611392"/>
        <c:crosses val="autoZero"/>
        <c:auto val="1"/>
        <c:lblAlgn val="ctr"/>
        <c:lblOffset val="100"/>
      </c:catAx>
      <c:valAx>
        <c:axId val="101611392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1609856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8282747988740884E-2"/>
          <c:y val="2.2964430536782227E-2"/>
          <c:w val="0.90171725201125907"/>
          <c:h val="0.5592173236802635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solidFill>
              <a:srgbClr val="66FFFF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106.9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252.6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dPt>
            <c:idx val="0"/>
            <c:spPr>
              <a:solidFill>
                <a:srgbClr val="00FF99"/>
              </a:solidFill>
            </c:spPr>
          </c:dPt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46.2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87.5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/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80.2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rgbClr val="FF33CC"/>
              </a:solidFill>
            </c:spPr>
          </c:dPt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201.6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26.7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solidFill>
              <a:srgbClr val="12D45C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140.9</c:v>
                </c:pt>
              </c:numCache>
            </c:numRef>
          </c:val>
        </c:ser>
        <c:gapWidth val="0"/>
        <c:overlap val="98"/>
        <c:axId val="101419648"/>
        <c:axId val="101646720"/>
      </c:barChart>
      <c:catAx>
        <c:axId val="1014196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101646720"/>
        <c:crosses val="autoZero"/>
        <c:auto val="1"/>
        <c:lblAlgn val="ctr"/>
        <c:lblOffset val="100"/>
      </c:catAx>
      <c:valAx>
        <c:axId val="101646720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141964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depthPercent val="100"/>
      <c:rAngAx val="1"/>
    </c:view3D>
    <c:plotArea>
      <c:layout>
        <c:manualLayout>
          <c:layoutTarget val="inner"/>
          <c:xMode val="edge"/>
          <c:yMode val="edge"/>
          <c:x val="0.3730921827261891"/>
          <c:y val="1.284376653749638E-3"/>
          <c:w val="0.90171725201125907"/>
          <c:h val="0.559217323680263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solidFill>
              <a:srgbClr val="66FFFF"/>
            </a:solidFill>
          </c:spPr>
          <c:dLbls>
            <c:showVal val="1"/>
            <c:showSerName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Лист1!$C$2</c:f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Лист1!$D$2</c:f>
            </c:numRef>
          </c:val>
          <c:shape val="cylinder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Лист1!$E$2</c:f>
            </c:numRef>
          </c:val>
          <c:shape val="cylinder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solidFill>
              <a:srgbClr val="FF00FF"/>
            </a:solidFill>
          </c:spPr>
          <c:dLbls>
            <c:dLbl>
              <c:idx val="0"/>
              <c:layout/>
              <c:showVal val="1"/>
              <c:showSerName val="1"/>
            </c:dLbl>
            <c:showSerName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97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2.1680065060680282E-2"/>
                  <c:y val="4.8780279622390323E-2"/>
                </c:manualLayout>
              </c:layout>
              <c:showVal val="1"/>
              <c:showSerName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107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Лист1!$H$2</c:f>
            </c:numRef>
          </c:val>
          <c:shape val="cylinder"/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solidFill>
              <a:srgbClr val="12D45C"/>
            </a:solidFill>
          </c:spPr>
          <c:dLbls>
            <c:dLbl>
              <c:idx val="0"/>
              <c:layout>
                <c:manualLayout>
                  <c:x val="3.4688104097088453E-2"/>
                  <c:y val="-1.0840062138308957E-2"/>
                </c:manualLayout>
              </c:layout>
              <c:showVal val="1"/>
              <c:showSerName val="1"/>
            </c:dLbl>
            <c:showVal val="1"/>
            <c:showSerName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120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Лист1!$J$2</c:f>
            </c:numRef>
          </c:val>
          <c:shape val="cylinder"/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спДубниковское</c:v>
                </c:pt>
              </c:strCache>
            </c:strRef>
          </c:tx>
          <c:dLbls>
            <c:dLbl>
              <c:idx val="0"/>
              <c:layout>
                <c:manualLayout>
                  <c:x val="2.1680065060680282E-2"/>
                  <c:y val="0.12195069905597568"/>
                </c:manualLayout>
              </c:layout>
              <c:showVal val="1"/>
              <c:showSerName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Лист1!$K$2</c:f>
              <c:numCache>
                <c:formatCode>0.0</c:formatCode>
                <c:ptCount val="1"/>
                <c:pt idx="0">
                  <c:v>2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спСердежское</c:v>
                </c:pt>
              </c:strCache>
            </c:strRef>
          </c:tx>
          <c:dLbls>
            <c:dLbl>
              <c:idx val="0"/>
              <c:layout>
                <c:manualLayout>
                  <c:x val="4.9141480804209013E-2"/>
                  <c:y val="-2.7100155345772402E-3"/>
                </c:manualLayout>
              </c:layout>
              <c:showVal val="1"/>
              <c:showSerName val="1"/>
            </c:dLbl>
            <c:showVal val="1"/>
            <c:showSerName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Лист1!$L$2</c:f>
              <c:numCache>
                <c:formatCode>0.0</c:formatCode>
                <c:ptCount val="1"/>
                <c:pt idx="0">
                  <c:v>29</c:v>
                </c:pt>
              </c:numCache>
            </c:numRef>
          </c:val>
        </c:ser>
        <c:gapWidth val="0"/>
        <c:shape val="cone"/>
        <c:axId val="101823232"/>
        <c:axId val="101824768"/>
        <c:axId val="0"/>
      </c:bar3DChart>
      <c:catAx>
        <c:axId val="101823232"/>
        <c:scaling>
          <c:orientation val="minMax"/>
        </c:scaling>
        <c:delete val="1"/>
        <c:axPos val="b"/>
        <c:numFmt formatCode="General" sourceLinked="1"/>
        <c:tickLblPos val="none"/>
        <c:crossAx val="101824768"/>
        <c:crosses val="autoZero"/>
        <c:auto val="1"/>
        <c:lblAlgn val="ctr"/>
        <c:lblOffset val="100"/>
      </c:catAx>
      <c:valAx>
        <c:axId val="101824768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18232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4453410848956116E-2"/>
          <c:y val="0.80995514604209762"/>
          <c:w val="0.9182693412924775"/>
          <c:h val="0.12670325543283498"/>
        </c:manualLayout>
      </c:layout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9.8282747988740884E-2"/>
          <c:y val="2.2964430536782227E-2"/>
          <c:w val="0.90171725201125907"/>
          <c:h val="0.8194408772824597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8.6020903305281268E-2"/>
                  <c:y val="2.5764714999649031E-3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spPr>
            <a:solidFill>
              <a:srgbClr val="00FF99"/>
            </a:solidFill>
          </c:spPr>
          <c:dPt>
            <c:idx val="0"/>
            <c:spPr>
              <a:solidFill>
                <a:srgbClr val="12D45C"/>
              </a:solidFill>
            </c:spPr>
          </c:dPt>
          <c:dLbls>
            <c:dLbl>
              <c:idx val="0"/>
              <c:layout>
                <c:manualLayout>
                  <c:x val="0.11756190118388272"/>
                  <c:y val="-3.607060099950864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spPr>
            <a:solidFill>
              <a:srgbClr val="FF0066"/>
            </a:solidFill>
          </c:spPr>
          <c:dLbls>
            <c:dLbl>
              <c:idx val="0"/>
              <c:layout>
                <c:manualLayout>
                  <c:x val="4.3010451652639933E-3"/>
                  <c:y val="-5.4105901499262969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.14193449045371367"/>
                  <c:y val="-5.4105901499262969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6.3081995757205231E-2"/>
                  <c:y val="-6.1835315999157682E-2"/>
                </c:manualLayout>
              </c:layout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solidFill>
              <a:srgbClr val="FF33CC"/>
            </a:solidFill>
          </c:spPr>
          <c:dLbls>
            <c:dLbl>
              <c:idx val="0"/>
              <c:layout>
                <c:manualLayout>
                  <c:x val="0.12616399151441043"/>
                  <c:y val="-7.7294144998947101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10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5.5913587148432961E-2"/>
                  <c:y val="-7.987061649891201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13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solidFill>
              <a:srgbClr val="00FF99"/>
            </a:solidFill>
          </c:spPr>
          <c:dLbls>
            <c:dLbl>
              <c:idx val="0"/>
              <c:layout>
                <c:manualLayout>
                  <c:x val="8.7454585027034501E-2"/>
                  <c:y val="-6.956473049905237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15</c:v>
                </c:pt>
              </c:numCache>
            </c:numRef>
          </c:val>
        </c:ser>
        <c:gapWidth val="4"/>
        <c:gapDepth val="0"/>
        <c:shape val="cone"/>
        <c:axId val="102059008"/>
        <c:axId val="102073088"/>
        <c:axId val="0"/>
      </c:bar3DChart>
      <c:catAx>
        <c:axId val="102059008"/>
        <c:scaling>
          <c:orientation val="minMax"/>
        </c:scaling>
        <c:delete val="1"/>
        <c:axPos val="b"/>
        <c:numFmt formatCode="General" sourceLinked="1"/>
        <c:tickLblPos val="none"/>
        <c:crossAx val="102073088"/>
        <c:crosses val="autoZero"/>
        <c:auto val="1"/>
        <c:lblAlgn val="ctr"/>
        <c:lblOffset val="100"/>
      </c:catAx>
      <c:valAx>
        <c:axId val="102073088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20590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60840492131969"/>
          <c:w val="1"/>
          <c:h val="0.12274936631441558"/>
        </c:manualLayout>
      </c:layout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547596241886242"/>
          <c:y val="3.2177444884967495E-2"/>
          <c:w val="0.63449814788382364"/>
          <c:h val="0.8413961972404258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spPr>
            <a:blipFill>
              <a:blip xmlns:r="http://schemas.openxmlformats.org/officeDocument/2006/relationships" r:embed="rId3"/>
              <a:tile tx="0" ty="0" sx="100000" sy="100000" flip="none" algn="tl"/>
            </a:blip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321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blipFill>
              <a:blip xmlns:r="http://schemas.openxmlformats.org/officeDocument/2006/relationships" r:embed="rId4"/>
              <a:tile tx="0" ty="0" sx="100000" sy="100000" flip="none" algn="tl"/>
            </a:blip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203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blipFill>
              <a:blip xmlns:r="http://schemas.openxmlformats.org/officeDocument/2006/relationships" r:embed="rId5"/>
              <a:tile tx="0" ty="0" sx="100000" sy="100000" flip="none" algn="tl"/>
            </a:blip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316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blipFill>
              <a:blip xmlns:r="http://schemas.openxmlformats.org/officeDocument/2006/relationships" r:embed="rId6"/>
              <a:tile tx="0" ty="0" sx="100000" sy="100000" flip="none" algn="tl"/>
            </a:blip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282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blipFill>
              <a:blip xmlns:r="http://schemas.openxmlformats.org/officeDocument/2006/relationships" r:embed="rId7"/>
              <a:tile tx="0" ty="0" sx="100000" sy="100000" flip="none" algn="tl"/>
            </a:blip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306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blipFill>
              <a:blip xmlns:r="http://schemas.openxmlformats.org/officeDocument/2006/relationships" r:embed="rId8"/>
              <a:tile tx="0" ty="0" sx="100000" sy="100000" flip="none" algn="tl"/>
            </a:blip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210</c:v>
                </c:pt>
              </c:numCache>
            </c:numRef>
          </c:val>
        </c:ser>
        <c:gapWidth val="300"/>
        <c:overlap val="100"/>
        <c:serLines/>
        <c:axId val="102233600"/>
        <c:axId val="102235136"/>
      </c:barChart>
      <c:catAx>
        <c:axId val="10223360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102235136"/>
        <c:crosses val="autoZero"/>
        <c:auto val="1"/>
        <c:lblAlgn val="ctr"/>
        <c:lblOffset val="100"/>
      </c:catAx>
      <c:valAx>
        <c:axId val="10223513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22336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9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8189678397075264E-2"/>
          <c:y val="2.2015847531314362E-2"/>
          <c:w val="0.90171725201125907"/>
          <c:h val="0.7318408462836546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66FFFF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solidFill>
              <a:srgbClr val="FF0066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Дубниковское</c:v>
                </c:pt>
              </c:strCache>
            </c:strRef>
          </c:tx>
          <c:spPr>
            <a:solidFill>
              <a:srgbClr val="00FF99"/>
            </a:solidFill>
            <a:effectLst>
              <a:glow rad="101600">
                <a:srgbClr val="7CFC7F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1">
                  <c:v>10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Зашижемское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1">
                  <c:v>31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solidFill>
              <a:srgbClr val="89377D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</c:dPt>
          <c:dLbls>
            <c:dLbl>
              <c:idx val="0"/>
              <c:showVal val="1"/>
            </c:dLbl>
            <c:dLbl>
              <c:idx val="1"/>
              <c:layout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1">
                  <c:v>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solidFill>
              <a:srgbClr val="FFFF00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120</c:v>
                </c:pt>
                <c:pt idx="1">
                  <c:v>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solidFill>
              <a:srgbClr val="FF00FF"/>
            </a:solidFill>
            <a:effectLst>
              <a:glow rad="101600">
                <a:srgbClr val="FF00FF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 dirty="0"/>
                      <a:t>15,0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300</c:v>
                </c:pt>
                <c:pt idx="1">
                  <c:v>15</c:v>
                </c:pt>
                <c:pt idx="2">
                  <c:v>12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solidFill>
              <a:srgbClr val="12D45C"/>
            </a:solidFill>
            <a:effectLst>
              <a:glow rad="101600">
                <a:srgbClr val="32EE7A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dLbl>
              <c:idx val="0"/>
              <c:layout>
                <c:manualLayout>
                  <c:x val="-4.3715380516571329E-3"/>
                  <c:y val="-2.576471499964902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 formatCode="0.0">
                  <c:v>260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сп Чендемеровское</c:v>
                </c:pt>
              </c:strCache>
            </c:strRef>
          </c:tx>
          <c:dLbls>
            <c:dLbl>
              <c:idx val="0"/>
              <c:layout>
                <c:manualLayout>
                  <c:x val="4.3715380516571823E-3"/>
                  <c:y val="1.0305885999859656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250,0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 dirty="0"/>
                      <a:t>25,0</a:t>
                    </a:r>
                  </a:p>
                </c:rich>
              </c:tx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Лист1!$J$2:$J$4</c:f>
              <c:numCache>
                <c:formatCode>0.0</c:formatCode>
                <c:ptCount val="3"/>
                <c:pt idx="0">
                  <c:v>250</c:v>
                </c:pt>
                <c:pt idx="1">
                  <c:v>25</c:v>
                </c:pt>
              </c:numCache>
            </c:numRef>
          </c:val>
        </c:ser>
        <c:gapWidth val="0"/>
        <c:axId val="102311424"/>
        <c:axId val="102312960"/>
      </c:barChart>
      <c:catAx>
        <c:axId val="1023114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02312960"/>
        <c:crosses val="autoZero"/>
        <c:auto val="1"/>
        <c:lblAlgn val="ctr"/>
        <c:lblOffset val="100"/>
      </c:catAx>
      <c:valAx>
        <c:axId val="1023129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2311424"/>
        <c:crosses val="autoZero"/>
        <c:crossBetween val="between"/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5.8287174022094972E-3"/>
          <c:y val="0.89691111497919962"/>
          <c:w val="0.99136581076311681"/>
          <c:h val="0.10308888502080044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029230023343671"/>
          <c:y val="1.2993829118353938E-2"/>
          <c:w val="0.61849032759793909"/>
          <c:h val="0.8297416483519646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32EE7A"/>
            </a:solidFill>
            <a:ln w="9525" cap="flat" cmpd="sng" algn="ctr">
              <a:solidFill>
                <a:schemeClr val="accent3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Межбюджетные трансферты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5256.1</c:v>
                </c:pt>
                <c:pt idx="1">
                  <c:v>931</c:v>
                </c:pt>
                <c:pt idx="2">
                  <c:v>1048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год2</c:v>
                </c:pt>
              </c:strCache>
            </c:strRef>
          </c:tx>
          <c:spPr>
            <a:gradFill flip="none" rotWithShape="1">
              <a:gsLst>
                <a:gs pos="0">
                  <a:srgbClr val="8064A2">
                    <a:lumMod val="60000"/>
                    <a:lumOff val="40000"/>
                    <a:tint val="66000"/>
                    <a:satMod val="160000"/>
                  </a:srgbClr>
                </a:gs>
                <a:gs pos="50000">
                  <a:srgbClr val="8064A2">
                    <a:lumMod val="60000"/>
                    <a:lumOff val="40000"/>
                    <a:tint val="44500"/>
                    <a:satMod val="160000"/>
                  </a:srgbClr>
                </a:gs>
                <a:gs pos="100000">
                  <a:srgbClr val="8064A2">
                    <a:lumMod val="60000"/>
                    <a:lumOff val="40000"/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6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Межбюджетные трансферты</c:v>
                </c:pt>
                <c:pt idx="2">
                  <c:v>Субвенции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5256.1</c:v>
                </c:pt>
                <c:pt idx="1">
                  <c:v>931</c:v>
                </c:pt>
                <c:pt idx="2">
                  <c:v>1014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год2</c:v>
                </c:pt>
              </c:strCache>
            </c:strRef>
          </c:tx>
          <c:spPr>
            <a:gradFill flip="none" rotWithShape="1">
              <a:gsLst>
                <a:gs pos="0">
                  <a:srgbClr val="FF0066">
                    <a:tint val="66000"/>
                    <a:satMod val="160000"/>
                  </a:srgbClr>
                </a:gs>
                <a:gs pos="50000">
                  <a:srgbClr val="FF0066">
                    <a:tint val="44500"/>
                    <a:satMod val="160000"/>
                  </a:srgbClr>
                </a:gs>
                <a:gs pos="100000">
                  <a:srgbClr val="FF006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1.552022873506484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5.6438306368648723E-3"/>
                  <c:y val="-6.7510076011738796E-3"/>
                </c:manualLayout>
              </c:layout>
              <c:showVal val="1"/>
            </c:dLbl>
            <c:dLbl>
              <c:idx val="2"/>
              <c:layout>
                <c:manualLayout>
                  <c:x val="1.4109298850058798E-3"/>
                  <c:y val="-2.2503358670579888E-3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Межбюджетные трансферты</c:v>
                </c:pt>
                <c:pt idx="2">
                  <c:v>Субвенции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6570.1</c:v>
                </c:pt>
                <c:pt idx="1">
                  <c:v>931</c:v>
                </c:pt>
                <c:pt idx="2">
                  <c:v>1001</c:v>
                </c:pt>
              </c:numCache>
            </c:numRef>
          </c:val>
        </c:ser>
        <c:gapWidth val="50"/>
        <c:shape val="cylinder"/>
        <c:axId val="102582912"/>
        <c:axId val="102588800"/>
        <c:axId val="0"/>
      </c:bar3DChart>
      <c:catAx>
        <c:axId val="102582912"/>
        <c:scaling>
          <c:orientation val="minMax"/>
        </c:scaling>
        <c:axPos val="l"/>
        <c:tickLblPos val="nextTo"/>
        <c:crossAx val="102588800"/>
        <c:crosses val="autoZero"/>
        <c:auto val="1"/>
        <c:lblAlgn val="ctr"/>
        <c:lblOffset val="100"/>
      </c:catAx>
      <c:valAx>
        <c:axId val="102588800"/>
        <c:scaling>
          <c:orientation val="minMax"/>
        </c:scaling>
        <c:delete val="1"/>
        <c:axPos val="b"/>
        <c:numFmt formatCode="General" sourceLinked="1"/>
        <c:tickLblPos val="none"/>
        <c:crossAx val="1025829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714708644089937"/>
          <c:y val="0.81799584033856276"/>
          <c:w val="0.58941584836436556"/>
          <c:h val="6.2458514969694894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7351973364440793"/>
          <c:y val="1.2993784820403706E-2"/>
          <c:w val="0.61849032759793909"/>
          <c:h val="0.8297416483519646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70F12F"/>
            </a:solidFill>
            <a:ln w="9525" cap="flat" cmpd="sng" algn="ctr">
              <a:solidFill>
                <a:schemeClr val="accent3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2.4691236512102692E-2"/>
                  <c:y val="-1.892531764754422E-2"/>
                </c:manualLayout>
              </c:layout>
              <c:showVal val="1"/>
            </c:dLbl>
            <c:dLbl>
              <c:idx val="1"/>
              <c:layout>
                <c:manualLayout>
                  <c:x val="-0.32407407407408129"/>
                  <c:y val="6.550398505292143E-3"/>
                </c:manualLayout>
              </c:layout>
              <c:showVal val="1"/>
            </c:dLbl>
            <c:dLbl>
              <c:idx val="2"/>
              <c:layout>
                <c:manualLayout>
                  <c:x val="-0.10648148148148294"/>
                  <c:y val="-1.0251804656522263E-2"/>
                </c:manualLayout>
              </c:layout>
              <c:showVal val="1"/>
            </c:dLbl>
            <c:dLbl>
              <c:idx val="3"/>
              <c:layout>
                <c:manualLayout>
                  <c:x val="-0.22839506172839524"/>
                  <c:y val="-1.6085350417955609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934</c:v>
                </c:pt>
                <c:pt idx="2" formatCode="0.0">
                  <c:v>10116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2.4691358024691412E-2"/>
                  <c:y val="-4.6783298288837014E-3"/>
                </c:manualLayout>
              </c:layout>
              <c:showVal val="1"/>
            </c:dLbl>
            <c:dLbl>
              <c:idx val="1"/>
              <c:layout>
                <c:manualLayout>
                  <c:x val="-0.24691358024691579"/>
                  <c:y val="7.0174947433254602E-3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934</c:v>
                </c:pt>
                <c:pt idx="2">
                  <c:v>10116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2.4691358024691412E-2"/>
                  <c:y val="-4.6783298288837014E-3"/>
                </c:manualLayout>
              </c:layout>
              <c:showVal val="1"/>
            </c:dLbl>
            <c:dLbl>
              <c:idx val="1"/>
              <c:layout>
                <c:manualLayout>
                  <c:x val="-0.25617283950617276"/>
                  <c:y val="-4.6783298288837014E-3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934</c:v>
                </c:pt>
                <c:pt idx="1">
                  <c:v>12958.8</c:v>
                </c:pt>
                <c:pt idx="2">
                  <c:v>12645</c:v>
                </c:pt>
              </c:numCache>
            </c:numRef>
          </c:val>
        </c:ser>
        <c:gapWidth val="50"/>
        <c:shape val="box"/>
        <c:axId val="102891904"/>
        <c:axId val="102893440"/>
        <c:axId val="0"/>
      </c:bar3DChart>
      <c:catAx>
        <c:axId val="102891904"/>
        <c:scaling>
          <c:orientation val="minMax"/>
        </c:scaling>
        <c:axPos val="l"/>
        <c:tickLblPos val="nextTo"/>
        <c:crossAx val="102893440"/>
        <c:crosses val="autoZero"/>
        <c:auto val="1"/>
        <c:lblAlgn val="ctr"/>
        <c:lblOffset val="100"/>
      </c:catAx>
      <c:valAx>
        <c:axId val="102893440"/>
        <c:scaling>
          <c:orientation val="minMax"/>
        </c:scaling>
        <c:delete val="1"/>
        <c:axPos val="b"/>
        <c:numFmt formatCode="0.0" sourceLinked="1"/>
        <c:tickLblPos val="none"/>
        <c:crossAx val="102891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967750558957887"/>
          <c:y val="0.81799584033856299"/>
          <c:w val="0.8325106931078059"/>
          <c:h val="6.4923982665867047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0"/>
      <c:perspective val="10"/>
    </c:view3D>
    <c:plotArea>
      <c:layout>
        <c:manualLayout>
          <c:layoutTarget val="inner"/>
          <c:xMode val="edge"/>
          <c:yMode val="edge"/>
          <c:x val="0.12364869752885814"/>
          <c:y val="4.5114267138959892E-2"/>
          <c:w val="0.86070691146125777"/>
          <c:h val="0.59094066249921673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D81624"/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c:spPr>
          <c:dLbls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гп Сернурское</c:v>
                </c:pt>
                <c:pt idx="1">
                  <c:v>сп Верхнекугенерское</c:v>
                </c:pt>
                <c:pt idx="2">
                  <c:v>сп Дубниковское</c:v>
                </c:pt>
                <c:pt idx="3">
                  <c:v>сп Зашижемское</c:v>
                </c:pt>
                <c:pt idx="4">
                  <c:v>сп Казанское</c:v>
                </c:pt>
                <c:pt idx="5">
                  <c:v>сп Кукнурское</c:v>
                </c:pt>
                <c:pt idx="6">
                  <c:v>сп Марисолинское</c:v>
                </c:pt>
                <c:pt idx="7">
                  <c:v>сп Сердежское</c:v>
                </c:pt>
                <c:pt idx="8">
                  <c:v>сп Чендемеровское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0</c:v>
                </c:pt>
                <c:pt idx="1">
                  <c:v>1038.5</c:v>
                </c:pt>
                <c:pt idx="2">
                  <c:v>1108.8</c:v>
                </c:pt>
                <c:pt idx="3">
                  <c:v>850.8</c:v>
                </c:pt>
                <c:pt idx="4">
                  <c:v>1047.8</c:v>
                </c:pt>
                <c:pt idx="5">
                  <c:v>1326.1</c:v>
                </c:pt>
                <c:pt idx="6">
                  <c:v>914.8</c:v>
                </c:pt>
                <c:pt idx="7">
                  <c:v>934.9</c:v>
                </c:pt>
                <c:pt idx="8">
                  <c:v>1280.4000000000001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год2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гп Сернурское</c:v>
                </c:pt>
                <c:pt idx="1">
                  <c:v>сп Верхнекугенерское</c:v>
                </c:pt>
                <c:pt idx="2">
                  <c:v>сп Дубниковское</c:v>
                </c:pt>
                <c:pt idx="3">
                  <c:v>сп Зашижемское</c:v>
                </c:pt>
                <c:pt idx="4">
                  <c:v>сп Казанское</c:v>
                </c:pt>
                <c:pt idx="5">
                  <c:v>сп Кукнурское</c:v>
                </c:pt>
                <c:pt idx="6">
                  <c:v>сп Марисолинское</c:v>
                </c:pt>
                <c:pt idx="7">
                  <c:v>сп Сердежское</c:v>
                </c:pt>
                <c:pt idx="8">
                  <c:v>сп Чендемеровское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0</c:v>
                </c:pt>
                <c:pt idx="1">
                  <c:v>882</c:v>
                </c:pt>
                <c:pt idx="2">
                  <c:v>937.6</c:v>
                </c:pt>
                <c:pt idx="3">
                  <c:v>709.6</c:v>
                </c:pt>
                <c:pt idx="4">
                  <c:v>867.9</c:v>
                </c:pt>
                <c:pt idx="5">
                  <c:v>1129.7</c:v>
                </c:pt>
                <c:pt idx="6">
                  <c:v>782.7</c:v>
                </c:pt>
                <c:pt idx="7">
                  <c:v>800.7</c:v>
                </c:pt>
                <c:pt idx="8">
                  <c:v>1090.9000000000001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гп Сернурское</c:v>
                </c:pt>
                <c:pt idx="1">
                  <c:v>сп Верхнекугенерское</c:v>
                </c:pt>
                <c:pt idx="2">
                  <c:v>сп Дубниковское</c:v>
                </c:pt>
                <c:pt idx="3">
                  <c:v>сп Зашижемское</c:v>
                </c:pt>
                <c:pt idx="4">
                  <c:v>сп Казанское</c:v>
                </c:pt>
                <c:pt idx="5">
                  <c:v>сп Кукнурское</c:v>
                </c:pt>
                <c:pt idx="6">
                  <c:v>сп Марисолинское</c:v>
                </c:pt>
                <c:pt idx="7">
                  <c:v>сп Сердежское</c:v>
                </c:pt>
                <c:pt idx="8">
                  <c:v>сп Чендемеровское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0</c:v>
                </c:pt>
                <c:pt idx="1">
                  <c:v>887</c:v>
                </c:pt>
                <c:pt idx="2" formatCode="0.0">
                  <c:v>940.6</c:v>
                </c:pt>
                <c:pt idx="3" formatCode="0.0">
                  <c:v>712.6</c:v>
                </c:pt>
                <c:pt idx="4">
                  <c:v>870.9</c:v>
                </c:pt>
                <c:pt idx="5">
                  <c:v>1134.7</c:v>
                </c:pt>
                <c:pt idx="6">
                  <c:v>787.7</c:v>
                </c:pt>
                <c:pt idx="7">
                  <c:v>805.7</c:v>
                </c:pt>
                <c:pt idx="8">
                  <c:v>1095.9000000000001</c:v>
                </c:pt>
              </c:numCache>
            </c:numRef>
          </c:val>
        </c:ser>
        <c:gapWidth val="10"/>
        <c:gapDepth val="62"/>
        <c:shape val="box"/>
        <c:axId val="103163008"/>
        <c:axId val="103164544"/>
        <c:axId val="0"/>
      </c:bar3DChart>
      <c:catAx>
        <c:axId val="1031630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3164544"/>
        <c:crosses val="autoZero"/>
        <c:auto val="1"/>
        <c:lblAlgn val="ctr"/>
        <c:lblOffset val="100"/>
      </c:catAx>
      <c:valAx>
        <c:axId val="10316454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031630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358042661593568"/>
          <c:y val="0.90474790660966165"/>
          <c:w val="0.43728480563440519"/>
          <c:h val="7.8320994961999013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40"/>
      <c:rotY val="210"/>
      <c:depthPercent val="170"/>
      <c:perspective val="30"/>
    </c:view3D>
    <c:plotArea>
      <c:layout>
        <c:manualLayout>
          <c:layoutTarget val="inner"/>
          <c:xMode val="edge"/>
          <c:yMode val="edge"/>
          <c:x val="3.1540997878602615E-2"/>
          <c:y val="6.6943957918102773E-2"/>
          <c:w val="0.69414319567882299"/>
          <c:h val="0.931573004966084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0"/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FF3300"/>
              </a:solidFill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chemeClr val="accent4"/>
                </a:contourClr>
              </a:sp3d>
            </c:spPr>
          </c:dPt>
          <c:dPt>
            <c:idx val="4"/>
            <c:spPr>
              <a:solidFill>
                <a:srgbClr val="FF33CC"/>
              </a:solidFill>
              <a:ln w="9525" cap="flat" cmpd="sng" algn="ctr">
                <a:solidFill>
                  <a:schemeClr val="accent4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6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5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7480565146045884"/>
                  <c:y val="-1.9904221957770435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78,33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4149998329253141"/>
                  <c:y val="-0.157022067607623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</a:t>
                    </a:r>
                    <a:r>
                      <a:rPr lang="ru-RU" dirty="0" smtClean="0"/>
                      <a:t>57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5724203437404646"/>
                  <c:y val="8.835710398556170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</a:t>
                    </a:r>
                    <a:r>
                      <a:rPr lang="ru-RU" dirty="0" smtClean="0"/>
                      <a:t>86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.1924546121202324"/>
                  <c:y val="2.41947514982815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3,79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7.0497629796739177E-3"/>
                  <c:y val="3.86044110670542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0,82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0.13214786293370537"/>
                  <c:y val="4.10397060464730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14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-8.6735937952964498E-2"/>
                  <c:y val="-1.80198405591283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-0.10753561175086179"/>
                  <c:y val="-0.161708188765658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6,71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вмененный доход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  <c:pt idx="5">
                  <c:v>Государственная пошлина</c:v>
                </c:pt>
                <c:pt idx="6">
                  <c:v>Иные налоговые доходы</c:v>
                </c:pt>
                <c:pt idx="7">
                  <c:v>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0.81120000000000003</c:v>
                </c:pt>
                <c:pt idx="1">
                  <c:v>3.8300000000000001E-2</c:v>
                </c:pt>
                <c:pt idx="2">
                  <c:v>4.7100000000000003E-2</c:v>
                </c:pt>
                <c:pt idx="3">
                  <c:v>4.0500000000000001E-2</c:v>
                </c:pt>
                <c:pt idx="4">
                  <c:v>6.1000000000000004E-3</c:v>
                </c:pt>
                <c:pt idx="5">
                  <c:v>9.1000000000000004E-3</c:v>
                </c:pt>
                <c:pt idx="6">
                  <c:v>1.0300000000000005E-2</c:v>
                </c:pt>
                <c:pt idx="7">
                  <c:v>3.7400000000000058E-2</c:v>
                </c:pt>
              </c:numCache>
            </c:numRef>
          </c:val>
        </c:ser>
      </c:pie3DChart>
    </c:plotArea>
    <c:legend>
      <c:legendPos val="tr"/>
      <c:layout>
        <c:manualLayout>
          <c:xMode val="edge"/>
          <c:yMode val="edge"/>
          <c:x val="0.66248693882084986"/>
          <c:y val="0"/>
          <c:w val="0.32402279350739327"/>
          <c:h val="0.47871264554722631"/>
        </c:manualLayout>
      </c:layout>
      <c:overlay val="1"/>
      <c:txPr>
        <a:bodyPr/>
        <a:lstStyle/>
        <a:p>
          <a:pPr>
            <a:defRPr sz="13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2382298830457015"/>
          <c:y val="0"/>
          <c:w val="0.73851408193624313"/>
          <c:h val="0.5411020181616810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1.5432098765432282E-2"/>
                  <c:y val="8.4180979826834704E-3"/>
                </c:manualLayout>
              </c:layout>
              <c:showVal val="1"/>
            </c:dLbl>
            <c:dLbl>
              <c:idx val="1"/>
              <c:layout>
                <c:manualLayout>
                  <c:x val="1.080246913580267E-2"/>
                  <c:y val="-2.8060326608944411E-3"/>
                </c:manualLayout>
              </c:layout>
              <c:showVal val="1"/>
            </c:dLbl>
            <c:dLbl>
              <c:idx val="2"/>
              <c:layout>
                <c:manualLayout>
                  <c:x val="1.3888888888889122E-2"/>
                  <c:y val="-2.8060326608944411E-3"/>
                </c:manualLayout>
              </c:layout>
              <c:showVal val="1"/>
            </c:dLbl>
            <c:dLbl>
              <c:idx val="3"/>
              <c:layout>
                <c:manualLayout>
                  <c:x val="1.8518518518518583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080246913580267E-2"/>
                  <c:y val="-2.806032660894488E-3"/>
                </c:manualLayout>
              </c:layout>
              <c:showVal val="1"/>
            </c:dLbl>
            <c:dLbl>
              <c:idx val="5"/>
              <c:layout>
                <c:manualLayout>
                  <c:x val="1.3888888888889122E-2"/>
                  <c:y val="8.4180979826834704E-3"/>
                </c:manualLayout>
              </c:layout>
              <c:showVal val="1"/>
            </c:dLbl>
            <c:dLbl>
              <c:idx val="6"/>
              <c:layout>
                <c:manualLayout>
                  <c:x val="1.8518518518518583E-2"/>
                  <c:y val="8.4180979826834704E-3"/>
                </c:manualLayout>
              </c:layout>
              <c:showVal val="1"/>
            </c:dLbl>
            <c:dLbl>
              <c:idx val="7"/>
              <c:layout>
                <c:manualLayout>
                  <c:x val="1.2345679012345723E-2"/>
                  <c:y val="-2.806032660894488E-3"/>
                </c:manualLayout>
              </c:layout>
              <c:showVal val="1"/>
            </c:dLbl>
            <c:txPr>
              <a:bodyPr anchor="t" anchorCtr="1"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сп Верхнекугенерское</c:v>
                </c:pt>
                <c:pt idx="1">
                  <c:v>сп Дубниковское</c:v>
                </c:pt>
                <c:pt idx="2">
                  <c:v>сп Зашижемское</c:v>
                </c:pt>
                <c:pt idx="3">
                  <c:v>сп Казанское</c:v>
                </c:pt>
                <c:pt idx="4">
                  <c:v>сп Кукнурское</c:v>
                </c:pt>
                <c:pt idx="5">
                  <c:v>сп Марисолинское</c:v>
                </c:pt>
                <c:pt idx="6">
                  <c:v>сп Сердежское</c:v>
                </c:pt>
                <c:pt idx="7">
                  <c:v>сп Чендемеровское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154</c:v>
                </c:pt>
                <c:pt idx="1">
                  <c:v>77</c:v>
                </c:pt>
                <c:pt idx="2">
                  <c:v>77</c:v>
                </c:pt>
                <c:pt idx="3">
                  <c:v>77</c:v>
                </c:pt>
                <c:pt idx="4">
                  <c:v>154</c:v>
                </c:pt>
                <c:pt idx="5">
                  <c:v>154</c:v>
                </c:pt>
                <c:pt idx="6">
                  <c:v>154</c:v>
                </c:pt>
                <c:pt idx="7">
                  <c:v>154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год2</c:v>
                </c:pt>
              </c:strCache>
            </c:strRef>
          </c:tx>
          <c:spPr>
            <a:solidFill>
              <a:srgbClr val="FF3300"/>
            </a:solidFill>
          </c:spPr>
          <c:dLbls>
            <c:dLbl>
              <c:idx val="0"/>
              <c:layout>
                <c:manualLayout>
                  <c:x val="1.543209876543228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080246913580267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9.2592592592594808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3888888888889122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080246913580267E-2"/>
                  <c:y val="2.806032660894488E-3"/>
                </c:manualLayout>
              </c:layout>
              <c:showVal val="1"/>
            </c:dLbl>
            <c:dLbl>
              <c:idx val="5"/>
              <c:layout>
                <c:manualLayout>
                  <c:x val="1.3888888888889122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1.080246913580267E-2"/>
                  <c:y val="1.1224130643578247E-2"/>
                </c:manualLayout>
              </c:layout>
              <c:showVal val="1"/>
            </c:dLbl>
            <c:dLbl>
              <c:idx val="7"/>
              <c:layout>
                <c:manualLayout>
                  <c:x val="1.2345679012345723E-2"/>
                  <c:y val="0"/>
                </c:manualLayout>
              </c:layout>
              <c:showVal val="1"/>
            </c:dLbl>
            <c:txPr>
              <a:bodyPr anchor="ctr" anchorCtr="1"/>
              <a:lstStyle/>
              <a:p>
                <a:pPr algn="just">
                  <a:defRPr sz="15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сп Верхнекугенерское</c:v>
                </c:pt>
                <c:pt idx="1">
                  <c:v>сп Дубниковское</c:v>
                </c:pt>
                <c:pt idx="2">
                  <c:v>сп Зашижемское</c:v>
                </c:pt>
                <c:pt idx="3">
                  <c:v>сп Казанское</c:v>
                </c:pt>
                <c:pt idx="4">
                  <c:v>сп Кукнурское</c:v>
                </c:pt>
                <c:pt idx="5">
                  <c:v>сп Марисолинское</c:v>
                </c:pt>
                <c:pt idx="6">
                  <c:v>сп Сердежское</c:v>
                </c:pt>
                <c:pt idx="7">
                  <c:v>сп Чендемеровское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156</c:v>
                </c:pt>
                <c:pt idx="1">
                  <c:v>78</c:v>
                </c:pt>
                <c:pt idx="2">
                  <c:v>78</c:v>
                </c:pt>
                <c:pt idx="3">
                  <c:v>78</c:v>
                </c:pt>
                <c:pt idx="4">
                  <c:v>156</c:v>
                </c:pt>
                <c:pt idx="5">
                  <c:v>156</c:v>
                </c:pt>
                <c:pt idx="6">
                  <c:v>156</c:v>
                </c:pt>
                <c:pt idx="7">
                  <c:v>156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66FF66"/>
            </a:solidFill>
          </c:spPr>
          <c:dLbls>
            <c:dLbl>
              <c:idx val="0"/>
              <c:layout>
                <c:manualLayout>
                  <c:x val="1.1177901904040536E-2"/>
                  <c:y val="-2.9261074913651051E-3"/>
                </c:manualLayout>
              </c:layout>
              <c:showVal val="1"/>
            </c:dLbl>
            <c:dLbl>
              <c:idx val="1"/>
              <c:layout>
                <c:manualLayout>
                  <c:x val="1.2774745033189193E-2"/>
                  <c:y val="-2.9261074913651051E-3"/>
                </c:manualLayout>
              </c:layout>
              <c:showVal val="1"/>
            </c:dLbl>
            <c:dLbl>
              <c:idx val="2"/>
              <c:layout>
                <c:manualLayout>
                  <c:x val="1.4371588162337861E-2"/>
                  <c:y val="-2.9261074913651051E-3"/>
                </c:manualLayout>
              </c:layout>
              <c:showVal val="1"/>
            </c:dLbl>
            <c:dLbl>
              <c:idx val="3"/>
              <c:layout>
                <c:manualLayout>
                  <c:x val="1.5968431291486736E-2"/>
                  <c:y val="-2.9261074913651051E-3"/>
                </c:manualLayout>
              </c:layout>
              <c:showVal val="1"/>
            </c:dLbl>
            <c:dLbl>
              <c:idx val="4"/>
              <c:layout>
                <c:manualLayout>
                  <c:x val="1.5968431291486736E-2"/>
                  <c:y val="-2.9261074913651051E-3"/>
                </c:manualLayout>
              </c:layout>
              <c:showVal val="1"/>
            </c:dLbl>
            <c:dLbl>
              <c:idx val="5"/>
              <c:layout>
                <c:manualLayout>
                  <c:x val="1.5968431291486736E-2"/>
                  <c:y val="-2.9261074913651051E-3"/>
                </c:manualLayout>
              </c:layout>
              <c:showVal val="1"/>
            </c:dLbl>
            <c:dLbl>
              <c:idx val="6"/>
              <c:layout>
                <c:manualLayout>
                  <c:x val="1.756527442063514E-2"/>
                  <c:y val="-2.9261074913651051E-3"/>
                </c:manualLayout>
              </c:layout>
              <c:showVal val="1"/>
            </c:dLbl>
            <c:dLbl>
              <c:idx val="7"/>
              <c:layout>
                <c:manualLayout>
                  <c:x val="1.9161991814104443E-2"/>
                  <c:y val="-2.9261074913651051E-3"/>
                </c:manualLayout>
              </c:layout>
              <c:showVal val="1"/>
            </c:dLbl>
            <c:delete val="1"/>
          </c:dLbls>
          <c:cat>
            <c:strRef>
              <c:f>Лист1!$A$2:$A$9</c:f>
              <c:strCache>
                <c:ptCount val="8"/>
                <c:pt idx="0">
                  <c:v>сп Верхнекугенерское</c:v>
                </c:pt>
                <c:pt idx="1">
                  <c:v>сп Дубниковское</c:v>
                </c:pt>
                <c:pt idx="2">
                  <c:v>сп Зашижемское</c:v>
                </c:pt>
                <c:pt idx="3">
                  <c:v>сп Казанское</c:v>
                </c:pt>
                <c:pt idx="4">
                  <c:v>сп Кукнурское</c:v>
                </c:pt>
                <c:pt idx="5">
                  <c:v>сп Марисолинское</c:v>
                </c:pt>
                <c:pt idx="6">
                  <c:v>сп Сердежское</c:v>
                </c:pt>
                <c:pt idx="7">
                  <c:v>сп Чендемеровское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161</c:v>
                </c:pt>
                <c:pt idx="1">
                  <c:v>81</c:v>
                </c:pt>
                <c:pt idx="2">
                  <c:v>81</c:v>
                </c:pt>
                <c:pt idx="3">
                  <c:v>81</c:v>
                </c:pt>
                <c:pt idx="4">
                  <c:v>161</c:v>
                </c:pt>
                <c:pt idx="5">
                  <c:v>161</c:v>
                </c:pt>
                <c:pt idx="6">
                  <c:v>161</c:v>
                </c:pt>
                <c:pt idx="7">
                  <c:v>161</c:v>
                </c:pt>
              </c:numCache>
            </c:numRef>
          </c:val>
        </c:ser>
        <c:gapWidth val="10"/>
        <c:gapDepth val="60"/>
        <c:shape val="cylinder"/>
        <c:axId val="102703104"/>
        <c:axId val="102704640"/>
        <c:axId val="0"/>
      </c:bar3DChart>
      <c:catAx>
        <c:axId val="102703104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102704640"/>
        <c:crosses val="autoZero"/>
        <c:auto val="1"/>
        <c:lblAlgn val="ctr"/>
        <c:lblOffset val="100"/>
      </c:catAx>
      <c:valAx>
        <c:axId val="102704640"/>
        <c:scaling>
          <c:orientation val="minMax"/>
        </c:scaling>
        <c:delete val="1"/>
        <c:axPos val="l"/>
        <c:numFmt formatCode="0.0" sourceLinked="1"/>
        <c:tickLblPos val="none"/>
        <c:crossAx val="1027031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2443124722752559E-2"/>
          <c:y val="0.90122866562355963"/>
          <c:w val="0.49097645322784217"/>
          <c:h val="8.1214689428250122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dLbls>
            <c:dLbl>
              <c:idx val="0"/>
              <c:layout>
                <c:manualLayout>
                  <c:x val="-4.3579613433959136E-2"/>
                  <c:y val="-4.2019907917609477E-2"/>
                </c:manualLayout>
              </c:layout>
              <c:showVal val="1"/>
            </c:dLbl>
            <c:dLbl>
              <c:idx val="1"/>
              <c:layout>
                <c:manualLayout>
                  <c:x val="-4.3579613433959226E-2"/>
                  <c:y val="-7.4342914008078284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307.39999999999981</c:v>
                </c:pt>
                <c:pt idx="1">
                  <c:v>51.2</c:v>
                </c:pt>
              </c:numCache>
            </c:numRef>
          </c:val>
        </c:ser>
        <c:shape val="box"/>
        <c:axId val="106620032"/>
        <c:axId val="106621568"/>
        <c:axId val="0"/>
      </c:bar3DChart>
      <c:catAx>
        <c:axId val="106620032"/>
        <c:scaling>
          <c:orientation val="minMax"/>
        </c:scaling>
        <c:axPos val="b"/>
        <c:tickLblPos val="nextTo"/>
        <c:crossAx val="106621568"/>
        <c:crosses val="autoZero"/>
        <c:auto val="1"/>
        <c:lblAlgn val="ctr"/>
        <c:lblOffset val="100"/>
      </c:catAx>
      <c:valAx>
        <c:axId val="106621568"/>
        <c:scaling>
          <c:orientation val="minMax"/>
        </c:scaling>
        <c:axPos val="l"/>
        <c:majorGridlines/>
        <c:numFmt formatCode="General" sourceLinked="1"/>
        <c:tickLblPos val="nextTo"/>
        <c:crossAx val="1066200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млн. рублей</a:t>
            </a:r>
          </a:p>
        </c:rich>
      </c:tx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6.6436521823660957E-2"/>
          <c:y val="1.7123869549972026E-2"/>
          <c:w val="0.64613675026732753"/>
          <c:h val="0.8450387243554576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18F662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rgbClr val="FF00FF"/>
              </a:solidFill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МП Образование</c:v>
                </c:pt>
                <c:pt idx="1">
                  <c:v>МП Культура</c:v>
                </c:pt>
                <c:pt idx="2">
                  <c:v>МП ЖКХ</c:v>
                </c:pt>
                <c:pt idx="3">
                  <c:v>МП Экономика</c:v>
                </c:pt>
                <c:pt idx="4">
                  <c:v>МП Управление финансами</c:v>
                </c:pt>
                <c:pt idx="5">
                  <c:v>МП Развитие терр. поселений</c:v>
                </c:pt>
                <c:pt idx="6">
                  <c:v>непрограммные расходы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225.9</c:v>
                </c:pt>
                <c:pt idx="1">
                  <c:v>38</c:v>
                </c:pt>
                <c:pt idx="2">
                  <c:v>24.5</c:v>
                </c:pt>
                <c:pt idx="3">
                  <c:v>0.1</c:v>
                </c:pt>
                <c:pt idx="4">
                  <c:v>13</c:v>
                </c:pt>
                <c:pt idx="5">
                  <c:v>5.9</c:v>
                </c:pt>
                <c:pt idx="6">
                  <c:v>51.2</c:v>
                </c:pt>
              </c:numCache>
            </c:numRef>
          </c:val>
        </c:ser>
        <c:shape val="box"/>
        <c:axId val="102655104"/>
        <c:axId val="102656640"/>
        <c:axId val="103627840"/>
      </c:bar3DChart>
      <c:catAx>
        <c:axId val="102655104"/>
        <c:scaling>
          <c:orientation val="minMax"/>
        </c:scaling>
        <c:axPos val="b"/>
        <c:tickLblPos val="nextTo"/>
        <c:spPr>
          <a:ln w="9525"/>
        </c:spPr>
        <c:txPr>
          <a:bodyPr rot="-5400000" vert="horz" anchor="ctr" anchorCtr="1"/>
          <a:lstStyle/>
          <a:p>
            <a:pPr>
              <a:defRPr sz="2000" b="1" kern="1200" spc="0" baseline="0"/>
            </a:pPr>
            <a:endParaRPr lang="ru-RU"/>
          </a:p>
        </c:txPr>
        <c:crossAx val="102656640"/>
        <c:crosses val="autoZero"/>
        <c:auto val="1"/>
        <c:lblAlgn val="ctr"/>
        <c:lblOffset val="100"/>
      </c:catAx>
      <c:valAx>
        <c:axId val="102656640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2655104"/>
        <c:crosses val="autoZero"/>
        <c:crossBetween val="between"/>
      </c:valAx>
      <c:serAx>
        <c:axId val="103627840"/>
        <c:scaling>
          <c:orientation val="minMax"/>
        </c:scaling>
        <c:delete val="1"/>
        <c:axPos val="b"/>
        <c:tickLblPos val="nextTo"/>
        <c:crossAx val="102656640"/>
        <c:crosses val="autoZero"/>
      </c:serAx>
    </c:plotArea>
    <c:legend>
      <c:legendPos val="r"/>
      <c:layout>
        <c:manualLayout>
          <c:xMode val="edge"/>
          <c:yMode val="edge"/>
          <c:x val="0.74498067949839653"/>
          <c:y val="0"/>
          <c:w val="0.25038969087197432"/>
          <c:h val="0.90838295229616328"/>
        </c:manualLayout>
      </c:layout>
      <c:txPr>
        <a:bodyPr/>
        <a:lstStyle/>
        <a:p>
          <a:pPr>
            <a:defRPr sz="1800" kern="1000" baseline="0"/>
          </a:pPr>
          <a:endParaRPr lang="ru-RU"/>
        </a:p>
      </c:txPr>
    </c:legend>
    <c:plotVisOnly val="1"/>
  </c:chart>
  <c:spPr>
    <a:gradFill rotWithShape="1">
      <a:gsLst>
        <a:gs pos="0">
          <a:schemeClr val="accent5">
            <a:tint val="50000"/>
            <a:satMod val="30000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 anchor="b"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6400590551181121"/>
          <c:y val="5.3279489911870682E-2"/>
          <c:w val="0.59774047341305458"/>
          <c:h val="0.6924214802463033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2018г.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800" b="0" dirty="0" smtClean="0"/>
                      <a:t>225,9           </a:t>
                    </a:r>
                    <a:r>
                      <a:rPr lang="en-US" sz="1800" b="0" dirty="0" smtClean="0"/>
                      <a:t>  </a:t>
                    </a:r>
                    <a:endParaRPr lang="en-US" sz="1800" b="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0061728395061668E-2"/>
                  <c:y val="-1.1224130643577962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0" dirty="0" smtClean="0"/>
                      <a:t>6</a:t>
                    </a:r>
                    <a:r>
                      <a:rPr lang="ru-RU" sz="1800" b="0" dirty="0" smtClean="0"/>
                      <a:t>3,0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225.9</c:v>
                </c:pt>
                <c:pt idx="1">
                  <c:v>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2019г.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211.4</c:v>
                </c:pt>
                <c:pt idx="1">
                  <c:v>64.599999999999994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2020г.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214.3</c:v>
                </c:pt>
                <c:pt idx="1">
                  <c:v>71.2</c:v>
                </c:pt>
              </c:numCache>
            </c:numRef>
          </c:val>
        </c:ser>
        <c:shape val="cone"/>
        <c:axId val="109026304"/>
        <c:axId val="109028096"/>
        <c:axId val="106624320"/>
      </c:bar3DChart>
      <c:catAx>
        <c:axId val="109026304"/>
        <c:scaling>
          <c:orientation val="minMax"/>
        </c:scaling>
        <c:axPos val="b"/>
        <c:tickLblPos val="low"/>
        <c:crossAx val="109028096"/>
        <c:crosses val="autoZero"/>
        <c:auto val="1"/>
        <c:lblAlgn val="ctr"/>
        <c:lblOffset val="100"/>
      </c:catAx>
      <c:valAx>
        <c:axId val="109028096"/>
        <c:scaling>
          <c:orientation val="minMax"/>
        </c:scaling>
        <c:axPos val="l"/>
        <c:majorGridlines/>
        <c:numFmt formatCode="0.0" sourceLinked="1"/>
        <c:tickLblPos val="nextTo"/>
        <c:crossAx val="109026304"/>
        <c:crosses val="autoZero"/>
        <c:crossBetween val="between"/>
      </c:valAx>
      <c:serAx>
        <c:axId val="106624320"/>
        <c:scaling>
          <c:orientation val="minMax"/>
        </c:scaling>
        <c:delete val="1"/>
        <c:axPos val="b"/>
        <c:tickLblPos val="none"/>
        <c:crossAx val="109028096"/>
        <c:crosses val="autoZero"/>
      </c:serAx>
    </c:plotArea>
    <c:legend>
      <c:legendPos val="r"/>
      <c:layout>
        <c:manualLayout>
          <c:xMode val="edge"/>
          <c:yMode val="edge"/>
          <c:x val="0.8391473461650627"/>
          <c:y val="0.51348276598813936"/>
          <c:w val="0.11146993778555457"/>
          <c:h val="0.23364596661528164"/>
        </c:manualLayout>
      </c:layout>
    </c:legend>
    <c:plotVisOnly val="1"/>
  </c:chart>
  <c:spPr>
    <a:solidFill>
      <a:srgbClr val="D3F9EC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5937627588218192"/>
          <c:y val="5.6085522572765001E-2"/>
          <c:w val="0.59774047341305481"/>
          <c:h val="0.6924214802463033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2018г.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800" dirty="0" smtClean="0"/>
                      <a:t>38,0 </a:t>
                    </a:r>
                    <a:r>
                      <a:rPr lang="en-US" sz="1800" dirty="0" smtClean="0"/>
                      <a:t>  </a:t>
                    </a:r>
                    <a:endParaRPr lang="en-US" sz="18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432098765432145E-2"/>
                  <c:y val="5.0508587896100833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10,6</a:t>
                    </a:r>
                  </a:p>
                  <a:p>
                    <a:endParaRPr lang="en-US" sz="18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млн, тыс.руб.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_р_.">
                  <c:v>38</c:v>
                </c:pt>
                <c:pt idx="1">
                  <c:v>10.6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2019г.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млн, тыс.руб.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38.200000000000003</c:v>
                </c:pt>
                <c:pt idx="1">
                  <c:v>11.7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2020г.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млн, тыс.руб.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#,##0.0_р_.">
                  <c:v>40.1</c:v>
                </c:pt>
                <c:pt idx="1">
                  <c:v>13.3</c:v>
                </c:pt>
              </c:numCache>
            </c:numRef>
          </c:val>
        </c:ser>
        <c:shape val="cone"/>
        <c:axId val="109161856"/>
        <c:axId val="109171840"/>
        <c:axId val="109038208"/>
      </c:bar3DChart>
      <c:catAx>
        <c:axId val="109161856"/>
        <c:scaling>
          <c:orientation val="minMax"/>
        </c:scaling>
        <c:axPos val="b"/>
        <c:tickLblPos val="low"/>
        <c:txPr>
          <a:bodyPr/>
          <a:lstStyle/>
          <a:p>
            <a:pPr>
              <a:defRPr sz="1400"/>
            </a:pPr>
            <a:endParaRPr lang="ru-RU"/>
          </a:p>
        </c:txPr>
        <c:crossAx val="109171840"/>
        <c:crosses val="autoZero"/>
        <c:auto val="1"/>
        <c:lblAlgn val="ctr"/>
        <c:lblOffset val="100"/>
      </c:catAx>
      <c:valAx>
        <c:axId val="109171840"/>
        <c:scaling>
          <c:orientation val="minMax"/>
        </c:scaling>
        <c:axPos val="l"/>
        <c:majorGridlines/>
        <c:numFmt formatCode="#,##0.0_р_." sourceLinked="1"/>
        <c:tickLblPos val="nextTo"/>
        <c:crossAx val="109161856"/>
        <c:crosses val="autoZero"/>
        <c:crossBetween val="between"/>
      </c:valAx>
      <c:serAx>
        <c:axId val="109038208"/>
        <c:scaling>
          <c:orientation val="minMax"/>
        </c:scaling>
        <c:delete val="1"/>
        <c:axPos val="b"/>
        <c:tickLblPos val="none"/>
        <c:crossAx val="109171840"/>
        <c:crosses val="autoZero"/>
      </c:serAx>
    </c:plotArea>
    <c:legend>
      <c:legendPos val="r"/>
      <c:layout>
        <c:manualLayout>
          <c:xMode val="edge"/>
          <c:yMode val="edge"/>
          <c:x val="0.84684492563429803"/>
          <c:y val="0.32567698852155996"/>
          <c:w val="0.1438958151064455"/>
          <c:h val="0.25043487982557538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view3D>
      <c:perspective val="30"/>
    </c:view3D>
    <c:plotArea>
      <c:layout>
        <c:manualLayout>
          <c:layoutTarget val="inner"/>
          <c:xMode val="edge"/>
          <c:yMode val="edge"/>
          <c:x val="0.16400590551181121"/>
          <c:y val="5.3279489911870682E-2"/>
          <c:w val="0.59774047341305492"/>
          <c:h val="0.6924214802463033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2018г.</c:v>
                </c:pt>
              </c:strCache>
            </c:strRef>
          </c:tx>
          <c:dLbls>
            <c:dLbl>
              <c:idx val="1"/>
              <c:layout>
                <c:manualLayout>
                  <c:x val="7.407407407407407E-2"/>
                  <c:y val="0.11504711814922038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24.5</c:v>
                </c:pt>
                <c:pt idx="1">
                  <c:v>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2019г.</c:v>
                </c:pt>
              </c:strCache>
            </c:strRef>
          </c:tx>
          <c:dLbls>
            <c:dLbl>
              <c:idx val="1"/>
              <c:layout>
                <c:manualLayout>
                  <c:x val="5.2469135802469126E-2"/>
                  <c:y val="0.17958609029724729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37.5</c:v>
                </c:pt>
                <c:pt idx="1">
                  <c:v>11.5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2020г.</c:v>
                </c:pt>
              </c:strCache>
            </c:strRef>
          </c:tx>
          <c:dLbls>
            <c:dLbl>
              <c:idx val="1"/>
              <c:layout>
                <c:manualLayout>
                  <c:x val="6.0185185185185161E-2"/>
                  <c:y val="6.1732718539678766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7</c:v>
                </c:pt>
                <c:pt idx="1">
                  <c:v>2.2999999999999998</c:v>
                </c:pt>
              </c:numCache>
            </c:numRef>
          </c:val>
        </c:ser>
        <c:shape val="cone"/>
        <c:axId val="109440384"/>
        <c:axId val="109442176"/>
        <c:axId val="109422336"/>
      </c:bar3DChart>
      <c:catAx>
        <c:axId val="109440384"/>
        <c:scaling>
          <c:orientation val="minMax"/>
        </c:scaling>
        <c:axPos val="b"/>
        <c:tickLblPos val="low"/>
        <c:crossAx val="109442176"/>
        <c:crosses val="autoZero"/>
        <c:auto val="1"/>
        <c:lblAlgn val="ctr"/>
        <c:lblOffset val="100"/>
      </c:catAx>
      <c:valAx>
        <c:axId val="109442176"/>
        <c:scaling>
          <c:orientation val="minMax"/>
        </c:scaling>
        <c:axPos val="l"/>
        <c:majorGridlines/>
        <c:numFmt formatCode="0.0" sourceLinked="1"/>
        <c:tickLblPos val="nextTo"/>
        <c:crossAx val="109440384"/>
        <c:crosses val="autoZero"/>
        <c:crossBetween val="between"/>
      </c:valAx>
      <c:serAx>
        <c:axId val="109422336"/>
        <c:scaling>
          <c:orientation val="minMax"/>
        </c:scaling>
        <c:delete val="1"/>
        <c:axPos val="b"/>
        <c:tickLblPos val="none"/>
        <c:crossAx val="109442176"/>
        <c:crosses val="autoZero"/>
      </c:serAx>
    </c:plotArea>
    <c:legend>
      <c:legendPos val="r"/>
      <c:layout>
        <c:manualLayout>
          <c:xMode val="edge"/>
          <c:yMode val="edge"/>
          <c:x val="0.79439425974530953"/>
          <c:y val="0.15027630583811671"/>
          <c:w val="0.19634648099543126"/>
          <c:h val="0.4665466774695242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6091948575872553"/>
          <c:y val="4.4861391929187512E-2"/>
          <c:w val="0.68724664625255172"/>
          <c:h val="0.7317059374988331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2018г.</c:v>
                </c:pt>
              </c:strCache>
            </c:strRef>
          </c:tx>
          <c:dLbls>
            <c:dLbl>
              <c:idx val="1"/>
              <c:layout>
                <c:manualLayout>
                  <c:x val="7.7160493827160823E-2"/>
                  <c:y val="0.1515257636883024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#,##0.0_р_.">
                  <c:v>0.1</c:v>
                </c:pt>
                <c:pt idx="1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2019г.</c:v>
                </c:pt>
              </c:strCache>
            </c:strRef>
          </c:tx>
          <c:dLbls>
            <c:dLbl>
              <c:idx val="0"/>
              <c:layout>
                <c:manualLayout>
                  <c:x val="3.0864197530864309E-3"/>
                  <c:y val="3.9284457252522831E-2"/>
                </c:manualLayout>
              </c:layout>
              <c:showVal val="1"/>
            </c:dLbl>
            <c:dLbl>
              <c:idx val="1"/>
              <c:layout>
                <c:manualLayout>
                  <c:x val="7.407407407407407E-2"/>
                  <c:y val="0.17958609029724776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0.2</c:v>
                </c:pt>
                <c:pt idx="1">
                  <c:v>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2020г.</c:v>
                </c:pt>
              </c:strCache>
            </c:strRef>
          </c:tx>
          <c:dLbls>
            <c:dLbl>
              <c:idx val="1"/>
              <c:layout>
                <c:manualLayout>
                  <c:x val="6.0185185185185147E-2"/>
                  <c:y val="0.13749560038382991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0.2</c:v>
                </c:pt>
                <c:pt idx="1">
                  <c:v>0.1</c:v>
                </c:pt>
              </c:numCache>
            </c:numRef>
          </c:val>
        </c:ser>
        <c:shape val="cone"/>
        <c:axId val="109845504"/>
        <c:axId val="109851392"/>
        <c:axId val="109484672"/>
      </c:bar3DChart>
      <c:catAx>
        <c:axId val="109845504"/>
        <c:scaling>
          <c:orientation val="minMax"/>
        </c:scaling>
        <c:axPos val="b"/>
        <c:tickLblPos val="low"/>
        <c:txPr>
          <a:bodyPr/>
          <a:lstStyle/>
          <a:p>
            <a:pPr>
              <a:defRPr sz="1400"/>
            </a:pPr>
            <a:endParaRPr lang="ru-RU"/>
          </a:p>
        </c:txPr>
        <c:crossAx val="109851392"/>
        <c:crosses val="autoZero"/>
        <c:auto val="1"/>
        <c:lblAlgn val="ctr"/>
        <c:lblOffset val="100"/>
      </c:catAx>
      <c:valAx>
        <c:axId val="109851392"/>
        <c:scaling>
          <c:orientation val="minMax"/>
        </c:scaling>
        <c:axPos val="l"/>
        <c:majorGridlines/>
        <c:numFmt formatCode="#,##0.0_р_." sourceLinked="1"/>
        <c:tickLblPos val="nextTo"/>
        <c:crossAx val="109845504"/>
        <c:crosses val="autoZero"/>
        <c:crossBetween val="between"/>
      </c:valAx>
      <c:serAx>
        <c:axId val="109484672"/>
        <c:scaling>
          <c:orientation val="minMax"/>
        </c:scaling>
        <c:delete val="1"/>
        <c:axPos val="b"/>
        <c:tickLblPos val="none"/>
        <c:crossAx val="109851392"/>
        <c:crosses val="autoZero"/>
      </c:serAx>
    </c:plotArea>
    <c:legend>
      <c:legendPos val="r"/>
      <c:layout>
        <c:manualLayout>
          <c:xMode val="edge"/>
          <c:yMode val="edge"/>
          <c:x val="0.83758566637503662"/>
          <c:y val="0.27820709095500784"/>
          <c:w val="0.14484883833965198"/>
          <c:h val="0.38724355457611986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7017874501798386"/>
          <c:y val="4.2055359268292666E-2"/>
          <c:w val="0.59774047341305514"/>
          <c:h val="0.6924214802463033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2018г.</c:v>
                </c:pt>
              </c:strCache>
            </c:strRef>
          </c:tx>
          <c:dLbls>
            <c:dLbl>
              <c:idx val="0"/>
              <c:layout>
                <c:manualLayout>
                  <c:x val="-3.2407407407407558E-2"/>
                  <c:y val="6.4538751200573313E-2"/>
                </c:manualLayout>
              </c:layout>
              <c:showVal val="1"/>
            </c:dLbl>
            <c:dLbl>
              <c:idx val="1"/>
              <c:layout>
                <c:manualLayout>
                  <c:x val="-1.3888888888888951E-2"/>
                  <c:y val="1.1224130643578028E-2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13</c:v>
                </c:pt>
                <c:pt idx="1">
                  <c:v>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2019г.</c:v>
                </c:pt>
              </c:strCache>
            </c:strRef>
          </c:tx>
          <c:dLbls>
            <c:dLbl>
              <c:idx val="0"/>
              <c:layout>
                <c:manualLayout>
                  <c:x val="-1.0802469135802475E-2"/>
                  <c:y val="2.5254293948050392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12.2</c:v>
                </c:pt>
                <c:pt idx="1">
                  <c:v>3.7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2020г.</c:v>
                </c:pt>
              </c:strCache>
            </c:strRef>
          </c:tx>
          <c:dLbls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12.2</c:v>
                </c:pt>
                <c:pt idx="1">
                  <c:v>4</c:v>
                </c:pt>
              </c:numCache>
            </c:numRef>
          </c:val>
        </c:ser>
        <c:shape val="cone"/>
        <c:axId val="109952000"/>
        <c:axId val="109953792"/>
        <c:axId val="109904320"/>
      </c:bar3DChart>
      <c:catAx>
        <c:axId val="109952000"/>
        <c:scaling>
          <c:orientation val="minMax"/>
        </c:scaling>
        <c:axPos val="b"/>
        <c:tickLblPos val="low"/>
        <c:txPr>
          <a:bodyPr/>
          <a:lstStyle/>
          <a:p>
            <a:pPr>
              <a:defRPr sz="1800"/>
            </a:pPr>
            <a:endParaRPr lang="ru-RU"/>
          </a:p>
        </c:txPr>
        <c:crossAx val="109953792"/>
        <c:crosses val="autoZero"/>
        <c:auto val="1"/>
        <c:lblAlgn val="ctr"/>
        <c:lblOffset val="100"/>
      </c:catAx>
      <c:valAx>
        <c:axId val="109953792"/>
        <c:scaling>
          <c:orientation val="minMax"/>
        </c:scaling>
        <c:axPos val="l"/>
        <c:majorGridlines/>
        <c:numFmt formatCode="0.0" sourceLinked="1"/>
        <c:tickLblPos val="nextTo"/>
        <c:crossAx val="109952000"/>
        <c:crosses val="autoZero"/>
        <c:crossBetween val="between"/>
      </c:valAx>
      <c:serAx>
        <c:axId val="109904320"/>
        <c:scaling>
          <c:orientation val="minMax"/>
        </c:scaling>
        <c:delete val="1"/>
        <c:axPos val="b"/>
        <c:tickLblPos val="none"/>
        <c:crossAx val="109953792"/>
        <c:crosses val="autoZero"/>
      </c:serAx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ru-RU"/>
          </a:p>
        </c:txPr>
      </c:legendEntry>
      <c:layout>
        <c:manualLayout>
          <c:xMode val="edge"/>
          <c:yMode val="edge"/>
          <c:x val="0.79437578983182644"/>
          <c:y val="8.739687001418267E-2"/>
          <c:w val="0.17416982599397293"/>
          <c:h val="0.51351502431637197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5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7.7586152425391311E-2"/>
          <c:y val="3.3637261285609663E-2"/>
          <c:w val="0.78601207835131659"/>
          <c:h val="0.726093872177040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2018г.</c:v>
                </c:pt>
              </c:strCache>
            </c:strRef>
          </c:tx>
          <c:dLbls>
            <c:dLbl>
              <c:idx val="1"/>
              <c:layout>
                <c:manualLayout>
                  <c:x val="-3.0864197530864309E-3"/>
                  <c:y val="-2.8060326608944411E-3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#,##0.0_р_.">
                  <c:v>5.9</c:v>
                </c:pt>
                <c:pt idx="1">
                  <c:v>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2019г.</c:v>
                </c:pt>
              </c:strCache>
            </c:strRef>
          </c:tx>
          <c:dLbls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6.1</c:v>
                </c:pt>
                <c:pt idx="1">
                  <c:v>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2020г.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6.2</c:v>
                </c:pt>
                <c:pt idx="1">
                  <c:v>2.1</c:v>
                </c:pt>
              </c:numCache>
            </c:numRef>
          </c:val>
        </c:ser>
        <c:shape val="cone"/>
        <c:axId val="110372352"/>
        <c:axId val="110373888"/>
        <c:axId val="110251520"/>
      </c:bar3DChart>
      <c:catAx>
        <c:axId val="110372352"/>
        <c:scaling>
          <c:orientation val="minMax"/>
        </c:scaling>
        <c:axPos val="b"/>
        <c:tickLblPos val="low"/>
        <c:txPr>
          <a:bodyPr/>
          <a:lstStyle/>
          <a:p>
            <a:pPr>
              <a:defRPr sz="2000"/>
            </a:pPr>
            <a:endParaRPr lang="ru-RU"/>
          </a:p>
        </c:txPr>
        <c:crossAx val="110373888"/>
        <c:crosses val="autoZero"/>
        <c:auto val="1"/>
        <c:lblAlgn val="ctr"/>
        <c:lblOffset val="100"/>
      </c:catAx>
      <c:valAx>
        <c:axId val="110373888"/>
        <c:scaling>
          <c:orientation val="minMax"/>
        </c:scaling>
        <c:axPos val="l"/>
        <c:majorGridlines/>
        <c:numFmt formatCode="#,##0.0_р_." sourceLinked="1"/>
        <c:tickLblPos val="nextTo"/>
        <c:crossAx val="110372352"/>
        <c:crosses val="autoZero"/>
        <c:crossBetween val="between"/>
      </c:valAx>
      <c:serAx>
        <c:axId val="110251520"/>
        <c:scaling>
          <c:orientation val="minMax"/>
        </c:scaling>
        <c:delete val="1"/>
        <c:axPos val="b"/>
        <c:tickLblPos val="none"/>
        <c:crossAx val="110373888"/>
        <c:crosses val="autoZero"/>
      </c:serAx>
    </c:plotArea>
    <c:legend>
      <c:legendPos val="r"/>
      <c:layout>
        <c:manualLayout>
          <c:xMode val="edge"/>
          <c:yMode val="edge"/>
          <c:x val="0.81443751822688859"/>
          <c:y val="0.14328486556341713"/>
          <c:w val="0.15719451735199771"/>
          <c:h val="0.41810991384595952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spPr>
    <a:gradFill rotWithShape="1">
      <a:gsLst>
        <a:gs pos="0">
          <a:schemeClr val="accent5">
            <a:tint val="50000"/>
            <a:satMod val="30000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9.6768129678234727E-2"/>
          <c:y val="3.0831228624714994E-2"/>
          <c:w val="0.89249355983279677"/>
          <c:h val="0.8417163374954678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2018г.</c:v>
                </c:pt>
              </c:strCache>
            </c:strRef>
          </c:tx>
          <c:dLbls>
            <c:dLbl>
              <c:idx val="0"/>
              <c:layout>
                <c:manualLayout>
                  <c:x val="-4.3209876543209756E-2"/>
                  <c:y val="9.2599077809518079E-2"/>
                </c:manualLayout>
              </c:layout>
              <c:showVal val="1"/>
            </c:dLbl>
            <c:dLbl>
              <c:idx val="1"/>
              <c:layout>
                <c:manualLayout>
                  <c:x val="-2.6234567901234594E-2"/>
                  <c:y val="5.612065321788976E-3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#,##0.0_р_.">
                  <c:v>51.2</c:v>
                </c:pt>
                <c:pt idx="1">
                  <c:v>14.3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2019г.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21.5</c:v>
                </c:pt>
                <c:pt idx="1">
                  <c:v>6.6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2020г.</c:v>
                </c:pt>
              </c:strCache>
            </c:strRef>
          </c:tx>
          <c:dLbls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 formatCode="#,##0.0_р_.">
                  <c:v>21.1</c:v>
                </c:pt>
                <c:pt idx="1">
                  <c:v>7</c:v>
                </c:pt>
              </c:numCache>
            </c:numRef>
          </c:val>
        </c:ser>
        <c:shape val="cone"/>
        <c:axId val="110576000"/>
        <c:axId val="110577536"/>
        <c:axId val="110273408"/>
      </c:bar3DChart>
      <c:catAx>
        <c:axId val="110576000"/>
        <c:scaling>
          <c:orientation val="minMax"/>
        </c:scaling>
        <c:axPos val="b"/>
        <c:tickLblPos val="low"/>
        <c:crossAx val="110577536"/>
        <c:crosses val="autoZero"/>
        <c:auto val="1"/>
        <c:lblAlgn val="ctr"/>
        <c:lblOffset val="100"/>
      </c:catAx>
      <c:valAx>
        <c:axId val="110577536"/>
        <c:scaling>
          <c:orientation val="minMax"/>
        </c:scaling>
        <c:axPos val="l"/>
        <c:majorGridlines/>
        <c:numFmt formatCode="#,##0.0_р_." sourceLinked="1"/>
        <c:tickLblPos val="nextTo"/>
        <c:crossAx val="110576000"/>
        <c:crosses val="autoZero"/>
        <c:crossBetween val="between"/>
      </c:valAx>
      <c:serAx>
        <c:axId val="110273408"/>
        <c:scaling>
          <c:orientation val="minMax"/>
        </c:scaling>
        <c:delete val="1"/>
        <c:axPos val="b"/>
        <c:tickLblPos val="none"/>
        <c:crossAx val="110577536"/>
        <c:crosses val="autoZero"/>
      </c:serAx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81443751822688859"/>
          <c:y val="0.18818138813772897"/>
          <c:w val="0.17571303587051626"/>
          <c:h val="0.42933404448953733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5.5103161866504588E-2"/>
          <c:y val="5.3576489547215424E-2"/>
          <c:w val="0.55716867954075222"/>
          <c:h val="0.946423510452784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 prstMaterial="plastic">
              <a:contourClr>
                <a:srgbClr val="000000"/>
              </a:contourClr>
            </a:sp3d>
          </c:spPr>
          <c:explosion val="16"/>
          <c:dPt>
            <c:idx val="0"/>
            <c:spPr>
              <a:solidFill>
                <a:srgbClr val="00FF99"/>
              </a:solidFill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FF3300"/>
              </a:solidFill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FFFF00"/>
              </a:solidFill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rgbClr val="FF33C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4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4">
                    <a:satMod val="12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5"/>
            <c:spPr>
              <a:solidFill>
                <a:schemeClr val="accent6">
                  <a:lumMod val="75000"/>
                </a:schemeClr>
              </a:solidFill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6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5">
                    <a:satMod val="12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5114945149821132"/>
                  <c:y val="-0.2123859102653244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4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25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0927539016462742"/>
                  <c:y val="7.74561867422541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</a:t>
                    </a:r>
                    <a:r>
                      <a:rPr lang="ru-RU" dirty="0" smtClean="0"/>
                      <a:t>78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3.7199525146551622E-2"/>
                  <c:y val="7.6102968106840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4.2374495276300952E-2"/>
                  <c:y val="-8.91626688838717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31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4.1500852532626975E-2"/>
                  <c:y val="-0.1073629513780902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0.23606190434475552"/>
                  <c:y val="-0.1027748172857621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7,63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вмененный доход</c:v>
                </c:pt>
                <c:pt idx="3">
                  <c:v>Патентная система налогообложения</c:v>
                </c:pt>
                <c:pt idx="4">
                  <c:v>Государственная пошлина</c:v>
                </c:pt>
                <c:pt idx="5">
                  <c:v>Иные налоговые доходы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0.86900000000000144</c:v>
                </c:pt>
                <c:pt idx="1">
                  <c:v>3.6200000000000052E-2</c:v>
                </c:pt>
                <c:pt idx="2">
                  <c:v>5.5199999999999999E-2</c:v>
                </c:pt>
                <c:pt idx="3">
                  <c:v>7.0000000000000184E-4</c:v>
                </c:pt>
                <c:pt idx="4">
                  <c:v>1.1900000000000046E-2</c:v>
                </c:pt>
                <c:pt idx="5">
                  <c:v>2.0000000000000052E-3</c:v>
                </c:pt>
                <c:pt idx="6">
                  <c:v>2.5000000000000001E-2</c:v>
                </c:pt>
              </c:numCache>
            </c:numRef>
          </c:val>
        </c:ser>
        <c:firstSliceAng val="322"/>
      </c:pieChart>
      <c:spPr>
        <a:noFill/>
        <a:ln w="25400">
          <a:noFill/>
        </a:ln>
        <a:effectLst>
          <a:softEdge rad="12700"/>
        </a:effectLst>
      </c:spPr>
    </c:plotArea>
    <c:legend>
      <c:legendPos val="r"/>
      <c:layout>
        <c:manualLayout>
          <c:xMode val="edge"/>
          <c:yMode val="edge"/>
          <c:x val="0.66880879788385006"/>
          <c:y val="7.0690668831714334E-2"/>
          <c:w val="0.32402279350739205"/>
          <c:h val="0.8440068924600648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2018г.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Мероприятия по отлову и содержанию безнадзорных животных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2019г.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Мероприятия по отлову и содержанию безнадзорных животных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2020г.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Мероприятия по отлову и содержанию безнадзорных животных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11.7</c:v>
                </c:pt>
              </c:numCache>
            </c:numRef>
          </c:val>
        </c:ser>
        <c:shape val="box"/>
        <c:axId val="57869056"/>
        <c:axId val="81684352"/>
        <c:axId val="0"/>
      </c:bar3DChart>
      <c:catAx>
        <c:axId val="57869056"/>
        <c:scaling>
          <c:orientation val="minMax"/>
        </c:scaling>
        <c:axPos val="b"/>
        <c:tickLblPos val="nextTo"/>
        <c:crossAx val="81684352"/>
        <c:crosses val="autoZero"/>
        <c:auto val="1"/>
        <c:lblAlgn val="ctr"/>
        <c:lblOffset val="100"/>
      </c:catAx>
      <c:valAx>
        <c:axId val="81684352"/>
        <c:scaling>
          <c:orientation val="minMax"/>
        </c:scaling>
        <c:axPos val="l"/>
        <c:majorGridlines/>
        <c:numFmt formatCode="General" sourceLinked="1"/>
        <c:tickLblPos val="nextTo"/>
        <c:crossAx val="57869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36956838728491"/>
          <c:y val="0.19797886107332299"/>
          <c:w val="0.17937117235345582"/>
          <c:h val="0.4188441222343178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0000FF"/>
            </a:solidFill>
          </c:spPr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Сернурское г/п</c:v>
                </c:pt>
                <c:pt idx="1">
                  <c:v>В.Кугенерское с/п</c:v>
                </c:pt>
                <c:pt idx="2">
                  <c:v>Дубниковское с/п</c:v>
                </c:pt>
                <c:pt idx="3">
                  <c:v>Зашижемское с/п</c:v>
                </c:pt>
                <c:pt idx="4">
                  <c:v>Казанское с/п</c:v>
                </c:pt>
                <c:pt idx="5">
                  <c:v>Кукнурское с/п</c:v>
                </c:pt>
                <c:pt idx="6">
                  <c:v>Марисолинское с/п</c:v>
                </c:pt>
                <c:pt idx="7">
                  <c:v>Сердежское с/п</c:v>
                </c:pt>
                <c:pt idx="8">
                  <c:v>Чендемеровское с/п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2075</c:v>
                </c:pt>
                <c:pt idx="1">
                  <c:v>975.3</c:v>
                </c:pt>
                <c:pt idx="2">
                  <c:v>1094.4000000000001</c:v>
                </c:pt>
                <c:pt idx="3">
                  <c:v>1045</c:v>
                </c:pt>
                <c:pt idx="4">
                  <c:v>1112.5999999999999</c:v>
                </c:pt>
                <c:pt idx="5">
                  <c:v>1266.5999999999999</c:v>
                </c:pt>
                <c:pt idx="6">
                  <c:v>1336.6</c:v>
                </c:pt>
                <c:pt idx="7">
                  <c:v>1125</c:v>
                </c:pt>
                <c:pt idx="8">
                  <c:v>1391.2</c:v>
                </c:pt>
              </c:numCache>
            </c:numRef>
          </c:val>
        </c:ser>
        <c:shape val="cylinder"/>
        <c:axId val="111326336"/>
        <c:axId val="111327872"/>
        <c:axId val="0"/>
      </c:bar3DChart>
      <c:catAx>
        <c:axId val="111326336"/>
        <c:scaling>
          <c:orientation val="minMax"/>
        </c:scaling>
        <c:axPos val="l"/>
        <c:tickLblPos val="nextTo"/>
        <c:crossAx val="111327872"/>
        <c:crosses val="autoZero"/>
        <c:auto val="1"/>
        <c:lblAlgn val="ctr"/>
        <c:lblOffset val="100"/>
      </c:catAx>
      <c:valAx>
        <c:axId val="111327872"/>
        <c:scaling>
          <c:orientation val="minMax"/>
        </c:scaling>
        <c:axPos val="b"/>
        <c:majorGridlines/>
        <c:numFmt formatCode="0.0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1326336"/>
        <c:crosses val="autoZero"/>
        <c:crossBetween val="between"/>
      </c:valAx>
    </c:plotArea>
    <c:legend>
      <c:legendPos val="r"/>
      <c:layout/>
    </c:legend>
    <c:plotVisOnly val="1"/>
  </c:chart>
  <c:spPr>
    <a:solidFill>
      <a:srgbClr val="D7ED03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Осуществление первичного воинского учета, где отсутствуют военные комиссариаты </a:t>
            </a:r>
            <a:r>
              <a:rPr lang="ru-RU" dirty="0" smtClean="0"/>
              <a:t> (ВУС)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"/>
                    <a:satMod val="300000"/>
                  </a:schemeClr>
                </a:gs>
                <a:gs pos="34000">
                  <a:schemeClr val="accent2">
                    <a:tint val="13500"/>
                    <a:satMod val="250000"/>
                  </a:schemeClr>
                </a:gs>
                <a:gs pos="100000">
                  <a:schemeClr val="accent2">
                    <a:tint val="60000"/>
                    <a:satMod val="200000"/>
                  </a:schemeClr>
                </a:gs>
              </a:gsLst>
              <a:path path="circle">
                <a:fillToRect l="50000" t="155000" r="50000" b="-55000"/>
              </a:path>
            </a:gradFill>
            <a:ln w="9525" cap="flat" cmpd="sng" algn="ctr">
              <a:solidFill>
                <a:schemeClr val="accent2">
                  <a:satMod val="120000"/>
                </a:schemeClr>
              </a:solidFill>
              <a:prstDash val="solid"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8"/>
                <c:pt idx="0">
                  <c:v>В.Кугенерское с/п</c:v>
                </c:pt>
                <c:pt idx="1">
                  <c:v>Дубниковское с/п</c:v>
                </c:pt>
                <c:pt idx="2">
                  <c:v>Зашижемское с/п</c:v>
                </c:pt>
                <c:pt idx="3">
                  <c:v>Казанское с/п</c:v>
                </c:pt>
                <c:pt idx="4">
                  <c:v>Кукнурское с/п</c:v>
                </c:pt>
                <c:pt idx="5">
                  <c:v>Марисолинское с/п</c:v>
                </c:pt>
                <c:pt idx="6">
                  <c:v>Сердежское с/п</c:v>
                </c:pt>
                <c:pt idx="7">
                  <c:v>Чендемеровское с/п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154</c:v>
                </c:pt>
                <c:pt idx="1">
                  <c:v>77</c:v>
                </c:pt>
                <c:pt idx="2">
                  <c:v>77</c:v>
                </c:pt>
                <c:pt idx="3">
                  <c:v>77</c:v>
                </c:pt>
                <c:pt idx="4">
                  <c:v>154</c:v>
                </c:pt>
                <c:pt idx="5">
                  <c:v>154</c:v>
                </c:pt>
                <c:pt idx="6">
                  <c:v>154</c:v>
                </c:pt>
                <c:pt idx="7">
                  <c:v>154</c:v>
                </c:pt>
              </c:numCache>
            </c:numRef>
          </c:val>
        </c:ser>
        <c:axId val="111331584"/>
        <c:axId val="111415680"/>
      </c:barChart>
      <c:catAx>
        <c:axId val="11133158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1415680"/>
        <c:crosses val="autoZero"/>
        <c:auto val="1"/>
        <c:lblAlgn val="ctr"/>
        <c:lblOffset val="100"/>
      </c:catAx>
      <c:valAx>
        <c:axId val="111415680"/>
        <c:scaling>
          <c:orientation val="minMax"/>
        </c:scaling>
        <c:axPos val="l"/>
        <c:majorGridlines/>
        <c:numFmt formatCode="0.0" sourceLinked="1"/>
        <c:tickLblPos val="nextTo"/>
        <c:crossAx val="1113315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solidFill>
      <a:schemeClr val="accent5">
        <a:lumMod val="40000"/>
        <a:lumOff val="60000"/>
      </a:schemeClr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r">
              <a:defRPr/>
            </a:pPr>
            <a:r>
              <a:rPr lang="ru-RU"/>
              <a:t>тыс. руб.</a:t>
            </a:r>
          </a:p>
        </c:rich>
      </c:tx>
      <c:layout>
        <c:manualLayout>
          <c:xMode val="edge"/>
          <c:yMode val="edge"/>
          <c:x val="0.8411009571297996"/>
          <c:y val="1.4814711124798194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37678280839895023"/>
          <c:y val="0.14489074803149612"/>
          <c:w val="0.53379543963254616"/>
          <c:h val="0.71549729330708678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 (дорожные фонды)</c:v>
                </c:pt>
              </c:strCache>
            </c:strRef>
          </c:tx>
          <c:dPt>
            <c:idx val="1"/>
            <c:spPr>
              <a:solidFill>
                <a:srgbClr val="D7ED03"/>
              </a:solidFill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spPr>
              <a:solidFill>
                <a:srgbClr val="FF9999"/>
              </a:solidFill>
            </c:spPr>
          </c:dPt>
          <c:dPt>
            <c:idx val="4"/>
            <c:spPr>
              <a:solidFill>
                <a:srgbClr val="66FF66"/>
              </a:solidFill>
            </c:spPr>
          </c:dPt>
          <c:dPt>
            <c:idx val="5"/>
            <c:spPr>
              <a:solidFill>
                <a:schemeClr val="accent6"/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CC66FF"/>
              </a:solidFill>
            </c:spPr>
          </c:dPt>
          <c:dLbls>
            <c:dLbl>
              <c:idx val="0"/>
              <c:layout>
                <c:manualLayout>
                  <c:x val="0.23703537799677113"/>
                  <c:y val="-7.1604437103191282E-2"/>
                </c:manualLayout>
              </c:layout>
              <c:showVal val="1"/>
            </c:dLbl>
            <c:dLbl>
              <c:idx val="1"/>
              <c:layout>
                <c:manualLayout>
                  <c:x val="5.7699401222898294E-2"/>
                  <c:y val="-9.8764740831987965E-3"/>
                </c:manualLayout>
              </c:layout>
              <c:showVal val="1"/>
            </c:dLbl>
            <c:dLbl>
              <c:idx val="2"/>
              <c:layout>
                <c:manualLayout>
                  <c:x val="7.9531607091021903E-2"/>
                  <c:y val="-1.7283829645597899E-2"/>
                </c:manualLayout>
              </c:layout>
              <c:showVal val="1"/>
            </c:dLbl>
            <c:dLbl>
              <c:idx val="3"/>
              <c:layout>
                <c:manualLayout>
                  <c:x val="4.6783298288836414E-2"/>
                  <c:y val="2.4691185207996991E-3"/>
                </c:manualLayout>
              </c:layout>
              <c:showVal val="1"/>
            </c:dLbl>
            <c:dLbl>
              <c:idx val="4"/>
              <c:layout>
                <c:manualLayout>
                  <c:x val="5.4580514670309124E-2"/>
                  <c:y val="-2.4691185207996991E-3"/>
                </c:manualLayout>
              </c:layout>
              <c:showVal val="1"/>
            </c:dLbl>
            <c:dLbl>
              <c:idx val="5"/>
              <c:layout>
                <c:manualLayout>
                  <c:x val="7.6412720538432857E-2"/>
                  <c:y val="-1.2345592603998496E-2"/>
                </c:manualLayout>
              </c:layout>
              <c:showVal val="1"/>
            </c:dLbl>
            <c:dLbl>
              <c:idx val="6"/>
              <c:layout>
                <c:manualLayout>
                  <c:x val="5.7699401222898246E-2"/>
                  <c:y val="-4.9382370415993982E-3"/>
                </c:manualLayout>
              </c:layout>
              <c:showVal val="1"/>
            </c:dLbl>
            <c:dLbl>
              <c:idx val="7"/>
              <c:layout>
                <c:manualLayout>
                  <c:x val="5.3021071394014581E-2"/>
                  <c:y val="-1.2345592603998496E-2"/>
                </c:manualLayout>
              </c:layout>
              <c:showVal val="1"/>
            </c:dLbl>
            <c:dLbl>
              <c:idx val="8"/>
              <c:layout>
                <c:manualLayout>
                  <c:x val="8.8888143957980018E-2"/>
                  <c:y val="-7.4073555623990752E-3"/>
                </c:manualLayout>
              </c:layout>
              <c:showVal val="1"/>
            </c:dLbl>
            <c:spPr>
              <a:effectLst>
                <a:outerShdw blurRad="50800" dist="50800" dir="5400000" algn="ctr" rotWithShape="0">
                  <a:srgbClr val="00B0F0"/>
                </a:outerShdw>
              </a:effectLst>
            </c:spPr>
            <c:txPr>
              <a:bodyPr rot="0" vert="horz"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Сернурское г/п</c:v>
                </c:pt>
                <c:pt idx="1">
                  <c:v>В.Кугенерское с/п</c:v>
                </c:pt>
                <c:pt idx="2">
                  <c:v>Дубниковское с/п</c:v>
                </c:pt>
                <c:pt idx="3">
                  <c:v>Зашижемское с/п</c:v>
                </c:pt>
                <c:pt idx="4">
                  <c:v>Казанское с/п</c:v>
                </c:pt>
                <c:pt idx="5">
                  <c:v>Кукнурское с/п</c:v>
                </c:pt>
                <c:pt idx="6">
                  <c:v>Марисолинское с/п</c:v>
                </c:pt>
                <c:pt idx="7">
                  <c:v>Сердежское с/п</c:v>
                </c:pt>
                <c:pt idx="8">
                  <c:v>Чендемеровское с/п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1000</c:v>
                </c:pt>
                <c:pt idx="1">
                  <c:v>92</c:v>
                </c:pt>
                <c:pt idx="2">
                  <c:v>171</c:v>
                </c:pt>
                <c:pt idx="3">
                  <c:v>63</c:v>
                </c:pt>
                <c:pt idx="4">
                  <c:v>66</c:v>
                </c:pt>
                <c:pt idx="5">
                  <c:v>180</c:v>
                </c:pt>
                <c:pt idx="6">
                  <c:v>90</c:v>
                </c:pt>
                <c:pt idx="7">
                  <c:v>100</c:v>
                </c:pt>
                <c:pt idx="8">
                  <c:v>169</c:v>
                </c:pt>
              </c:numCache>
            </c:numRef>
          </c:val>
        </c:ser>
        <c:shape val="cylinder"/>
        <c:axId val="84427136"/>
        <c:axId val="84428672"/>
        <c:axId val="0"/>
      </c:bar3DChart>
      <c:catAx>
        <c:axId val="84427136"/>
        <c:scaling>
          <c:orientation val="minMax"/>
        </c:scaling>
        <c:axPos val="l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84428672"/>
        <c:crosses val="autoZero"/>
        <c:auto val="1"/>
        <c:lblAlgn val="ctr"/>
        <c:lblOffset val="100"/>
      </c:catAx>
      <c:valAx>
        <c:axId val="84428672"/>
        <c:scaling>
          <c:orientation val="minMax"/>
        </c:scaling>
        <c:axPos val="b"/>
        <c:majorGridlines/>
        <c:numFmt formatCode="General" sourceLinked="1"/>
        <c:tickLblPos val="nextTo"/>
        <c:crossAx val="84427136"/>
        <c:crosses val="autoZero"/>
        <c:crossBetween val="between"/>
      </c:valAx>
    </c:plotArea>
    <c:plotVisOnly val="1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Жилищно-коммунальное хозяйство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5785821911150039E-2"/>
          <c:y val="0.16956325095896721"/>
          <c:w val="0.58458187518225513"/>
          <c:h val="0.7264365616775921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ЖКХ</c:v>
                </c:pt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rgbClr val="FF9999"/>
              </a:solidFill>
            </c:spPr>
          </c:dPt>
          <c:dPt>
            <c:idx val="2"/>
            <c:spPr>
              <a:solidFill>
                <a:srgbClr val="9966FF"/>
              </a:solidFill>
            </c:spPr>
          </c:dPt>
          <c:dPt>
            <c:idx val="3"/>
            <c:spPr>
              <a:solidFill>
                <a:srgbClr val="18F662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CCFF33"/>
              </a:solidFill>
            </c:spPr>
          </c:dPt>
          <c:dPt>
            <c:idx val="6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8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5.2340332458442702E-3"/>
                  <c:y val="-8.8162452940954237E-3"/>
                </c:manualLayout>
              </c:layout>
              <c:showVal val="1"/>
            </c:dLbl>
            <c:dLbl>
              <c:idx val="1"/>
              <c:layout>
                <c:manualLayout>
                  <c:x val="8.0407310197336528E-3"/>
                  <c:y val="-4.5400282768551105E-2"/>
                </c:manualLayout>
              </c:layout>
              <c:showVal val="1"/>
            </c:dLbl>
            <c:dLbl>
              <c:idx val="2"/>
              <c:layout>
                <c:manualLayout>
                  <c:x val="8.0265140468552838E-3"/>
                  <c:y val="-1.4857390570802277E-2"/>
                </c:manualLayout>
              </c:layout>
              <c:showVal val="1"/>
            </c:dLbl>
            <c:dLbl>
              <c:idx val="3"/>
              <c:layout>
                <c:manualLayout>
                  <c:x val="1.7449329250510442E-2"/>
                  <c:y val="-5.1633210434994734E-3"/>
                </c:manualLayout>
              </c:layout>
              <c:showVal val="1"/>
            </c:dLbl>
            <c:dLbl>
              <c:idx val="4"/>
              <c:layout>
                <c:manualLayout>
                  <c:x val="9.7351025566249326E-3"/>
                  <c:y val="3.0647621290761772E-3"/>
                </c:manualLayout>
              </c:layout>
              <c:showVal val="1"/>
            </c:dLbl>
            <c:dLbl>
              <c:idx val="6"/>
              <c:layout>
                <c:manualLayout>
                  <c:x val="-2.7714591231651577E-3"/>
                  <c:y val="-3.1301625753458492E-3"/>
                </c:manualLayout>
              </c:layout>
              <c:showVal val="1"/>
            </c:dLbl>
            <c:dLbl>
              <c:idx val="8"/>
              <c:layout>
                <c:manualLayout>
                  <c:x val="4.8125060756294353E-3"/>
                  <c:y val="-6.4660272300060793E-3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Сернурское г/п</c:v>
                </c:pt>
                <c:pt idx="1">
                  <c:v>В.Кугенерское с/п</c:v>
                </c:pt>
                <c:pt idx="2">
                  <c:v>Дубниковское с/п</c:v>
                </c:pt>
                <c:pt idx="3">
                  <c:v>Зашижемское с/п</c:v>
                </c:pt>
                <c:pt idx="4">
                  <c:v>Казанское с/п</c:v>
                </c:pt>
                <c:pt idx="5">
                  <c:v>Кукнурское с/п</c:v>
                </c:pt>
                <c:pt idx="6">
                  <c:v>Марисолинское с/п</c:v>
                </c:pt>
                <c:pt idx="7">
                  <c:v>Сердежское с/п</c:v>
                </c:pt>
                <c:pt idx="8">
                  <c:v>Чендемеровское с/п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8453.5</c:v>
                </c:pt>
                <c:pt idx="1">
                  <c:v>123</c:v>
                </c:pt>
                <c:pt idx="2">
                  <c:v>86</c:v>
                </c:pt>
                <c:pt idx="3">
                  <c:v>86</c:v>
                </c:pt>
                <c:pt idx="4">
                  <c:v>53</c:v>
                </c:pt>
                <c:pt idx="5">
                  <c:v>159</c:v>
                </c:pt>
                <c:pt idx="6">
                  <c:v>141</c:v>
                </c:pt>
                <c:pt idx="7">
                  <c:v>85</c:v>
                </c:pt>
                <c:pt idx="8">
                  <c:v>183</c:v>
                </c:pt>
              </c:numCache>
            </c:numRef>
          </c:val>
        </c:ser>
        <c:gapWidth val="100"/>
        <c:shape val="cone"/>
        <c:axId val="84624896"/>
        <c:axId val="84626432"/>
        <c:axId val="0"/>
      </c:bar3DChart>
      <c:catAx>
        <c:axId val="846248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4626432"/>
        <c:crosses val="autoZero"/>
        <c:auto val="1"/>
        <c:lblAlgn val="ctr"/>
        <c:lblOffset val="100"/>
      </c:catAx>
      <c:valAx>
        <c:axId val="84626432"/>
        <c:scaling>
          <c:orientation val="minMax"/>
        </c:scaling>
        <c:axPos val="l"/>
        <c:majorGridlines/>
        <c:numFmt formatCode="0.0" sourceLinked="1"/>
        <c:tickLblPos val="nextTo"/>
        <c:crossAx val="84624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97912413726068"/>
          <c:y val="0.17482113751261341"/>
          <c:w val="0.32777923592884239"/>
          <c:h val="0.75558262407359511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dLbls>
            <c:dLbl>
              <c:idx val="2"/>
              <c:layout>
                <c:manualLayout>
                  <c:x val="1.551509346774861E-2"/>
                  <c:y val="4.7058494161123697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Сернурское г/п</c:v>
                </c:pt>
                <c:pt idx="1">
                  <c:v>В.Кугенерское с/п</c:v>
                </c:pt>
                <c:pt idx="2">
                  <c:v>Казанское с/п</c:v>
                </c:pt>
                <c:pt idx="3">
                  <c:v>Кукнурское с/п</c:v>
                </c:pt>
                <c:pt idx="4">
                  <c:v>Марисолинское с/п</c:v>
                </c:pt>
                <c:pt idx="5">
                  <c:v>Сердежское с/п</c:v>
                </c:pt>
                <c:pt idx="6">
                  <c:v>Чендемеровское с/п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203.1</c:v>
                </c:pt>
                <c:pt idx="1">
                  <c:v>289.10000000000002</c:v>
                </c:pt>
                <c:pt idx="2">
                  <c:v>50.7</c:v>
                </c:pt>
                <c:pt idx="3">
                  <c:v>203.7</c:v>
                </c:pt>
                <c:pt idx="4">
                  <c:v>128.80000000000001</c:v>
                </c:pt>
                <c:pt idx="5">
                  <c:v>125.6</c:v>
                </c:pt>
                <c:pt idx="6">
                  <c:v>154.1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308743485176197"/>
          <c:y val="0.19030096850745115"/>
          <c:w val="0.36000890617481246"/>
          <c:h val="0.6098947585977475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40"/>
      <c:rotY val="210"/>
      <c:depthPercent val="170"/>
      <c:perspective val="30"/>
    </c:view3D>
    <c:plotArea>
      <c:layout>
        <c:manualLayout>
          <c:layoutTarget val="inner"/>
          <c:xMode val="edge"/>
          <c:yMode val="edge"/>
          <c:x val="7.3969397329875036E-2"/>
          <c:y val="7.8454259422371664E-2"/>
          <c:w val="0.84345911500972193"/>
          <c:h val="0.82485799054012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9"/>
          <c:dPt>
            <c:idx val="0"/>
            <c:spPr>
              <a:gradFill rotWithShape="1">
                <a:gsLst>
                  <a:gs pos="0">
                    <a:schemeClr val="accent2">
                      <a:tint val="10000"/>
                      <a:satMod val="300000"/>
                    </a:schemeClr>
                  </a:gs>
                  <a:gs pos="34000">
                    <a:schemeClr val="accent2">
                      <a:tint val="13500"/>
                      <a:satMod val="250000"/>
                    </a:schemeClr>
                  </a:gs>
                  <a:gs pos="100000">
                    <a:schemeClr val="accent2">
                      <a:tint val="60000"/>
                      <a:satMod val="20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4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3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5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4"/>
            <c:spPr>
              <a:gradFill rotWithShape="1">
                <a:gsLst>
                  <a:gs pos="0">
                    <a:schemeClr val="accent2">
                      <a:tint val="60000"/>
                      <a:satMod val="160000"/>
                    </a:schemeClr>
                  </a:gs>
                  <a:gs pos="46000">
                    <a:schemeClr val="accent2">
                      <a:tint val="86000"/>
                      <a:satMod val="160000"/>
                    </a:schemeClr>
                  </a:gs>
                  <a:gs pos="100000">
                    <a:schemeClr val="accent2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1808344524329367"/>
                  <c:y val="-8.148091118639005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лиц; </a:t>
                    </a:r>
                    <a:r>
                      <a:rPr lang="ru-RU" dirty="0" smtClean="0"/>
                      <a:t>66,98%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3.3611031085832049E-2"/>
                  <c:y val="-4.163876009392399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Единый сельскохозяйственный налог; </a:t>
                    </a:r>
                    <a:r>
                      <a:rPr lang="ru-RU" dirty="0" smtClean="0"/>
                      <a:t>2,02%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1.7273042539030009E-3"/>
                  <c:y val="0.1934959200770114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имущество физических лиц; </a:t>
                    </a:r>
                    <a:r>
                      <a:rPr lang="ru-RU" dirty="0" smtClean="0"/>
                      <a:t>5,15%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1.6283237709396554E-2"/>
                  <c:y val="0.1527560926060349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Земельный </a:t>
                    </a:r>
                    <a:r>
                      <a:rPr lang="ru-RU" dirty="0"/>
                      <a:t>налог; </a:t>
                    </a:r>
                    <a:r>
                      <a:rPr lang="ru-RU" dirty="0" smtClean="0"/>
                      <a:t>23,72%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0.15907138967333934"/>
                  <c:y val="-0.2179262850124350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пошлина; </a:t>
                    </a:r>
                    <a:r>
                      <a:rPr lang="ru-RU" dirty="0" smtClean="0"/>
                      <a:t>0,22%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6"/>
              <c:tx>
                <c:rich>
                  <a:bodyPr/>
                  <a:lstStyle/>
                  <a:p>
                    <a:r>
                      <a:rPr lang="ru-RU"/>
                      <a:t>Неналоговые доходы; </a:t>
                    </a:r>
                    <a:r>
                      <a:rPr lang="ru-RU" smtClean="0"/>
                      <a:t>1,91%</a:t>
                    </a:r>
                    <a:endParaRPr lang="ru-RU"/>
                  </a:p>
                </c:rich>
              </c:tx>
              <c:showVal val="1"/>
              <c:showCatName val="1"/>
            </c:dLbl>
            <c:showVal val="1"/>
            <c:showCatName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0.48870000000000002</c:v>
                </c:pt>
                <c:pt idx="1">
                  <c:v>2.1600000000000012E-2</c:v>
                </c:pt>
                <c:pt idx="2">
                  <c:v>5.0800000000000012E-2</c:v>
                </c:pt>
                <c:pt idx="3">
                  <c:v>0.33440000000000064</c:v>
                </c:pt>
                <c:pt idx="4">
                  <c:v>4.9000000000000103E-3</c:v>
                </c:pt>
                <c:pt idx="5">
                  <c:v>9.9600000000000175E-2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30"/>
      <c:rAngAx val="1"/>
    </c:view3D>
    <c:plotArea>
      <c:layout>
        <c:manualLayout>
          <c:layoutTarget val="inner"/>
          <c:xMode val="edge"/>
          <c:yMode val="edge"/>
          <c:x val="6.5222898774083105E-2"/>
          <c:y val="0.20485758893524686"/>
          <c:w val="0.92645175754833164"/>
          <c:h val="0.4417594411784217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2.0400585811197511E-2"/>
                  <c:y val="7.7929439341404338E-2"/>
                </c:manualLayout>
              </c:layout>
              <c:showVal val="1"/>
            </c:dLbl>
            <c:dLbl>
              <c:idx val="1"/>
              <c:layout>
                <c:manualLayout>
                  <c:x val="2.040058581119751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914369401599650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3314955212797157E-2"/>
                  <c:y val="-1.7047064855932166E-2"/>
                </c:manualLayout>
              </c:layout>
              <c:showVal val="1"/>
            </c:dLbl>
            <c:dLbl>
              <c:idx val="4"/>
              <c:layout>
                <c:manualLayout>
                  <c:x val="2.4772139913596981E-2"/>
                  <c:y val="-1.7047064855932083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106135.8</c:v>
                </c:pt>
                <c:pt idx="1">
                  <c:v>5409</c:v>
                </c:pt>
                <c:pt idx="2">
                  <c:v>7734</c:v>
                </c:pt>
                <c:pt idx="3">
                  <c:v>1199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год2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2.6229324614396806E-2"/>
                  <c:y val="9.740988162165334E-3"/>
                </c:manualLayout>
              </c:layout>
              <c:showVal val="1"/>
            </c:dLbl>
            <c:dLbl>
              <c:idx val="1"/>
              <c:layout>
                <c:manualLayout>
                  <c:x val="2.0400585811197511E-2"/>
                  <c:y val="-1.4611961632023477E-2"/>
                </c:manualLayout>
              </c:layout>
              <c:showVal val="1"/>
            </c:dLbl>
            <c:dLbl>
              <c:idx val="2"/>
              <c:layout>
                <c:manualLayout>
                  <c:x val="2.6229324614396806E-2"/>
                  <c:y val="-2.4352949794187867E-3"/>
                </c:manualLayout>
              </c:layout>
              <c:showVal val="1"/>
            </c:dLbl>
            <c:dLbl>
              <c:idx val="3"/>
              <c:layout>
                <c:manualLayout>
                  <c:x val="2.0400585811197511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2.0400585811197511E-2"/>
                  <c:y val="2.4352949794188778E-3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110408</c:v>
                </c:pt>
                <c:pt idx="1">
                  <c:v>6118</c:v>
                </c:pt>
                <c:pt idx="2">
                  <c:v>8027</c:v>
                </c:pt>
                <c:pt idx="3">
                  <c:v>1208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32EE7A"/>
            </a:solidFill>
          </c:spPr>
          <c:dLbls>
            <c:dLbl>
              <c:idx val="0"/>
              <c:layout>
                <c:manualLayout>
                  <c:x val="2.0400585811197511E-2"/>
                  <c:y val="9.741179917675518E-3"/>
                </c:manualLayout>
              </c:layout>
              <c:showVal val="1"/>
            </c:dLbl>
            <c:dLbl>
              <c:idx val="1"/>
              <c:layout>
                <c:manualLayout>
                  <c:x val="2.1857655773044656E-2"/>
                  <c:y val="-1.2176666652604478E-2"/>
                </c:manualLayout>
              </c:layout>
              <c:showVal val="1"/>
            </c:dLbl>
            <c:dLbl>
              <c:idx val="2"/>
              <c:layout>
                <c:manualLayout>
                  <c:x val="3.0600878716796683E-2"/>
                  <c:y val="-7.3058849382566385E-3"/>
                </c:manualLayout>
              </c:layout>
              <c:showVal val="1"/>
            </c:dLbl>
            <c:dLbl>
              <c:idx val="3"/>
              <c:layout>
                <c:manualLayout>
                  <c:x val="2.4772139913596981E-2"/>
                  <c:y val="-1.4611769876513287E-2"/>
                </c:manualLayout>
              </c:layout>
              <c:showVal val="1"/>
            </c:dLbl>
            <c:dLbl>
              <c:idx val="4"/>
              <c:layout>
                <c:manualLayout>
                  <c:x val="4.0801171622395022E-2"/>
                  <c:y val="-1.7047064855932166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114824</c:v>
                </c:pt>
                <c:pt idx="1">
                  <c:v>6077.8</c:v>
                </c:pt>
                <c:pt idx="2">
                  <c:v>8319</c:v>
                </c:pt>
                <c:pt idx="3">
                  <c:v>1283</c:v>
                </c:pt>
              </c:numCache>
            </c:numRef>
          </c:val>
        </c:ser>
        <c:dLbls>
          <c:showVal val="1"/>
        </c:dLbls>
        <c:gapWidth val="8"/>
        <c:gapDepth val="1"/>
        <c:shape val="cylinder"/>
        <c:axId val="96103808"/>
        <c:axId val="96138368"/>
        <c:axId val="95415808"/>
      </c:bar3DChart>
      <c:catAx>
        <c:axId val="961038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138368"/>
        <c:crosses val="autoZero"/>
        <c:auto val="1"/>
        <c:lblAlgn val="ctr"/>
        <c:lblOffset val="100"/>
      </c:catAx>
      <c:valAx>
        <c:axId val="96138368"/>
        <c:scaling>
          <c:orientation val="minMax"/>
        </c:scaling>
        <c:delete val="1"/>
        <c:axPos val="l"/>
        <c:numFmt formatCode="0.0" sourceLinked="1"/>
        <c:tickLblPos val="none"/>
        <c:crossAx val="96103808"/>
        <c:crosses val="autoZero"/>
        <c:crossBetween val="between"/>
      </c:valAx>
      <c:serAx>
        <c:axId val="95415808"/>
        <c:scaling>
          <c:orientation val="minMax"/>
        </c:scaling>
        <c:delete val="1"/>
        <c:axPos val="b"/>
        <c:tickLblPos val="none"/>
        <c:crossAx val="96138368"/>
        <c:crosses val="autoZero"/>
      </c:serAx>
    </c:plotArea>
    <c:legend>
      <c:legendPos val="t"/>
      <c:layout>
        <c:manualLayout>
          <c:xMode val="edge"/>
          <c:yMode val="edge"/>
          <c:x val="0.27161039332972464"/>
          <c:y val="8.0364734320823097E-2"/>
          <c:w val="0.44803610513576148"/>
          <c:h val="6.7592091542548138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60"/>
      <c:rotY val="50"/>
      <c:rAngAx val="1"/>
    </c:view3D>
    <c:plotArea>
      <c:layout>
        <c:manualLayout>
          <c:layoutTarget val="inner"/>
          <c:xMode val="edge"/>
          <c:yMode val="edge"/>
          <c:x val="0.11314626141480472"/>
          <c:y val="2.7443665107438699E-2"/>
          <c:w val="0.87482094986412662"/>
          <c:h val="0.7428159756884833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5.8287388031992892E-3"/>
                  <c:y val="0.17777653349757841"/>
                </c:manualLayout>
              </c:layout>
              <c:showVal val="1"/>
            </c:dLbl>
            <c:dLbl>
              <c:idx val="1"/>
              <c:layout>
                <c:manualLayout>
                  <c:x val="8.7431082047989342E-3"/>
                  <c:y val="0.15098828872397332"/>
                </c:manualLayout>
              </c:layout>
              <c:showVal val="1"/>
            </c:dLbl>
            <c:dLbl>
              <c:idx val="2"/>
              <c:layout>
                <c:manualLayout>
                  <c:x val="2.3314955212797157E-2"/>
                  <c:y val="-2.1917654814769951E-2"/>
                </c:manualLayout>
              </c:layout>
              <c:showVal val="1"/>
            </c:dLbl>
            <c:dLbl>
              <c:idx val="3"/>
              <c:layout>
                <c:manualLayout>
                  <c:x val="7.285923503999211E-3"/>
                  <c:y val="0.30441168067185526"/>
                </c:manualLayout>
              </c:layout>
              <c:showVal val="1"/>
            </c:dLbl>
            <c:dLbl>
              <c:idx val="4"/>
              <c:layout>
                <c:manualLayout>
                  <c:x val="1.8943401110397884E-2"/>
                  <c:y val="-1.2176474897094404E-2"/>
                </c:manualLayout>
              </c:layout>
              <c:showVal val="1"/>
            </c:dLbl>
            <c:dLbl>
              <c:idx val="5"/>
              <c:layout>
                <c:manualLayout>
                  <c:x val="2.18577705119977E-2"/>
                  <c:y val="-7.3058849382566385E-3"/>
                </c:manualLayout>
              </c:layout>
              <c:showVal val="1"/>
            </c:dLbl>
            <c:dLbl>
              <c:idx val="6"/>
              <c:layout>
                <c:manualLayout>
                  <c:x val="1.7486216409597868E-2"/>
                  <c:y val="-9.741179917675518E-3"/>
                </c:manualLayout>
              </c:layout>
              <c:showVal val="1"/>
            </c:dLbl>
            <c:dLbl>
              <c:idx val="7"/>
              <c:layout>
                <c:manualLayout>
                  <c:x val="2.4261207356694611E-2"/>
                  <c:y val="-1.1434956339187901E-2"/>
                </c:manualLayout>
              </c:layout>
              <c:showVal val="1"/>
            </c:dLbl>
            <c:dLbl>
              <c:idx val="8"/>
              <c:layout>
                <c:manualLayout>
                  <c:x val="1.6975308641975544E-2"/>
                  <c:y val="5.612065321788976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продажи земельных участков</c:v>
                </c:pt>
                <c:pt idx="3">
                  <c:v>Штрафные санкции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1922.5</c:v>
                </c:pt>
                <c:pt idx="1">
                  <c:v>293</c:v>
                </c:pt>
                <c:pt idx="2">
                  <c:v>7</c:v>
                </c:pt>
                <c:pt idx="3">
                  <c:v>1350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год2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1.1657477606398623E-2"/>
                  <c:y val="0.17047045680381148"/>
                </c:manualLayout>
              </c:layout>
              <c:showVal val="1"/>
            </c:dLbl>
            <c:dLbl>
              <c:idx val="1"/>
              <c:layout>
                <c:manualLayout>
                  <c:x val="7.285923503999211E-3"/>
                  <c:y val="0.10471749235950165"/>
                </c:manualLayout>
              </c:layout>
              <c:showVal val="1"/>
            </c:dLbl>
            <c:dLbl>
              <c:idx val="2"/>
              <c:layout>
                <c:manualLayout>
                  <c:x val="2.18577705119977E-2"/>
                  <c:y val="-4.8705899588377625E-3"/>
                </c:manualLayout>
              </c:layout>
              <c:showVal val="1"/>
            </c:dLbl>
            <c:dLbl>
              <c:idx val="3"/>
              <c:layout>
                <c:manualLayout>
                  <c:x val="5.8287388031993993E-3"/>
                  <c:y val="0.25083538288014484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продажи земельных участков</c:v>
                </c:pt>
                <c:pt idx="3">
                  <c:v>Штрафные санкции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1922.5</c:v>
                </c:pt>
                <c:pt idx="1">
                  <c:v>306</c:v>
                </c:pt>
                <c:pt idx="2">
                  <c:v>7</c:v>
                </c:pt>
                <c:pt idx="3">
                  <c:v>1405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1.7486216409597868E-2"/>
                  <c:y val="0.21430595818886194"/>
                </c:manualLayout>
              </c:layout>
              <c:showVal val="1"/>
            </c:dLbl>
            <c:dLbl>
              <c:idx val="1"/>
              <c:layout>
                <c:manualLayout>
                  <c:x val="1.3114547568245582E-2"/>
                  <c:y val="0.10228238913559301"/>
                </c:manualLayout>
              </c:layout>
              <c:showVal val="1"/>
            </c:dLbl>
            <c:dLbl>
              <c:idx val="2"/>
              <c:layout>
                <c:manualLayout>
                  <c:x val="1.0200292905598603E-2"/>
                  <c:y val="4.8705899588377625E-3"/>
                </c:manualLayout>
              </c:layout>
              <c:showVal val="1"/>
            </c:dLbl>
            <c:dLbl>
              <c:idx val="3"/>
              <c:layout>
                <c:manualLayout>
                  <c:x val="1.8943401110397932E-2"/>
                  <c:y val="0.37016464511615982"/>
                </c:manualLayout>
              </c:layout>
              <c:showVal val="1"/>
            </c:dLbl>
            <c:dLbl>
              <c:idx val="7"/>
              <c:layout>
                <c:manualLayout>
                  <c:x val="2.4772139913596874E-2"/>
                  <c:y val="-1.4611769876513287E-2"/>
                </c:manualLayout>
              </c:layout>
              <c:showVal val="1"/>
            </c:dLbl>
            <c:dLbl>
              <c:idx val="8"/>
              <c:layout>
                <c:manualLayout>
                  <c:x val="2.4772139913596981E-2"/>
                  <c:y val="-1.21764748970944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продажи земельных участков</c:v>
                </c:pt>
                <c:pt idx="3">
                  <c:v>Штрафные санкции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1922.5</c:v>
                </c:pt>
                <c:pt idx="1">
                  <c:v>319</c:v>
                </c:pt>
                <c:pt idx="2">
                  <c:v>7</c:v>
                </c:pt>
                <c:pt idx="3">
                  <c:v>1171</c:v>
                </c:pt>
              </c:numCache>
            </c:numRef>
          </c:val>
        </c:ser>
        <c:gapWidth val="11"/>
        <c:gapDepth val="12"/>
        <c:shape val="box"/>
        <c:axId val="99636352"/>
        <c:axId val="99637888"/>
        <c:axId val="0"/>
      </c:bar3DChart>
      <c:catAx>
        <c:axId val="99636352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637888"/>
        <c:crosses val="autoZero"/>
        <c:auto val="1"/>
        <c:lblAlgn val="ctr"/>
        <c:lblOffset val="100"/>
      </c:catAx>
      <c:valAx>
        <c:axId val="99637888"/>
        <c:scaling>
          <c:orientation val="minMax"/>
        </c:scaling>
        <c:axPos val="l"/>
        <c:majorGridlines/>
        <c:numFmt formatCode="0.0" sourceLinked="1"/>
        <c:tickLblPos val="nextTo"/>
        <c:crossAx val="99636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888828510702907"/>
          <c:y val="0.88893961887441864"/>
          <c:w val="0.4727216171399839"/>
          <c:h val="8.1011525656695518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rotY val="5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FF0066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1.3114662307198398E-2"/>
                  <c:y val="0.42130583968396046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6653,0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2.9143579277043641E-2"/>
                  <c:y val="-2.4352949794188778E-3"/>
                </c:manualLayout>
              </c:layout>
              <c:showVal val="1"/>
            </c:dLbl>
            <c:dLbl>
              <c:idx val="2"/>
              <c:layout>
                <c:manualLayout>
                  <c:x val="2.3314955212797157E-2"/>
                  <c:y val="1.4611769876513287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Единый налог на вмененный доход</c:v>
                </c:pt>
                <c:pt idx="1">
                  <c:v>Единый сельскохозяйственный налог</c:v>
                </c:pt>
                <c:pt idx="2">
                  <c:v>Патентная система налогообложения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6653</c:v>
                </c:pt>
                <c:pt idx="1">
                  <c:v>861</c:v>
                </c:pt>
                <c:pt idx="2">
                  <c:v>220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2.0400585811197511E-2"/>
                  <c:y val="0.42374132641888529"/>
                </c:manualLayout>
              </c:layout>
              <c:showVal val="1"/>
            </c:dLbl>
            <c:dLbl>
              <c:idx val="1"/>
              <c:layout>
                <c:manualLayout>
                  <c:x val="2.7686509315196631E-2"/>
                  <c:y val="-2.4352949794188778E-3"/>
                </c:manualLayout>
              </c:layout>
              <c:showVal val="1"/>
            </c:dLbl>
            <c:dLbl>
              <c:idx val="2"/>
              <c:layout>
                <c:manualLayout>
                  <c:x val="3.0600763977843656E-2"/>
                  <c:y val="1.4611769876513287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Единый налог на вмененный доход</c:v>
                </c:pt>
                <c:pt idx="1">
                  <c:v>Единый сельскохозяйственный налог</c:v>
                </c:pt>
                <c:pt idx="2">
                  <c:v>Патентная система налогообложения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6946</c:v>
                </c:pt>
                <c:pt idx="1">
                  <c:v>861</c:v>
                </c:pt>
                <c:pt idx="2">
                  <c:v>220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70F12F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2.7686509315196631E-2"/>
                  <c:y val="0.42861191637772633"/>
                </c:manualLayout>
              </c:layout>
              <c:showVal val="1"/>
            </c:dLbl>
            <c:dLbl>
              <c:idx val="1"/>
              <c:layout>
                <c:manualLayout>
                  <c:x val="2.7686509315196631E-2"/>
                  <c:y val="-2.4352949794188778E-3"/>
                </c:manualLayout>
              </c:layout>
              <c:showVal val="1"/>
            </c:dLbl>
            <c:dLbl>
              <c:idx val="2"/>
              <c:layout>
                <c:manualLayout>
                  <c:x val="3.0600878716796683E-2"/>
                  <c:y val="3.1658834732445455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Единый налог на вмененный доход</c:v>
                </c:pt>
                <c:pt idx="1">
                  <c:v>Единый сельскохозяйственный налог</c:v>
                </c:pt>
                <c:pt idx="2">
                  <c:v>Патентная система налогообложения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7238</c:v>
                </c:pt>
                <c:pt idx="1">
                  <c:v>861</c:v>
                </c:pt>
                <c:pt idx="2">
                  <c:v>220</c:v>
                </c:pt>
              </c:numCache>
            </c:numRef>
          </c:val>
        </c:ser>
        <c:gapWidth val="0"/>
        <c:gapDepth val="0"/>
        <c:shape val="pyramid"/>
        <c:axId val="99797248"/>
        <c:axId val="99901440"/>
        <c:axId val="0"/>
      </c:bar3DChart>
      <c:catAx>
        <c:axId val="997972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901440"/>
        <c:crosses val="autoZero"/>
        <c:auto val="1"/>
        <c:lblAlgn val="ctr"/>
        <c:lblOffset val="100"/>
      </c:catAx>
      <c:valAx>
        <c:axId val="99901440"/>
        <c:scaling>
          <c:orientation val="minMax"/>
        </c:scaling>
        <c:axPos val="l"/>
        <c:numFmt formatCode="0.0" sourceLinked="1"/>
        <c:tickLblPos val="nextTo"/>
        <c:crossAx val="997972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0610599400879089"/>
          <c:y val="2.6396164354953788E-2"/>
          <c:w val="0.86494376184966537"/>
          <c:h val="0.7241467369550466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0066FF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на дизельное топливо</c:v>
                </c:pt>
                <c:pt idx="1">
                  <c:v>на моторные масла</c:v>
                </c:pt>
                <c:pt idx="2">
                  <c:v>на автомобильный бензин</c:v>
                </c:pt>
                <c:pt idx="3">
                  <c:v>на прямогонный бензин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2113.5</c:v>
                </c:pt>
                <c:pt idx="1">
                  <c:v>16.2</c:v>
                </c:pt>
                <c:pt idx="2">
                  <c:v>3866.7</c:v>
                </c:pt>
                <c:pt idx="3">
                  <c:v>-587.4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год2</c:v>
                </c:pt>
              </c:strCache>
            </c:strRef>
          </c:tx>
          <c:spPr>
            <a:solidFill>
              <a:srgbClr val="66FF66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на дизельное топливо</c:v>
                </c:pt>
                <c:pt idx="1">
                  <c:v>на моторные масла</c:v>
                </c:pt>
                <c:pt idx="2">
                  <c:v>на автомобильный бензин</c:v>
                </c:pt>
                <c:pt idx="3">
                  <c:v>на прямогонный бензин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2377</c:v>
                </c:pt>
                <c:pt idx="1">
                  <c:v>16.5</c:v>
                </c:pt>
                <c:pt idx="2">
                  <c:v>4307.8</c:v>
                </c:pt>
                <c:pt idx="3">
                  <c:v>-583.79999999999995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на дизельное топливо</c:v>
                </c:pt>
                <c:pt idx="1">
                  <c:v>на моторные масла</c:v>
                </c:pt>
                <c:pt idx="2">
                  <c:v>на автомобильный бензин</c:v>
                </c:pt>
                <c:pt idx="3">
                  <c:v>на прямогонный бензин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2435.6999999999998</c:v>
                </c:pt>
                <c:pt idx="1">
                  <c:v>16.600000000000001</c:v>
                </c:pt>
                <c:pt idx="2">
                  <c:v>4411</c:v>
                </c:pt>
                <c:pt idx="3">
                  <c:v>-785.5</c:v>
                </c:pt>
              </c:numCache>
            </c:numRef>
          </c:val>
        </c:ser>
        <c:gapWidth val="20"/>
        <c:shape val="pyramid"/>
        <c:axId val="99520896"/>
        <c:axId val="99522432"/>
        <c:axId val="99497280"/>
      </c:bar3DChart>
      <c:catAx>
        <c:axId val="995208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99522432"/>
        <c:crosses val="autoZero"/>
        <c:auto val="1"/>
        <c:lblAlgn val="ctr"/>
        <c:lblOffset val="100"/>
      </c:catAx>
      <c:valAx>
        <c:axId val="99522432"/>
        <c:scaling>
          <c:orientation val="minMax"/>
        </c:scaling>
        <c:axPos val="l"/>
        <c:majorGridlines/>
        <c:numFmt formatCode="0.0" sourceLinked="1"/>
        <c:majorTickMark val="none"/>
        <c:tickLblPos val="nextTo"/>
        <c:crossAx val="99520896"/>
        <c:crosses val="autoZero"/>
        <c:crossBetween val="between"/>
      </c:valAx>
      <c:serAx>
        <c:axId val="99497280"/>
        <c:scaling>
          <c:orientation val="minMax"/>
        </c:scaling>
        <c:axPos val="b"/>
        <c:tickLblPos val="nextTo"/>
        <c:crossAx val="99522432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39588850004861409"/>
          <c:y val="3.9284457252522831E-2"/>
          <c:w val="0.43372958588510185"/>
          <c:h val="0.9382672814603205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70F12F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Pos val="ctr"/>
            <c:showVal val="1"/>
          </c:dLbls>
          <c:cat>
            <c:strRef>
              <c:f>Лист1!$A$2:$A$4</c:f>
              <c:strCache>
                <c:ptCount val="2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1472.5</c:v>
                </c:pt>
                <c:pt idx="1">
                  <c:v>450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год2</c:v>
                </c:pt>
              </c:strCache>
            </c:strRef>
          </c:tx>
          <c:spPr>
            <a:solidFill>
              <a:srgbClr val="FF0066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c:spPr>
          <c:dLbls>
            <c:dLblPos val="ctr"/>
            <c:showVal val="1"/>
          </c:dLbls>
          <c:cat>
            <c:strRef>
              <c:f>Лист1!$A$2:$A$4</c:f>
              <c:strCache>
                <c:ptCount val="2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1472.5</c:v>
                </c:pt>
                <c:pt idx="1">
                  <c:v>450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66FFFF"/>
            </a:solidFill>
            <a:ln>
              <a:prstDash val="sysDash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Pos val="ctr"/>
            <c:showVal val="1"/>
          </c:dLbls>
          <c:cat>
            <c:strRef>
              <c:f>Лист1!$A$2:$A$4</c:f>
              <c:strCache>
                <c:ptCount val="2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1472.5</c:v>
                </c:pt>
                <c:pt idx="1">
                  <c:v>450</c:v>
                </c:pt>
              </c:numCache>
            </c:numRef>
          </c:val>
        </c:ser>
        <c:dLbls>
          <c:showVal val="1"/>
        </c:dLbls>
        <c:axId val="100330112"/>
        <c:axId val="100328576"/>
      </c:barChart>
      <c:valAx>
        <c:axId val="100328576"/>
        <c:scaling>
          <c:orientation val="minMax"/>
        </c:scaling>
        <c:axPos val="b"/>
        <c:numFmt formatCode="0.0" sourceLinked="1"/>
        <c:tickLblPos val="none"/>
        <c:crossAx val="100330112"/>
        <c:crosses val="autoZero"/>
        <c:crossBetween val="between"/>
      </c:valAx>
      <c:catAx>
        <c:axId val="100330112"/>
        <c:scaling>
          <c:orientation val="minMax"/>
        </c:scaling>
        <c:axPos val="l"/>
        <c:numFmt formatCode="dd/mm/yyyy" sourceLinked="1"/>
        <c:tickLblPos val="nextTo"/>
        <c:crossAx val="100328576"/>
        <c:crosses val="autoZero"/>
        <c:auto val="1"/>
        <c:lblAlgn val="ctr"/>
        <c:lblOffset val="100"/>
      </c:cat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1.jpeg"/><Relationship Id="rId1" Type="http://schemas.openxmlformats.org/officeDocument/2006/relationships/image" Target="../media/image51.jpeg"/><Relationship Id="rId4" Type="http://schemas.openxmlformats.org/officeDocument/2006/relationships/image" Target="../media/image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C801C-629A-4265-8E0E-7BD02D84FAB5}" type="doc">
      <dgm:prSet loTypeId="urn:microsoft.com/office/officeart/2005/8/layout/chevron1" loCatId="process" qsTypeId="urn:microsoft.com/office/officeart/2005/8/quickstyle/3d7" qsCatId="3D" csTypeId="urn:microsoft.com/office/officeart/2005/8/colors/accent1_2" csCatId="accent1" phldr="1"/>
      <dgm:spPr>
        <a:scene3d>
          <a:camera prst="perspectiveLeft" zoom="91000">
            <a:rot lat="0" lon="1200000" rev="16200000"/>
          </a:camera>
          <a:lightRig rig="threePt" dir="t">
            <a:rot lat="0" lon="0" rev="20640000"/>
          </a:lightRig>
        </a:scene3d>
      </dgm:spPr>
    </dgm:pt>
    <dgm:pt modelId="{7D1E121F-25E5-4141-BB8D-E0A280D64EB3}">
      <dgm:prSet phldrT="[Текст]" phldr="1" custT="1"/>
      <dgm:spPr/>
      <dgm:t>
        <a:bodyPr/>
        <a:lstStyle/>
        <a:p>
          <a:endParaRPr lang="ru-RU" sz="1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AB20BE8A-1BC5-4F3E-AE50-7EE9378E8BEC}" type="parTrans" cxnId="{8D6321F5-17A8-4EC4-A0BC-3BF11B0E3496}">
      <dgm:prSet/>
      <dgm:spPr/>
      <dgm:t>
        <a:bodyPr/>
        <a:lstStyle/>
        <a:p>
          <a:endParaRPr lang="ru-RU"/>
        </a:p>
      </dgm:t>
    </dgm:pt>
    <dgm:pt modelId="{47733F35-4CA8-4865-B6D9-FBC9205EF724}" type="sibTrans" cxnId="{8D6321F5-17A8-4EC4-A0BC-3BF11B0E3496}">
      <dgm:prSet/>
      <dgm:spPr/>
      <dgm:t>
        <a:bodyPr/>
        <a:lstStyle/>
        <a:p>
          <a:endParaRPr lang="ru-RU"/>
        </a:p>
      </dgm:t>
    </dgm:pt>
    <dgm:pt modelId="{D99CF453-43CB-49DD-AE4E-9CA0A3F3F1E9}">
      <dgm:prSet phldrT="[Текст]" phldr="1" custT="1"/>
      <dgm:spPr/>
      <dgm:t>
        <a:bodyPr/>
        <a:lstStyle/>
        <a:p>
          <a:endParaRPr lang="ru-RU" sz="4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A03D9D9-3439-4A7C-959E-73B827543606}" type="parTrans" cxnId="{12F850F6-9E42-4F7A-83D6-C29022F225DF}">
      <dgm:prSet/>
      <dgm:spPr/>
      <dgm:t>
        <a:bodyPr/>
        <a:lstStyle/>
        <a:p>
          <a:endParaRPr lang="ru-RU"/>
        </a:p>
      </dgm:t>
    </dgm:pt>
    <dgm:pt modelId="{0F214689-12C3-450A-BA10-78DF23AB47F6}" type="sibTrans" cxnId="{12F850F6-9E42-4F7A-83D6-C29022F225DF}">
      <dgm:prSet/>
      <dgm:spPr/>
      <dgm:t>
        <a:bodyPr/>
        <a:lstStyle/>
        <a:p>
          <a:endParaRPr lang="ru-RU"/>
        </a:p>
      </dgm:t>
    </dgm:pt>
    <dgm:pt modelId="{1DC0BF8B-8CDE-41F9-98EE-A456326137F7}">
      <dgm:prSet phldrT="[Текст]" phldr="1" custT="1"/>
      <dgm:spPr/>
      <dgm:t>
        <a:bodyPr/>
        <a:lstStyle/>
        <a:p>
          <a:endParaRPr lang="ru-RU" sz="1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3E153B-74BD-47B7-B8EE-DA0BF25A00D3}" type="sibTrans" cxnId="{6B38285B-CBEC-4CE1-BE5E-C5B0D656C0CE}">
      <dgm:prSet/>
      <dgm:spPr/>
      <dgm:t>
        <a:bodyPr/>
        <a:lstStyle/>
        <a:p>
          <a:endParaRPr lang="ru-RU"/>
        </a:p>
      </dgm:t>
    </dgm:pt>
    <dgm:pt modelId="{68FCA026-7171-49BD-8E7D-49EC0614EEE5}" type="parTrans" cxnId="{6B38285B-CBEC-4CE1-BE5E-C5B0D656C0CE}">
      <dgm:prSet/>
      <dgm:spPr/>
      <dgm:t>
        <a:bodyPr/>
        <a:lstStyle/>
        <a:p>
          <a:endParaRPr lang="ru-RU"/>
        </a:p>
      </dgm:t>
    </dgm:pt>
    <dgm:pt modelId="{5491405B-43FD-4B0F-B1BF-F53A8A94496F}" type="pres">
      <dgm:prSet presAssocID="{807C801C-629A-4265-8E0E-7BD02D84FAB5}" presName="Name0" presStyleCnt="0">
        <dgm:presLayoutVars>
          <dgm:dir/>
          <dgm:animLvl val="lvl"/>
          <dgm:resizeHandles val="exact"/>
        </dgm:presLayoutVars>
      </dgm:prSet>
      <dgm:spPr/>
    </dgm:pt>
    <dgm:pt modelId="{CC648617-0649-450C-8377-298837F05F69}" type="pres">
      <dgm:prSet presAssocID="{7D1E121F-25E5-4141-BB8D-E0A280D64EB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D13E7-BD73-4530-86E5-7BDCDD010228}" type="pres">
      <dgm:prSet presAssocID="{47733F35-4CA8-4865-B6D9-FBC9205EF724}" presName="parTxOnlySpace" presStyleCnt="0"/>
      <dgm:spPr/>
    </dgm:pt>
    <dgm:pt modelId="{3E402AE6-1360-4C2F-A2B8-8CE6BEE61048}" type="pres">
      <dgm:prSet presAssocID="{D99CF453-43CB-49DD-AE4E-9CA0A3F3F1E9}" presName="parTxOnly" presStyleLbl="node1" presStyleIdx="1" presStyleCnt="3" custLinFactNeighborX="6860" custLinFactNeighborY="-6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214CC-4D4A-4613-B986-1ECA78EBF72E}" type="pres">
      <dgm:prSet presAssocID="{0F214689-12C3-450A-BA10-78DF23AB47F6}" presName="parTxOnlySpace" presStyleCnt="0"/>
      <dgm:spPr/>
    </dgm:pt>
    <dgm:pt modelId="{6CB01F48-4BC4-4FA5-8E9B-365ED635D19F}" type="pres">
      <dgm:prSet presAssocID="{1DC0BF8B-8CDE-41F9-98EE-A456326137F7}" presName="parTxOnly" presStyleLbl="node1" presStyleIdx="2" presStyleCnt="3" custLinFactNeighborX="-98919" custLinFactNeighborY="-6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2F22F8-B8D6-430F-97DE-6E3A862579D6}" type="presOf" srcId="{807C801C-629A-4265-8E0E-7BD02D84FAB5}" destId="{5491405B-43FD-4B0F-B1BF-F53A8A94496F}" srcOrd="0" destOrd="0" presId="urn:microsoft.com/office/officeart/2005/8/layout/chevron1"/>
    <dgm:cxn modelId="{8D6321F5-17A8-4EC4-A0BC-3BF11B0E3496}" srcId="{807C801C-629A-4265-8E0E-7BD02D84FAB5}" destId="{7D1E121F-25E5-4141-BB8D-E0A280D64EB3}" srcOrd="0" destOrd="0" parTransId="{AB20BE8A-1BC5-4F3E-AE50-7EE9378E8BEC}" sibTransId="{47733F35-4CA8-4865-B6D9-FBC9205EF724}"/>
    <dgm:cxn modelId="{12F850F6-9E42-4F7A-83D6-C29022F225DF}" srcId="{807C801C-629A-4265-8E0E-7BD02D84FAB5}" destId="{D99CF453-43CB-49DD-AE4E-9CA0A3F3F1E9}" srcOrd="1" destOrd="0" parTransId="{2A03D9D9-3439-4A7C-959E-73B827543606}" sibTransId="{0F214689-12C3-450A-BA10-78DF23AB47F6}"/>
    <dgm:cxn modelId="{7ADF009D-09BC-4EC9-88B8-B6708DEAF7F3}" type="presOf" srcId="{1DC0BF8B-8CDE-41F9-98EE-A456326137F7}" destId="{6CB01F48-4BC4-4FA5-8E9B-365ED635D19F}" srcOrd="0" destOrd="0" presId="urn:microsoft.com/office/officeart/2005/8/layout/chevron1"/>
    <dgm:cxn modelId="{8BF6F17E-7F54-443A-8E88-9F21E8ACDA57}" type="presOf" srcId="{D99CF453-43CB-49DD-AE4E-9CA0A3F3F1E9}" destId="{3E402AE6-1360-4C2F-A2B8-8CE6BEE61048}" srcOrd="0" destOrd="0" presId="urn:microsoft.com/office/officeart/2005/8/layout/chevron1"/>
    <dgm:cxn modelId="{6B38285B-CBEC-4CE1-BE5E-C5B0D656C0CE}" srcId="{807C801C-629A-4265-8E0E-7BD02D84FAB5}" destId="{1DC0BF8B-8CDE-41F9-98EE-A456326137F7}" srcOrd="2" destOrd="0" parTransId="{68FCA026-7171-49BD-8E7D-49EC0614EEE5}" sibTransId="{973E153B-74BD-47B7-B8EE-DA0BF25A00D3}"/>
    <dgm:cxn modelId="{9535AC9A-8B54-4F20-8373-4CEFCC34BA65}" type="presOf" srcId="{7D1E121F-25E5-4141-BB8D-E0A280D64EB3}" destId="{CC648617-0649-450C-8377-298837F05F69}" srcOrd="0" destOrd="0" presId="urn:microsoft.com/office/officeart/2005/8/layout/chevron1"/>
    <dgm:cxn modelId="{6507A7C3-DDE9-4AAF-B835-98A6ADC4DB32}" type="presParOf" srcId="{5491405B-43FD-4B0F-B1BF-F53A8A94496F}" destId="{CC648617-0649-450C-8377-298837F05F69}" srcOrd="0" destOrd="0" presId="urn:microsoft.com/office/officeart/2005/8/layout/chevron1"/>
    <dgm:cxn modelId="{0EE5AE22-B6CF-43A5-A7E7-DF468E9641BB}" type="presParOf" srcId="{5491405B-43FD-4B0F-B1BF-F53A8A94496F}" destId="{C8FD13E7-BD73-4530-86E5-7BDCDD010228}" srcOrd="1" destOrd="0" presId="urn:microsoft.com/office/officeart/2005/8/layout/chevron1"/>
    <dgm:cxn modelId="{EE427C0D-88F7-4493-8ED1-2E00E77FCE43}" type="presParOf" srcId="{5491405B-43FD-4B0F-B1BF-F53A8A94496F}" destId="{3E402AE6-1360-4C2F-A2B8-8CE6BEE61048}" srcOrd="2" destOrd="0" presId="urn:microsoft.com/office/officeart/2005/8/layout/chevron1"/>
    <dgm:cxn modelId="{024F14FD-1A41-4CE5-BED7-0013D51EB6FC}" type="presParOf" srcId="{5491405B-43FD-4B0F-B1BF-F53A8A94496F}" destId="{15F214CC-4D4A-4613-B986-1ECA78EBF72E}" srcOrd="3" destOrd="0" presId="urn:microsoft.com/office/officeart/2005/8/layout/chevron1"/>
    <dgm:cxn modelId="{D355EF1B-12A9-4EDA-9A2B-32AA5D14413D}" type="presParOf" srcId="{5491405B-43FD-4B0F-B1BF-F53A8A94496F}" destId="{6CB01F48-4BC4-4FA5-8E9B-365ED635D19F}" srcOrd="4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/>
      <dgm:spPr>
        <a:solidFill>
          <a:srgbClr val="1DE398"/>
        </a:solidFill>
      </dgm:spPr>
      <dgm:t>
        <a:bodyPr/>
        <a:lstStyle/>
        <a:p>
          <a:pPr algn="ctr" rtl="0"/>
          <a:r>
            <a:rPr lang="ru-RU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b="1" dirty="0" smtClean="0"/>
            <a:t>«Развитие культуры, физической культуры, спорта и туризма  МО «Сернурский муниципальный район»</a:t>
          </a:r>
          <a:endParaRPr lang="ru-RU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9E51D3-6A2F-47BD-8D62-B1D2F2F4E415}" type="presOf" srcId="{3674D49B-9AED-4C9C-BA9B-85464BF1DEA4}" destId="{A150A24D-8F9D-4A87-A37A-B61691E45E1D}" srcOrd="0" destOrd="0" presId="urn:microsoft.com/office/officeart/2005/8/layout/vList2"/>
    <dgm:cxn modelId="{435FB61B-7D2D-4633-A363-408EB4544632}" type="presOf" srcId="{F1DD0186-C34A-43D7-BA29-A14012827AEB}" destId="{692815E3-934C-44BB-8825-450607602483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30EA105A-3826-4C98-BA0E-0B15F5662C72}" type="presParOf" srcId="{A150A24D-8F9D-4A87-A37A-B61691E45E1D}" destId="{692815E3-934C-44BB-8825-45060760248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/>
      <dgm:spPr>
        <a:solidFill>
          <a:srgbClr val="FF9999"/>
        </a:solidFill>
      </dgm:spPr>
      <dgm:t>
        <a:bodyPr/>
        <a:lstStyle/>
        <a:p>
          <a:pPr algn="ctr" rtl="0"/>
          <a:r>
            <a:rPr lang="ru-RU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b="1" dirty="0" smtClean="0"/>
            <a:t>«Развитие жилищно-коммунального хозяйства и дорожного хозяйства  МО «Сернурский муниципальный район» до 2020 года»</a:t>
          </a:r>
          <a:endParaRPr lang="ru-RU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EC92D8-64AE-402B-8B2D-867D4FEDB30D}" type="presOf" srcId="{3674D49B-9AED-4C9C-BA9B-85464BF1DEA4}" destId="{A150A24D-8F9D-4A87-A37A-B61691E45E1D}" srcOrd="0" destOrd="0" presId="urn:microsoft.com/office/officeart/2005/8/layout/vList2"/>
    <dgm:cxn modelId="{B3709E91-8512-4EF9-9A62-9BC3C83509D3}" type="presOf" srcId="{F1DD0186-C34A-43D7-BA29-A14012827AEB}" destId="{692815E3-934C-44BB-8825-450607602483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0A11A193-27CC-4410-BE84-8882274AEB3D}" type="presParOf" srcId="{A150A24D-8F9D-4A87-A37A-B61691E45E1D}" destId="{692815E3-934C-44BB-8825-45060760248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b="1" dirty="0" smtClean="0"/>
            <a:t>«Развитие экономики МО «Сернурский муниципальный район» до 2020 года »</a:t>
          </a:r>
          <a:endParaRPr lang="ru-RU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283796-5B55-429B-9940-6B858090BC5E}" type="presOf" srcId="{3674D49B-9AED-4C9C-BA9B-85464BF1DEA4}" destId="{A150A24D-8F9D-4A87-A37A-B61691E45E1D}" srcOrd="0" destOrd="0" presId="urn:microsoft.com/office/officeart/2005/8/layout/vList2"/>
    <dgm:cxn modelId="{E79A3E75-9628-4ACE-9DE2-52AD82F7ACEC}" type="presOf" srcId="{F1DD0186-C34A-43D7-BA29-A14012827AEB}" destId="{692815E3-934C-44BB-8825-450607602483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2C5E5947-01F6-4248-8F4E-3C35F7E4AE02}" type="presParOf" srcId="{A150A24D-8F9D-4A87-A37A-B61691E45E1D}" destId="{692815E3-934C-44BB-8825-45060760248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/>
      <dgm:spPr>
        <a:solidFill>
          <a:srgbClr val="CCFF33"/>
        </a:solidFill>
      </dgm:spPr>
      <dgm:t>
        <a:bodyPr/>
        <a:lstStyle/>
        <a:p>
          <a:pPr algn="ctr" rtl="0"/>
          <a:r>
            <a:rPr lang="ru-RU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b="1" dirty="0" smtClean="0"/>
            <a:t>«Управление муниципальными финансами и муниципальным долгом МО «Сернурский муниципальный район» на 2013-2020 годы»</a:t>
          </a:r>
          <a:endParaRPr lang="ru-RU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3550CD-A270-4766-9F10-79DF00C5FE9B}" type="presOf" srcId="{F1DD0186-C34A-43D7-BA29-A14012827AEB}" destId="{692815E3-934C-44BB-8825-450607602483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F9D2DFCA-C88D-4757-9170-AE36342665AE}" type="presOf" srcId="{3674D49B-9AED-4C9C-BA9B-85464BF1DEA4}" destId="{A150A24D-8F9D-4A87-A37A-B61691E45E1D}" srcOrd="0" destOrd="0" presId="urn:microsoft.com/office/officeart/2005/8/layout/vList2"/>
    <dgm:cxn modelId="{8C52C500-AABF-404D-842A-8A7343291A67}" type="presParOf" srcId="{A150A24D-8F9D-4A87-A37A-B61691E45E1D}" destId="{692815E3-934C-44BB-8825-45060760248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/>
      <dgm:spPr>
        <a:solidFill>
          <a:srgbClr val="FFCC99"/>
        </a:solidFill>
      </dgm:spPr>
      <dgm:t>
        <a:bodyPr/>
        <a:lstStyle/>
        <a:p>
          <a:pPr algn="ctr" rtl="0"/>
          <a:r>
            <a:rPr lang="ru-RU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b="1" dirty="0" smtClean="0"/>
            <a:t>«Устойчивое развитие территорий поселений и эффективная деятельность органов местного самоуправления в МО «Сернурский муниципальный район» в современных условиях на 2014-2020 годы»</a:t>
          </a:r>
          <a:endParaRPr lang="ru-RU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DA3E97-DC4A-4B67-8475-4F1D18E8190B}" type="presOf" srcId="{F1DD0186-C34A-43D7-BA29-A14012827AEB}" destId="{692815E3-934C-44BB-8825-450607602483}" srcOrd="0" destOrd="0" presId="urn:microsoft.com/office/officeart/2005/8/layout/vList2"/>
    <dgm:cxn modelId="{9454EF3D-4C2C-4AC1-A280-775841EDB61E}" type="presOf" srcId="{3674D49B-9AED-4C9C-BA9B-85464BF1DEA4}" destId="{A150A24D-8F9D-4A87-A37A-B61691E45E1D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A4A8F168-C884-42D2-BB1A-E0B793A6BC11}" type="presParOf" srcId="{A150A24D-8F9D-4A87-A37A-B61691E45E1D}" destId="{692815E3-934C-44BB-8825-45060760248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 custT="1"/>
      <dgm:spPr>
        <a:solidFill>
          <a:schemeClr val="bg2"/>
        </a:solidFill>
      </dgm:spPr>
      <dgm:t>
        <a:bodyPr/>
        <a:lstStyle/>
        <a:p>
          <a:pPr algn="ctr" rtl="0"/>
          <a:r>
            <a:rPr lang="ru-RU" sz="2400" dirty="0" smtClean="0"/>
            <a:t>Расходы на непрограммную деятельность</a:t>
          </a:r>
          <a:endParaRPr lang="ru-RU" sz="2400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7120C4-BAD8-40FA-AD62-867DCE673CED}" type="presOf" srcId="{F1DD0186-C34A-43D7-BA29-A14012827AEB}" destId="{692815E3-934C-44BB-8825-450607602483}" srcOrd="0" destOrd="0" presId="urn:microsoft.com/office/officeart/2005/8/layout/vList2"/>
    <dgm:cxn modelId="{953C5778-94F5-4431-B40F-0BF18FFD6911}" type="presOf" srcId="{3674D49B-9AED-4C9C-BA9B-85464BF1DEA4}" destId="{A150A24D-8F9D-4A87-A37A-B61691E45E1D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FFB17D26-E674-4AC7-9E9D-6F0CE1561303}" type="presParOf" srcId="{A150A24D-8F9D-4A87-A37A-B61691E45E1D}" destId="{692815E3-934C-44BB-8825-45060760248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946A964-58B1-42F3-BC9F-EC13C728F7A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B11DA1-FAEA-4662-90A8-8F88AA3F2FC3}">
      <dgm:prSet phldrT="[Текст]" custT="1"/>
      <dgm:spPr/>
      <dgm:t>
        <a:bodyPr/>
        <a:lstStyle/>
        <a:p>
          <a:r>
            <a:rPr lang="ru-RU" sz="1400" dirty="0" smtClean="0"/>
            <a:t>Закон РФ от 29.12.2012г. №273-ФЗ «Об образовании  в Российской Федерации»</a:t>
          </a:r>
        </a:p>
      </dgm:t>
    </dgm:pt>
    <dgm:pt modelId="{8F345D0D-5EB6-4E43-B92F-3D5AF23E4534}" type="parTrans" cxnId="{63928927-4D81-4C65-92BE-CB6215B5FFCB}">
      <dgm:prSet/>
      <dgm:spPr/>
      <dgm:t>
        <a:bodyPr/>
        <a:lstStyle/>
        <a:p>
          <a:endParaRPr lang="ru-RU"/>
        </a:p>
      </dgm:t>
    </dgm:pt>
    <dgm:pt modelId="{4FC5DEDF-F4D6-4F8A-9BB4-7E1B1A0AD7F9}" type="sibTrans" cxnId="{63928927-4D81-4C65-92BE-CB6215B5FFCB}">
      <dgm:prSet/>
      <dgm:spPr/>
      <dgm:t>
        <a:bodyPr/>
        <a:lstStyle/>
        <a:p>
          <a:endParaRPr lang="ru-RU"/>
        </a:p>
      </dgm:t>
    </dgm:pt>
    <dgm:pt modelId="{F37F3D3C-5EBE-48F6-A002-194CF3BF4016}">
      <dgm:prSet phldrT="[Текст]" custT="1"/>
      <dgm:spPr/>
      <dgm:t>
        <a:bodyPr/>
        <a:lstStyle/>
        <a:p>
          <a:r>
            <a:rPr lang="ru-RU" sz="1400" dirty="0" smtClean="0"/>
            <a:t>ФЗ от 28.06.1995г. №98-ФЗ «О государственной  поддержке молодежных и детских общественных объединений»</a:t>
          </a:r>
        </a:p>
      </dgm:t>
    </dgm:pt>
    <dgm:pt modelId="{55ED37C2-4B68-420D-901A-8F5DB446E430}" type="parTrans" cxnId="{6FB6480E-750E-474A-87CC-AA78EE0C3102}">
      <dgm:prSet/>
      <dgm:spPr/>
      <dgm:t>
        <a:bodyPr/>
        <a:lstStyle/>
        <a:p>
          <a:endParaRPr lang="ru-RU"/>
        </a:p>
      </dgm:t>
    </dgm:pt>
    <dgm:pt modelId="{69BD736A-4BFA-4146-B335-ED4F811C8C22}" type="sibTrans" cxnId="{6FB6480E-750E-474A-87CC-AA78EE0C3102}">
      <dgm:prSet/>
      <dgm:spPr/>
      <dgm:t>
        <a:bodyPr/>
        <a:lstStyle/>
        <a:p>
          <a:endParaRPr lang="ru-RU"/>
        </a:p>
      </dgm:t>
    </dgm:pt>
    <dgm:pt modelId="{AE1BBB1D-F313-4431-A92C-83F772259CA2}">
      <dgm:prSet custT="1"/>
      <dgm:spPr/>
      <dgm:t>
        <a:bodyPr/>
        <a:lstStyle/>
        <a:p>
          <a:r>
            <a:rPr lang="ru-RU" sz="1400" dirty="0" smtClean="0"/>
            <a:t>Закон РМЭ от 01.08.2013г. № 29-З «Об образовании  в Республике Марий Эл»</a:t>
          </a:r>
          <a:endParaRPr lang="ru-RU" sz="1400" dirty="0"/>
        </a:p>
      </dgm:t>
    </dgm:pt>
    <dgm:pt modelId="{C9BCFF35-7E58-402B-8B44-F0649A4DF414}" type="parTrans" cxnId="{498C2A30-8530-4604-91E1-97EDE3CACFD1}">
      <dgm:prSet/>
      <dgm:spPr/>
      <dgm:t>
        <a:bodyPr/>
        <a:lstStyle/>
        <a:p>
          <a:endParaRPr lang="ru-RU"/>
        </a:p>
      </dgm:t>
    </dgm:pt>
    <dgm:pt modelId="{7046D80F-AC74-40AA-A743-3DFFECB22709}" type="sibTrans" cxnId="{498C2A30-8530-4604-91E1-97EDE3CACFD1}">
      <dgm:prSet/>
      <dgm:spPr/>
      <dgm:t>
        <a:bodyPr/>
        <a:lstStyle/>
        <a:p>
          <a:endParaRPr lang="ru-RU"/>
        </a:p>
      </dgm:t>
    </dgm:pt>
    <dgm:pt modelId="{3EEDAA85-B9C6-4643-A3B6-2ED2F4852875}">
      <dgm:prSet custT="1"/>
      <dgm:spPr/>
      <dgm:t>
        <a:bodyPr/>
        <a:lstStyle/>
        <a:p>
          <a:r>
            <a:rPr lang="ru-RU" sz="1400" dirty="0" smtClean="0"/>
            <a:t>Закон РМЭ от 29.09.1998г. №94-З  «О государственной молодежной политике в Республике Марий Эл»</a:t>
          </a:r>
        </a:p>
      </dgm:t>
    </dgm:pt>
    <dgm:pt modelId="{09C3CAD4-F62D-4FF1-8F99-3BB10FB10F0A}" type="parTrans" cxnId="{F440ED53-25B2-4641-A9BF-CAD2FC4D4142}">
      <dgm:prSet/>
      <dgm:spPr/>
      <dgm:t>
        <a:bodyPr/>
        <a:lstStyle/>
        <a:p>
          <a:endParaRPr lang="ru-RU"/>
        </a:p>
      </dgm:t>
    </dgm:pt>
    <dgm:pt modelId="{4857DF60-FF03-43D0-A8FD-05AE03A7F3DE}" type="sibTrans" cxnId="{F440ED53-25B2-4641-A9BF-CAD2FC4D4142}">
      <dgm:prSet/>
      <dgm:spPr/>
      <dgm:t>
        <a:bodyPr/>
        <a:lstStyle/>
        <a:p>
          <a:endParaRPr lang="ru-RU"/>
        </a:p>
      </dgm:t>
    </dgm:pt>
    <dgm:pt modelId="{C456A296-2E4D-4598-BA87-69F27E921C39}" type="pres">
      <dgm:prSet presAssocID="{4946A964-58B1-42F3-BC9F-EC13C728F7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78B7F5-56B9-4A51-9FFD-412AD5452EFE}" type="pres">
      <dgm:prSet presAssocID="{CFB11DA1-FAEA-4662-90A8-8F88AA3F2FC3}" presName="node" presStyleLbl="node1" presStyleIdx="0" presStyleCnt="4" custAng="0" custScaleX="107615" custScaleY="87428" custLinFactNeighborX="-25152" custLinFactNeighborY="-3500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  <dgm:pt modelId="{D401610B-0166-4C62-98EC-12A85013C49F}" type="pres">
      <dgm:prSet presAssocID="{4FC5DEDF-F4D6-4F8A-9BB4-7E1B1A0AD7F9}" presName="sibTrans" presStyleCnt="0"/>
      <dgm:spPr/>
    </dgm:pt>
    <dgm:pt modelId="{EEBB6648-B15F-4F22-9DEC-123352F2317C}" type="pres">
      <dgm:prSet presAssocID="{F37F3D3C-5EBE-48F6-A002-194CF3BF4016}" presName="node" presStyleLbl="node1" presStyleIdx="1" presStyleCnt="4" custScaleX="109491" custScaleY="81209" custLinFactNeighborX="6538" custLinFactNeighborY="8638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  <dgm:pt modelId="{DF508099-189A-44D4-BFE4-629DC4B53CE2}" type="pres">
      <dgm:prSet presAssocID="{69BD736A-4BFA-4146-B335-ED4F811C8C22}" presName="sibTrans" presStyleCnt="0"/>
      <dgm:spPr/>
    </dgm:pt>
    <dgm:pt modelId="{EF1F661C-9F38-4F1C-B8B8-67E222C9EB62}" type="pres">
      <dgm:prSet presAssocID="{AE1BBB1D-F313-4431-A92C-83F772259CA2}" presName="node" presStyleLbl="node1" presStyleIdx="2" presStyleCnt="4" custLinFactNeighborX="44931" custLinFactNeighborY="-37382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  <dgm:pt modelId="{63B5ED02-E5B4-4D0D-8211-2E4CC581F16A}" type="pres">
      <dgm:prSet presAssocID="{7046D80F-AC74-40AA-A743-3DFFECB22709}" presName="sibTrans" presStyleCnt="0"/>
      <dgm:spPr/>
    </dgm:pt>
    <dgm:pt modelId="{6BD903F0-4F59-40F1-BC69-4516C6A46500}" type="pres">
      <dgm:prSet presAssocID="{3EEDAA85-B9C6-4643-A3B6-2ED2F4852875}" presName="node" presStyleLbl="node1" presStyleIdx="3" presStyleCnt="4" custScaleX="112356" custScaleY="72686" custLinFactNeighborX="21201" custLinFactNeighborY="15704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</dgm:ptLst>
  <dgm:cxnLst>
    <dgm:cxn modelId="{F440ED53-25B2-4641-A9BF-CAD2FC4D4142}" srcId="{4946A964-58B1-42F3-BC9F-EC13C728F7A0}" destId="{3EEDAA85-B9C6-4643-A3B6-2ED2F4852875}" srcOrd="3" destOrd="0" parTransId="{09C3CAD4-F62D-4FF1-8F99-3BB10FB10F0A}" sibTransId="{4857DF60-FF03-43D0-A8FD-05AE03A7F3DE}"/>
    <dgm:cxn modelId="{498C2A30-8530-4604-91E1-97EDE3CACFD1}" srcId="{4946A964-58B1-42F3-BC9F-EC13C728F7A0}" destId="{AE1BBB1D-F313-4431-A92C-83F772259CA2}" srcOrd="2" destOrd="0" parTransId="{C9BCFF35-7E58-402B-8B44-F0649A4DF414}" sibTransId="{7046D80F-AC74-40AA-A743-3DFFECB22709}"/>
    <dgm:cxn modelId="{ABA1C9A4-4A4B-4091-9527-6D388EB76EC0}" type="presOf" srcId="{AE1BBB1D-F313-4431-A92C-83F772259CA2}" destId="{EF1F661C-9F38-4F1C-B8B8-67E222C9EB62}" srcOrd="0" destOrd="0" presId="urn:microsoft.com/office/officeart/2005/8/layout/default"/>
    <dgm:cxn modelId="{6FB6480E-750E-474A-87CC-AA78EE0C3102}" srcId="{4946A964-58B1-42F3-BC9F-EC13C728F7A0}" destId="{F37F3D3C-5EBE-48F6-A002-194CF3BF4016}" srcOrd="1" destOrd="0" parTransId="{55ED37C2-4B68-420D-901A-8F5DB446E430}" sibTransId="{69BD736A-4BFA-4146-B335-ED4F811C8C22}"/>
    <dgm:cxn modelId="{D62CB25A-8317-411F-A1FA-246BED6CDA24}" type="presOf" srcId="{CFB11DA1-FAEA-4662-90A8-8F88AA3F2FC3}" destId="{3D78B7F5-56B9-4A51-9FFD-412AD5452EFE}" srcOrd="0" destOrd="0" presId="urn:microsoft.com/office/officeart/2005/8/layout/default"/>
    <dgm:cxn modelId="{711D1852-FDBC-4BD6-8DB0-7F8EC6A0E25C}" type="presOf" srcId="{3EEDAA85-B9C6-4643-A3B6-2ED2F4852875}" destId="{6BD903F0-4F59-40F1-BC69-4516C6A46500}" srcOrd="0" destOrd="0" presId="urn:microsoft.com/office/officeart/2005/8/layout/default"/>
    <dgm:cxn modelId="{E78EC661-8CDC-49A1-9016-482E10006CA1}" type="presOf" srcId="{F37F3D3C-5EBE-48F6-A002-194CF3BF4016}" destId="{EEBB6648-B15F-4F22-9DEC-123352F2317C}" srcOrd="0" destOrd="0" presId="urn:microsoft.com/office/officeart/2005/8/layout/default"/>
    <dgm:cxn modelId="{63928927-4D81-4C65-92BE-CB6215B5FFCB}" srcId="{4946A964-58B1-42F3-BC9F-EC13C728F7A0}" destId="{CFB11DA1-FAEA-4662-90A8-8F88AA3F2FC3}" srcOrd="0" destOrd="0" parTransId="{8F345D0D-5EB6-4E43-B92F-3D5AF23E4534}" sibTransId="{4FC5DEDF-F4D6-4F8A-9BB4-7E1B1A0AD7F9}"/>
    <dgm:cxn modelId="{224DA074-B1FA-4A8C-92C8-1C46AC3279A4}" type="presOf" srcId="{4946A964-58B1-42F3-BC9F-EC13C728F7A0}" destId="{C456A296-2E4D-4598-BA87-69F27E921C39}" srcOrd="0" destOrd="0" presId="urn:microsoft.com/office/officeart/2005/8/layout/default"/>
    <dgm:cxn modelId="{31165D85-D01B-453F-90CB-F72FA84BC5A9}" type="presParOf" srcId="{C456A296-2E4D-4598-BA87-69F27E921C39}" destId="{3D78B7F5-56B9-4A51-9FFD-412AD5452EFE}" srcOrd="0" destOrd="0" presId="urn:microsoft.com/office/officeart/2005/8/layout/default"/>
    <dgm:cxn modelId="{CA2F0083-170A-49F3-9D26-7C8AE63D2711}" type="presParOf" srcId="{C456A296-2E4D-4598-BA87-69F27E921C39}" destId="{D401610B-0166-4C62-98EC-12A85013C49F}" srcOrd="1" destOrd="0" presId="urn:microsoft.com/office/officeart/2005/8/layout/default"/>
    <dgm:cxn modelId="{5343DC57-8016-49B3-A152-71F9F4A0F56B}" type="presParOf" srcId="{C456A296-2E4D-4598-BA87-69F27E921C39}" destId="{EEBB6648-B15F-4F22-9DEC-123352F2317C}" srcOrd="2" destOrd="0" presId="urn:microsoft.com/office/officeart/2005/8/layout/default"/>
    <dgm:cxn modelId="{32F9206B-076A-44E4-8942-181F790732A5}" type="presParOf" srcId="{C456A296-2E4D-4598-BA87-69F27E921C39}" destId="{DF508099-189A-44D4-BFE4-629DC4B53CE2}" srcOrd="3" destOrd="0" presId="urn:microsoft.com/office/officeart/2005/8/layout/default"/>
    <dgm:cxn modelId="{DA6D14D9-7D22-42EC-A697-3C42AF967D67}" type="presParOf" srcId="{C456A296-2E4D-4598-BA87-69F27E921C39}" destId="{EF1F661C-9F38-4F1C-B8B8-67E222C9EB62}" srcOrd="4" destOrd="0" presId="urn:microsoft.com/office/officeart/2005/8/layout/default"/>
    <dgm:cxn modelId="{3744C31A-7041-408E-9990-EE3AA1D1215B}" type="presParOf" srcId="{C456A296-2E4D-4598-BA87-69F27E921C39}" destId="{63B5ED02-E5B4-4D0D-8211-2E4CC581F16A}" srcOrd="5" destOrd="0" presId="urn:microsoft.com/office/officeart/2005/8/layout/default"/>
    <dgm:cxn modelId="{FB13FC5A-BCE6-4775-B512-6FC639016AD3}" type="presParOf" srcId="{C456A296-2E4D-4598-BA87-69F27E921C39}" destId="{6BD903F0-4F59-40F1-BC69-4516C6A46500}" srcOrd="6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51A7D1C-7221-47F4-9488-38E917EB06D7}" type="doc">
      <dgm:prSet loTypeId="urn:microsoft.com/office/officeart/2005/8/layout/vList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E8781E7-38F6-4C5D-A3CB-23CFB44CA98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Спасибо за внимание !</a:t>
          </a:r>
          <a:endParaRPr lang="ru-RU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942F78B-1D3B-4DA9-AB9F-21ADC366116E}" type="parTrans" cxnId="{712B8217-FAD9-4A1F-9CE4-814DBA73074B}">
      <dgm:prSet/>
      <dgm:spPr/>
      <dgm:t>
        <a:bodyPr/>
        <a:lstStyle/>
        <a:p>
          <a:endParaRPr lang="ru-RU"/>
        </a:p>
      </dgm:t>
    </dgm:pt>
    <dgm:pt modelId="{CB406698-2774-4081-B1F0-9269B16CD14B}" type="sibTrans" cxnId="{712B8217-FAD9-4A1F-9CE4-814DBA73074B}">
      <dgm:prSet/>
      <dgm:spPr/>
      <dgm:t>
        <a:bodyPr/>
        <a:lstStyle/>
        <a:p>
          <a:endParaRPr lang="ru-RU"/>
        </a:p>
      </dgm:t>
    </dgm:pt>
    <dgm:pt modelId="{CE5E39D2-1490-4B61-8F72-661547A2EE53}" type="pres">
      <dgm:prSet presAssocID="{851A7D1C-7221-47F4-9488-38E917EB06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9DF3E8-2CD8-45C4-8FB9-514601FFD3AD}" type="pres">
      <dgm:prSet presAssocID="{EE8781E7-38F6-4C5D-A3CB-23CFB44CA98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2B8217-FAD9-4A1F-9CE4-814DBA73074B}" srcId="{851A7D1C-7221-47F4-9488-38E917EB06D7}" destId="{EE8781E7-38F6-4C5D-A3CB-23CFB44CA986}" srcOrd="0" destOrd="0" parTransId="{4942F78B-1D3B-4DA9-AB9F-21ADC366116E}" sibTransId="{CB406698-2774-4081-B1F0-9269B16CD14B}"/>
    <dgm:cxn modelId="{A03DB92B-74C3-4C6F-97D5-D13973F37842}" type="presOf" srcId="{EE8781E7-38F6-4C5D-A3CB-23CFB44CA986}" destId="{AA9DF3E8-2CD8-45C4-8FB9-514601FFD3AD}" srcOrd="0" destOrd="0" presId="urn:microsoft.com/office/officeart/2005/8/layout/vList2"/>
    <dgm:cxn modelId="{CB9E622C-3457-466E-B73B-825842F98D3D}" type="presOf" srcId="{851A7D1C-7221-47F4-9488-38E917EB06D7}" destId="{CE5E39D2-1490-4B61-8F72-661547A2EE53}" srcOrd="0" destOrd="0" presId="urn:microsoft.com/office/officeart/2005/8/layout/vList2"/>
    <dgm:cxn modelId="{B9E680E9-3568-445B-B1EC-F448CB0EE8A0}" type="presParOf" srcId="{CE5E39D2-1490-4B61-8F72-661547A2EE53}" destId="{AA9DF3E8-2CD8-45C4-8FB9-514601FFD3AD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C3A8D7-CB38-4461-9CBA-15777E21E16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16200000"/>
          </a:camera>
          <a:lightRig rig="threePt" dir="t"/>
        </a:scene3d>
      </dgm:spPr>
    </dgm:pt>
    <dgm:pt modelId="{F99C9D6E-B7CA-47ED-B4E0-FCF8C8652CC6}">
      <dgm:prSet phldrT="[Текст]" phldr="1" custT="1"/>
      <dgm:spPr>
        <a:solidFill>
          <a:srgbClr val="12D45C"/>
        </a:solidFill>
        <a:ln>
          <a:solidFill>
            <a:srgbClr val="00B050"/>
          </a:solidFill>
        </a:ln>
      </dgm:spPr>
      <dgm:t>
        <a:bodyPr/>
        <a:lstStyle/>
        <a:p>
          <a:endParaRPr lang="ru-RU" sz="100" baseline="0" dirty="0">
            <a:solidFill>
              <a:srgbClr val="12D45C"/>
            </a:solidFill>
          </a:endParaRPr>
        </a:p>
      </dgm:t>
    </dgm:pt>
    <dgm:pt modelId="{841749C4-A837-41FA-B0A2-BCEC0464D6F5}" type="parTrans" cxnId="{798F61A0-F329-4DD2-967E-7DB36F2E6AE3}">
      <dgm:prSet/>
      <dgm:spPr/>
      <dgm:t>
        <a:bodyPr/>
        <a:lstStyle/>
        <a:p>
          <a:endParaRPr lang="ru-RU"/>
        </a:p>
      </dgm:t>
    </dgm:pt>
    <dgm:pt modelId="{D0493273-B506-4A62-9531-463C76FC5F9A}" type="sibTrans" cxnId="{798F61A0-F329-4DD2-967E-7DB36F2E6AE3}">
      <dgm:prSet/>
      <dgm:spPr/>
      <dgm:t>
        <a:bodyPr/>
        <a:lstStyle/>
        <a:p>
          <a:endParaRPr lang="ru-RU"/>
        </a:p>
      </dgm:t>
    </dgm:pt>
    <dgm:pt modelId="{0C96E4B1-93AE-463A-8C5C-76D49557AA45}">
      <dgm:prSet phldrT="[Текст]" phldr="1" custT="1"/>
      <dgm:spPr>
        <a:solidFill>
          <a:srgbClr val="66FFFF"/>
        </a:solidFill>
      </dgm:spPr>
      <dgm:t>
        <a:bodyPr/>
        <a:lstStyle/>
        <a:p>
          <a:endParaRPr lang="ru-RU" sz="100" baseline="0" dirty="0">
            <a:solidFill>
              <a:srgbClr val="66FFFF"/>
            </a:solidFill>
          </a:endParaRPr>
        </a:p>
      </dgm:t>
    </dgm:pt>
    <dgm:pt modelId="{64C1EABF-F157-4A04-A7D7-ACC15A471563}" type="parTrans" cxnId="{2A2007BA-281E-4B12-96EE-BC443AD0163F}">
      <dgm:prSet/>
      <dgm:spPr/>
      <dgm:t>
        <a:bodyPr/>
        <a:lstStyle/>
        <a:p>
          <a:endParaRPr lang="ru-RU"/>
        </a:p>
      </dgm:t>
    </dgm:pt>
    <dgm:pt modelId="{831D9A2F-A60D-4D19-B4F7-5A8C39566D96}" type="sibTrans" cxnId="{2A2007BA-281E-4B12-96EE-BC443AD0163F}">
      <dgm:prSet/>
      <dgm:spPr/>
      <dgm:t>
        <a:bodyPr/>
        <a:lstStyle/>
        <a:p>
          <a:endParaRPr lang="ru-RU"/>
        </a:p>
      </dgm:t>
    </dgm:pt>
    <dgm:pt modelId="{CAA3F9C3-CA22-4DBA-97DF-36347D424714}">
      <dgm:prSet phldrT="[Текст]" phldr="1" custT="1"/>
      <dgm:spPr>
        <a:solidFill>
          <a:srgbClr val="FF3300"/>
        </a:solidFill>
      </dgm:spPr>
      <dgm:t>
        <a:bodyPr/>
        <a:lstStyle/>
        <a:p>
          <a:endParaRPr lang="ru-RU" sz="100" baseline="0" dirty="0">
            <a:solidFill>
              <a:srgbClr val="FF0000"/>
            </a:solidFill>
          </a:endParaRPr>
        </a:p>
      </dgm:t>
    </dgm:pt>
    <dgm:pt modelId="{F6332E87-2013-426E-AEDB-4FB0021D3818}" type="sibTrans" cxnId="{074CC1F5-C264-4D1F-8698-B47699FF1002}">
      <dgm:prSet/>
      <dgm:spPr/>
      <dgm:t>
        <a:bodyPr/>
        <a:lstStyle/>
        <a:p>
          <a:endParaRPr lang="ru-RU"/>
        </a:p>
      </dgm:t>
    </dgm:pt>
    <dgm:pt modelId="{1F398CBA-A081-45F8-992D-97C9CE222182}" type="parTrans" cxnId="{074CC1F5-C264-4D1F-8698-B47699FF1002}">
      <dgm:prSet/>
      <dgm:spPr/>
      <dgm:t>
        <a:bodyPr/>
        <a:lstStyle/>
        <a:p>
          <a:endParaRPr lang="ru-RU"/>
        </a:p>
      </dgm:t>
    </dgm:pt>
    <dgm:pt modelId="{AF3F7828-34A9-4C98-90E3-06EFA1E9460D}" type="pres">
      <dgm:prSet presAssocID="{41C3A8D7-CB38-4461-9CBA-15777E21E16A}" presName="Name0" presStyleCnt="0">
        <dgm:presLayoutVars>
          <dgm:dir/>
          <dgm:animLvl val="lvl"/>
          <dgm:resizeHandles val="exact"/>
        </dgm:presLayoutVars>
      </dgm:prSet>
      <dgm:spPr/>
    </dgm:pt>
    <dgm:pt modelId="{968685C8-85CF-4D39-A403-9B8A3586AAC3}" type="pres">
      <dgm:prSet presAssocID="{F99C9D6E-B7CA-47ED-B4E0-FCF8C8652CC6}" presName="parTxOnly" presStyleLbl="node1" presStyleIdx="0" presStyleCnt="3" custScaleX="45620" custScaleY="50098" custLinFactNeighborX="-5540" custLinFactNeighborY="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80B75-0F77-4443-ACDE-C5459BF2529E}" type="pres">
      <dgm:prSet presAssocID="{D0493273-B506-4A62-9531-463C76FC5F9A}" presName="parTxOnlySpace" presStyleCnt="0"/>
      <dgm:spPr/>
    </dgm:pt>
    <dgm:pt modelId="{AF41B0BC-98C1-4E50-8F94-5B0061202C61}" type="pres">
      <dgm:prSet presAssocID="{0C96E4B1-93AE-463A-8C5C-76D49557AA45}" presName="parTxOnly" presStyleLbl="node1" presStyleIdx="1" presStyleCnt="3" custScaleX="35534" custScaleY="50098" custLinFactNeighborX="-8368" custLinFactNeighborY="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DED5F-8B6F-4646-8D84-33EA3F7551C7}" type="pres">
      <dgm:prSet presAssocID="{831D9A2F-A60D-4D19-B4F7-5A8C39566D96}" presName="parTxOnlySpace" presStyleCnt="0"/>
      <dgm:spPr/>
    </dgm:pt>
    <dgm:pt modelId="{49D2DD88-3622-4BBB-AB0E-06C3F220592B}" type="pres">
      <dgm:prSet presAssocID="{CAA3F9C3-CA22-4DBA-97DF-36347D424714}" presName="parTxOnly" presStyleLbl="node1" presStyleIdx="2" presStyleCnt="3" custScaleX="36106" custScaleY="50098" custLinFactNeighborX="-4833" custLinFactNeighborY="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C6290D-5F66-4370-A9C5-C524639943E1}" type="presOf" srcId="{CAA3F9C3-CA22-4DBA-97DF-36347D424714}" destId="{49D2DD88-3622-4BBB-AB0E-06C3F220592B}" srcOrd="0" destOrd="0" presId="urn:microsoft.com/office/officeart/2005/8/layout/chevron1"/>
    <dgm:cxn modelId="{798F61A0-F329-4DD2-967E-7DB36F2E6AE3}" srcId="{41C3A8D7-CB38-4461-9CBA-15777E21E16A}" destId="{F99C9D6E-B7CA-47ED-B4E0-FCF8C8652CC6}" srcOrd="0" destOrd="0" parTransId="{841749C4-A837-41FA-B0A2-BCEC0464D6F5}" sibTransId="{D0493273-B506-4A62-9531-463C76FC5F9A}"/>
    <dgm:cxn modelId="{DE41AAEF-A747-4962-B838-01AC569290C9}" type="presOf" srcId="{41C3A8D7-CB38-4461-9CBA-15777E21E16A}" destId="{AF3F7828-34A9-4C98-90E3-06EFA1E9460D}" srcOrd="0" destOrd="0" presId="urn:microsoft.com/office/officeart/2005/8/layout/chevron1"/>
    <dgm:cxn modelId="{074CC1F5-C264-4D1F-8698-B47699FF1002}" srcId="{41C3A8D7-CB38-4461-9CBA-15777E21E16A}" destId="{CAA3F9C3-CA22-4DBA-97DF-36347D424714}" srcOrd="2" destOrd="0" parTransId="{1F398CBA-A081-45F8-992D-97C9CE222182}" sibTransId="{F6332E87-2013-426E-AEDB-4FB0021D3818}"/>
    <dgm:cxn modelId="{2A2007BA-281E-4B12-96EE-BC443AD0163F}" srcId="{41C3A8D7-CB38-4461-9CBA-15777E21E16A}" destId="{0C96E4B1-93AE-463A-8C5C-76D49557AA45}" srcOrd="1" destOrd="0" parTransId="{64C1EABF-F157-4A04-A7D7-ACC15A471563}" sibTransId="{831D9A2F-A60D-4D19-B4F7-5A8C39566D96}"/>
    <dgm:cxn modelId="{5C017EB8-3CF8-489C-A80D-D0CB5ADBC135}" type="presOf" srcId="{0C96E4B1-93AE-463A-8C5C-76D49557AA45}" destId="{AF41B0BC-98C1-4E50-8F94-5B0061202C61}" srcOrd="0" destOrd="0" presId="urn:microsoft.com/office/officeart/2005/8/layout/chevron1"/>
    <dgm:cxn modelId="{BC9D079F-E563-4776-B835-E5A831974B9A}" type="presOf" srcId="{F99C9D6E-B7CA-47ED-B4E0-FCF8C8652CC6}" destId="{968685C8-85CF-4D39-A403-9B8A3586AAC3}" srcOrd="0" destOrd="0" presId="urn:microsoft.com/office/officeart/2005/8/layout/chevron1"/>
    <dgm:cxn modelId="{81D5E825-2F83-4C1A-A811-F41B0CE4D380}" type="presParOf" srcId="{AF3F7828-34A9-4C98-90E3-06EFA1E9460D}" destId="{968685C8-85CF-4D39-A403-9B8A3586AAC3}" srcOrd="0" destOrd="0" presId="urn:microsoft.com/office/officeart/2005/8/layout/chevron1"/>
    <dgm:cxn modelId="{207C691E-BFDD-4401-A1A0-C5A6B6467B0F}" type="presParOf" srcId="{AF3F7828-34A9-4C98-90E3-06EFA1E9460D}" destId="{70E80B75-0F77-4443-ACDE-C5459BF2529E}" srcOrd="1" destOrd="0" presId="urn:microsoft.com/office/officeart/2005/8/layout/chevron1"/>
    <dgm:cxn modelId="{31AADC5E-13AC-463B-B6AD-DF7C93325AB3}" type="presParOf" srcId="{AF3F7828-34A9-4C98-90E3-06EFA1E9460D}" destId="{AF41B0BC-98C1-4E50-8F94-5B0061202C61}" srcOrd="2" destOrd="0" presId="urn:microsoft.com/office/officeart/2005/8/layout/chevron1"/>
    <dgm:cxn modelId="{DA9B6E92-0A33-4E72-8B32-9475B0BAD5BC}" type="presParOf" srcId="{AF3F7828-34A9-4C98-90E3-06EFA1E9460D}" destId="{A6FDED5F-8B6F-4646-8D84-33EA3F7551C7}" srcOrd="3" destOrd="0" presId="urn:microsoft.com/office/officeart/2005/8/layout/chevron1"/>
    <dgm:cxn modelId="{87F3D066-83D1-4ADF-A717-4B79A3D08F48}" type="presParOf" srcId="{AF3F7828-34A9-4C98-90E3-06EFA1E9460D}" destId="{49D2DD88-3622-4BBB-AB0E-06C3F220592B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7C801C-629A-4265-8E0E-7BD02D84FAB5}" type="doc">
      <dgm:prSet loTypeId="urn:microsoft.com/office/officeart/2005/8/layout/chevron1" loCatId="process" qsTypeId="urn:microsoft.com/office/officeart/2005/8/quickstyle/3d7" qsCatId="3D" csTypeId="urn:microsoft.com/office/officeart/2005/8/colors/accent1_2" csCatId="accent1" phldr="1"/>
      <dgm:spPr>
        <a:scene3d>
          <a:camera prst="perspectiveLeft" zoom="91000">
            <a:rot lat="0" lon="1200000" rev="16200000"/>
          </a:camera>
          <a:lightRig rig="threePt" dir="t">
            <a:rot lat="0" lon="0" rev="20640000"/>
          </a:lightRig>
        </a:scene3d>
      </dgm:spPr>
    </dgm:pt>
    <dgm:pt modelId="{7D1E121F-25E5-4141-BB8D-E0A280D64EB3}">
      <dgm:prSet phldrT="[Текст]" phldr="1" custT="1"/>
      <dgm:spPr/>
      <dgm:t>
        <a:bodyPr/>
        <a:lstStyle/>
        <a:p>
          <a:endParaRPr lang="ru-RU" sz="1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AB20BE8A-1BC5-4F3E-AE50-7EE9378E8BEC}" type="parTrans" cxnId="{8D6321F5-17A8-4EC4-A0BC-3BF11B0E3496}">
      <dgm:prSet/>
      <dgm:spPr/>
      <dgm:t>
        <a:bodyPr/>
        <a:lstStyle/>
        <a:p>
          <a:endParaRPr lang="ru-RU"/>
        </a:p>
      </dgm:t>
    </dgm:pt>
    <dgm:pt modelId="{47733F35-4CA8-4865-B6D9-FBC9205EF724}" type="sibTrans" cxnId="{8D6321F5-17A8-4EC4-A0BC-3BF11B0E3496}">
      <dgm:prSet/>
      <dgm:spPr/>
      <dgm:t>
        <a:bodyPr/>
        <a:lstStyle/>
        <a:p>
          <a:endParaRPr lang="ru-RU"/>
        </a:p>
      </dgm:t>
    </dgm:pt>
    <dgm:pt modelId="{D99CF453-43CB-49DD-AE4E-9CA0A3F3F1E9}">
      <dgm:prSet phldrT="[Текст]" phldr="1" custT="1"/>
      <dgm:spPr/>
      <dgm:t>
        <a:bodyPr/>
        <a:lstStyle/>
        <a:p>
          <a:endParaRPr lang="ru-RU" sz="4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A03D9D9-3439-4A7C-959E-73B827543606}" type="parTrans" cxnId="{12F850F6-9E42-4F7A-83D6-C29022F225DF}">
      <dgm:prSet/>
      <dgm:spPr/>
      <dgm:t>
        <a:bodyPr/>
        <a:lstStyle/>
        <a:p>
          <a:endParaRPr lang="ru-RU"/>
        </a:p>
      </dgm:t>
    </dgm:pt>
    <dgm:pt modelId="{0F214689-12C3-450A-BA10-78DF23AB47F6}" type="sibTrans" cxnId="{12F850F6-9E42-4F7A-83D6-C29022F225DF}">
      <dgm:prSet/>
      <dgm:spPr/>
      <dgm:t>
        <a:bodyPr/>
        <a:lstStyle/>
        <a:p>
          <a:endParaRPr lang="ru-RU"/>
        </a:p>
      </dgm:t>
    </dgm:pt>
    <dgm:pt modelId="{1DC0BF8B-8CDE-41F9-98EE-A456326137F7}">
      <dgm:prSet phldrT="[Текст]" phldr="1" custT="1"/>
      <dgm:spPr/>
      <dgm:t>
        <a:bodyPr/>
        <a:lstStyle/>
        <a:p>
          <a:endParaRPr lang="ru-RU" sz="1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3E153B-74BD-47B7-B8EE-DA0BF25A00D3}" type="sibTrans" cxnId="{6B38285B-CBEC-4CE1-BE5E-C5B0D656C0CE}">
      <dgm:prSet/>
      <dgm:spPr/>
      <dgm:t>
        <a:bodyPr/>
        <a:lstStyle/>
        <a:p>
          <a:endParaRPr lang="ru-RU"/>
        </a:p>
      </dgm:t>
    </dgm:pt>
    <dgm:pt modelId="{68FCA026-7171-49BD-8E7D-49EC0614EEE5}" type="parTrans" cxnId="{6B38285B-CBEC-4CE1-BE5E-C5B0D656C0CE}">
      <dgm:prSet/>
      <dgm:spPr/>
      <dgm:t>
        <a:bodyPr/>
        <a:lstStyle/>
        <a:p>
          <a:endParaRPr lang="ru-RU"/>
        </a:p>
      </dgm:t>
    </dgm:pt>
    <dgm:pt modelId="{5491405B-43FD-4B0F-B1BF-F53A8A94496F}" type="pres">
      <dgm:prSet presAssocID="{807C801C-629A-4265-8E0E-7BD02D84FAB5}" presName="Name0" presStyleCnt="0">
        <dgm:presLayoutVars>
          <dgm:dir/>
          <dgm:animLvl val="lvl"/>
          <dgm:resizeHandles val="exact"/>
        </dgm:presLayoutVars>
      </dgm:prSet>
      <dgm:spPr/>
    </dgm:pt>
    <dgm:pt modelId="{CC648617-0649-450C-8377-298837F05F69}" type="pres">
      <dgm:prSet presAssocID="{7D1E121F-25E5-4141-BB8D-E0A280D64EB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D13E7-BD73-4530-86E5-7BDCDD010228}" type="pres">
      <dgm:prSet presAssocID="{47733F35-4CA8-4865-B6D9-FBC9205EF724}" presName="parTxOnlySpace" presStyleCnt="0"/>
      <dgm:spPr/>
    </dgm:pt>
    <dgm:pt modelId="{3E402AE6-1360-4C2F-A2B8-8CE6BEE61048}" type="pres">
      <dgm:prSet presAssocID="{D99CF453-43CB-49DD-AE4E-9CA0A3F3F1E9}" presName="parTxOnly" presStyleLbl="node1" presStyleIdx="1" presStyleCnt="3" custLinFactNeighborX="6860" custLinFactNeighborY="-6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214CC-4D4A-4613-B986-1ECA78EBF72E}" type="pres">
      <dgm:prSet presAssocID="{0F214689-12C3-450A-BA10-78DF23AB47F6}" presName="parTxOnlySpace" presStyleCnt="0"/>
      <dgm:spPr/>
    </dgm:pt>
    <dgm:pt modelId="{6CB01F48-4BC4-4FA5-8E9B-365ED635D19F}" type="pres">
      <dgm:prSet presAssocID="{1DC0BF8B-8CDE-41F9-98EE-A456326137F7}" presName="parTxOnly" presStyleLbl="node1" presStyleIdx="2" presStyleCnt="3" custLinFactNeighborX="-98919" custLinFactNeighborY="-6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ED3C9F-64C8-43B1-818B-7272FD2BFE5E}" type="presOf" srcId="{7D1E121F-25E5-4141-BB8D-E0A280D64EB3}" destId="{CC648617-0649-450C-8377-298837F05F69}" srcOrd="0" destOrd="0" presId="urn:microsoft.com/office/officeart/2005/8/layout/chevron1"/>
    <dgm:cxn modelId="{8D6321F5-17A8-4EC4-A0BC-3BF11B0E3496}" srcId="{807C801C-629A-4265-8E0E-7BD02D84FAB5}" destId="{7D1E121F-25E5-4141-BB8D-E0A280D64EB3}" srcOrd="0" destOrd="0" parTransId="{AB20BE8A-1BC5-4F3E-AE50-7EE9378E8BEC}" sibTransId="{47733F35-4CA8-4865-B6D9-FBC9205EF724}"/>
    <dgm:cxn modelId="{12F850F6-9E42-4F7A-83D6-C29022F225DF}" srcId="{807C801C-629A-4265-8E0E-7BD02D84FAB5}" destId="{D99CF453-43CB-49DD-AE4E-9CA0A3F3F1E9}" srcOrd="1" destOrd="0" parTransId="{2A03D9D9-3439-4A7C-959E-73B827543606}" sibTransId="{0F214689-12C3-450A-BA10-78DF23AB47F6}"/>
    <dgm:cxn modelId="{6CC61325-90D6-4541-9CF8-1375F71F1399}" type="presOf" srcId="{D99CF453-43CB-49DD-AE4E-9CA0A3F3F1E9}" destId="{3E402AE6-1360-4C2F-A2B8-8CE6BEE61048}" srcOrd="0" destOrd="0" presId="urn:microsoft.com/office/officeart/2005/8/layout/chevron1"/>
    <dgm:cxn modelId="{55511B95-C300-4647-BA1E-752015642664}" type="presOf" srcId="{1DC0BF8B-8CDE-41F9-98EE-A456326137F7}" destId="{6CB01F48-4BC4-4FA5-8E9B-365ED635D19F}" srcOrd="0" destOrd="0" presId="urn:microsoft.com/office/officeart/2005/8/layout/chevron1"/>
    <dgm:cxn modelId="{6CA49648-A08B-4D61-AC98-7806E7289680}" type="presOf" srcId="{807C801C-629A-4265-8E0E-7BD02D84FAB5}" destId="{5491405B-43FD-4B0F-B1BF-F53A8A94496F}" srcOrd="0" destOrd="0" presId="urn:microsoft.com/office/officeart/2005/8/layout/chevron1"/>
    <dgm:cxn modelId="{6B38285B-CBEC-4CE1-BE5E-C5B0D656C0CE}" srcId="{807C801C-629A-4265-8E0E-7BD02D84FAB5}" destId="{1DC0BF8B-8CDE-41F9-98EE-A456326137F7}" srcOrd="2" destOrd="0" parTransId="{68FCA026-7171-49BD-8E7D-49EC0614EEE5}" sibTransId="{973E153B-74BD-47B7-B8EE-DA0BF25A00D3}"/>
    <dgm:cxn modelId="{13269B65-06F2-4543-B9A5-F215615FAA03}" type="presParOf" srcId="{5491405B-43FD-4B0F-B1BF-F53A8A94496F}" destId="{CC648617-0649-450C-8377-298837F05F69}" srcOrd="0" destOrd="0" presId="urn:microsoft.com/office/officeart/2005/8/layout/chevron1"/>
    <dgm:cxn modelId="{377A42F5-4D76-4D31-9993-434F313838AE}" type="presParOf" srcId="{5491405B-43FD-4B0F-B1BF-F53A8A94496F}" destId="{C8FD13E7-BD73-4530-86E5-7BDCDD010228}" srcOrd="1" destOrd="0" presId="urn:microsoft.com/office/officeart/2005/8/layout/chevron1"/>
    <dgm:cxn modelId="{7F84662A-CCA2-4B09-AC66-8DC06A87259B}" type="presParOf" srcId="{5491405B-43FD-4B0F-B1BF-F53A8A94496F}" destId="{3E402AE6-1360-4C2F-A2B8-8CE6BEE61048}" srcOrd="2" destOrd="0" presId="urn:microsoft.com/office/officeart/2005/8/layout/chevron1"/>
    <dgm:cxn modelId="{6C43D9E0-1B5B-4072-BC61-F508925A343A}" type="presParOf" srcId="{5491405B-43FD-4B0F-B1BF-F53A8A94496F}" destId="{15F214CC-4D4A-4613-B986-1ECA78EBF72E}" srcOrd="3" destOrd="0" presId="urn:microsoft.com/office/officeart/2005/8/layout/chevron1"/>
    <dgm:cxn modelId="{B024D25B-8D08-4186-BA62-E2AA4883CACB}" type="presParOf" srcId="{5491405B-43FD-4B0F-B1BF-F53A8A94496F}" destId="{6CB01F48-4BC4-4FA5-8E9B-365ED635D19F}" srcOrd="4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1BFD79-7B65-457A-9DA2-96E7FDDE5E7C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86D9A4B-3F47-4151-A478-AB2690B34FF7}">
      <dgm:prSet phldrT="[Текст]"/>
      <dgm:spPr/>
      <dgm:t>
        <a:bodyPr/>
        <a:lstStyle/>
        <a:p>
          <a:r>
            <a:rPr lang="ru-RU" dirty="0" smtClean="0"/>
            <a:t>Фонд заработной платы по полному кругу предприятий   104,0 % </a:t>
          </a:r>
          <a:endParaRPr lang="ru-RU" dirty="0"/>
        </a:p>
      </dgm:t>
    </dgm:pt>
    <dgm:pt modelId="{A124E06B-9C72-4D73-AD8E-A0FAA06E7C08}" type="parTrans" cxnId="{50B8D0BF-E63A-45D1-8177-F0572D628CEA}">
      <dgm:prSet/>
      <dgm:spPr/>
      <dgm:t>
        <a:bodyPr/>
        <a:lstStyle/>
        <a:p>
          <a:endParaRPr lang="ru-RU"/>
        </a:p>
      </dgm:t>
    </dgm:pt>
    <dgm:pt modelId="{B057802C-3288-457B-BD3D-59D60B338574}" type="sibTrans" cxnId="{50B8D0BF-E63A-45D1-8177-F0572D628CEA}">
      <dgm:prSet/>
      <dgm:spPr/>
      <dgm:t>
        <a:bodyPr/>
        <a:lstStyle/>
        <a:p>
          <a:endParaRPr lang="ru-RU"/>
        </a:p>
      </dgm:t>
    </dgm:pt>
    <dgm:pt modelId="{7B9A7CD7-F684-49F8-8D00-069D8C5EC777}">
      <dgm:prSet/>
      <dgm:spPr>
        <a:solidFill>
          <a:srgbClr val="00FF99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Индекс объема работ по виду деятельности «строительство» 100,8%</a:t>
          </a:r>
          <a:endParaRPr lang="ru-RU" dirty="0">
            <a:solidFill>
              <a:schemeClr val="tx1"/>
            </a:solidFill>
          </a:endParaRPr>
        </a:p>
      </dgm:t>
    </dgm:pt>
    <dgm:pt modelId="{0F105175-CE67-4A2D-9EEC-716E03304200}" type="parTrans" cxnId="{A84EEFD1-7EE6-4485-81B2-30BF0DF644BB}">
      <dgm:prSet/>
      <dgm:spPr/>
      <dgm:t>
        <a:bodyPr/>
        <a:lstStyle/>
        <a:p>
          <a:endParaRPr lang="ru-RU"/>
        </a:p>
      </dgm:t>
    </dgm:pt>
    <dgm:pt modelId="{D87E6C99-663E-4D2A-85FD-DB6D330DD1D5}" type="sibTrans" cxnId="{A84EEFD1-7EE6-4485-81B2-30BF0DF644BB}">
      <dgm:prSet/>
      <dgm:spPr/>
      <dgm:t>
        <a:bodyPr/>
        <a:lstStyle/>
        <a:p>
          <a:endParaRPr lang="ru-RU"/>
        </a:p>
      </dgm:t>
    </dgm:pt>
    <dgm:pt modelId="{A58D29C6-0AC4-43DC-A694-078B5D83BC2A}">
      <dgm:prSet/>
      <dgm:spPr/>
      <dgm:t>
        <a:bodyPr/>
        <a:lstStyle/>
        <a:p>
          <a:r>
            <a:rPr lang="ru-RU" dirty="0" smtClean="0"/>
            <a:t>Прибыль прибыльных предприятий по крупным и средним организациям 103,0% </a:t>
          </a:r>
          <a:endParaRPr lang="ru-RU" dirty="0"/>
        </a:p>
      </dgm:t>
    </dgm:pt>
    <dgm:pt modelId="{B7F1AFF8-EA44-4251-9C13-B6EC0E542F4E}" type="parTrans" cxnId="{C3AC09CE-6753-4BEA-A1B9-4B437163BEBB}">
      <dgm:prSet/>
      <dgm:spPr/>
      <dgm:t>
        <a:bodyPr/>
        <a:lstStyle/>
        <a:p>
          <a:endParaRPr lang="ru-RU"/>
        </a:p>
      </dgm:t>
    </dgm:pt>
    <dgm:pt modelId="{9A4CDEF8-BFBB-434A-987B-89C6A24F754F}" type="sibTrans" cxnId="{C3AC09CE-6753-4BEA-A1B9-4B437163BEBB}">
      <dgm:prSet/>
      <dgm:spPr/>
      <dgm:t>
        <a:bodyPr/>
        <a:lstStyle/>
        <a:p>
          <a:endParaRPr lang="ru-RU"/>
        </a:p>
      </dgm:t>
    </dgm:pt>
    <dgm:pt modelId="{4B888FAD-0485-48C5-BC24-218CFEE83EE9}">
      <dgm:prSet/>
      <dgm:spPr>
        <a:solidFill>
          <a:srgbClr val="12D45C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Индекс промышленного производства  108,1%</a:t>
          </a:r>
          <a:endParaRPr lang="ru-RU" dirty="0">
            <a:solidFill>
              <a:schemeClr val="tx1"/>
            </a:solidFill>
          </a:endParaRPr>
        </a:p>
      </dgm:t>
    </dgm:pt>
    <dgm:pt modelId="{99889884-F28B-488C-9175-015B480786A0}" type="parTrans" cxnId="{9F547456-8956-46F3-9A95-E6478FFAE3BC}">
      <dgm:prSet/>
      <dgm:spPr/>
      <dgm:t>
        <a:bodyPr/>
        <a:lstStyle/>
        <a:p>
          <a:endParaRPr lang="ru-RU"/>
        </a:p>
      </dgm:t>
    </dgm:pt>
    <dgm:pt modelId="{76369ABB-3C15-4582-AD74-A9FCAD03469F}" type="sibTrans" cxnId="{9F547456-8956-46F3-9A95-E6478FFAE3BC}">
      <dgm:prSet/>
      <dgm:spPr/>
      <dgm:t>
        <a:bodyPr/>
        <a:lstStyle/>
        <a:p>
          <a:endParaRPr lang="ru-RU"/>
        </a:p>
      </dgm:t>
    </dgm:pt>
    <dgm:pt modelId="{CD5C82D2-931E-4F85-9E38-963D061CCED8}">
      <dgm:prSet/>
      <dgm:spPr>
        <a:solidFill>
          <a:srgbClr val="FF33CC"/>
        </a:solidFill>
      </dgm:spPr>
      <dgm:t>
        <a:bodyPr/>
        <a:lstStyle/>
        <a:p>
          <a:r>
            <a:rPr lang="ru-RU" dirty="0" smtClean="0"/>
            <a:t>Индекс производства продукции сельского хозяйства  100,1%</a:t>
          </a:r>
          <a:endParaRPr lang="ru-RU" dirty="0"/>
        </a:p>
      </dgm:t>
    </dgm:pt>
    <dgm:pt modelId="{A6919038-C2A6-4A89-9579-F8040E0F5B49}" type="parTrans" cxnId="{2AADC676-D091-4FD6-B10F-C64C023F1456}">
      <dgm:prSet/>
      <dgm:spPr/>
      <dgm:t>
        <a:bodyPr/>
        <a:lstStyle/>
        <a:p>
          <a:endParaRPr lang="ru-RU"/>
        </a:p>
      </dgm:t>
    </dgm:pt>
    <dgm:pt modelId="{4475C59A-66EC-4D83-85EC-DA7DE5615591}" type="sibTrans" cxnId="{2AADC676-D091-4FD6-B10F-C64C023F1456}">
      <dgm:prSet/>
      <dgm:spPr/>
      <dgm:t>
        <a:bodyPr/>
        <a:lstStyle/>
        <a:p>
          <a:endParaRPr lang="ru-RU"/>
        </a:p>
      </dgm:t>
    </dgm:pt>
    <dgm:pt modelId="{FD4A7DE2-D795-43C9-9C2D-A6F21B0523FE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Индекс физического объема оборота розничной торговли 100,5%</a:t>
          </a:r>
          <a:endParaRPr lang="ru-RU" dirty="0">
            <a:solidFill>
              <a:schemeClr val="tx1"/>
            </a:solidFill>
          </a:endParaRPr>
        </a:p>
      </dgm:t>
    </dgm:pt>
    <dgm:pt modelId="{72753D23-9906-4CB5-B58E-488EC1ED10C4}" type="parTrans" cxnId="{748A93A8-0E52-4E60-968A-62FF734345C6}">
      <dgm:prSet/>
      <dgm:spPr/>
      <dgm:t>
        <a:bodyPr/>
        <a:lstStyle/>
        <a:p>
          <a:endParaRPr lang="ru-RU"/>
        </a:p>
      </dgm:t>
    </dgm:pt>
    <dgm:pt modelId="{241593A9-C1AD-4183-B12B-1607F6958334}" type="sibTrans" cxnId="{748A93A8-0E52-4E60-968A-62FF734345C6}">
      <dgm:prSet/>
      <dgm:spPr/>
      <dgm:t>
        <a:bodyPr/>
        <a:lstStyle/>
        <a:p>
          <a:endParaRPr lang="ru-RU"/>
        </a:p>
      </dgm:t>
    </dgm:pt>
    <dgm:pt modelId="{46CD95AF-242E-4DB3-AD49-F2099CAF9275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Индекс платных услуг населению 95,0%</a:t>
          </a:r>
          <a:endParaRPr lang="ru-RU" dirty="0">
            <a:solidFill>
              <a:schemeClr val="tx1"/>
            </a:solidFill>
          </a:endParaRPr>
        </a:p>
      </dgm:t>
    </dgm:pt>
    <dgm:pt modelId="{17D06431-2D86-4A21-B672-01A782044280}" type="parTrans" cxnId="{6F5D6B18-D719-4821-AFE3-A3815C1B5069}">
      <dgm:prSet/>
      <dgm:spPr/>
      <dgm:t>
        <a:bodyPr/>
        <a:lstStyle/>
        <a:p>
          <a:endParaRPr lang="ru-RU"/>
        </a:p>
      </dgm:t>
    </dgm:pt>
    <dgm:pt modelId="{1083F133-DA12-4F9E-AFA8-F07F6777001B}" type="sibTrans" cxnId="{6F5D6B18-D719-4821-AFE3-A3815C1B5069}">
      <dgm:prSet/>
      <dgm:spPr/>
      <dgm:t>
        <a:bodyPr/>
        <a:lstStyle/>
        <a:p>
          <a:endParaRPr lang="ru-RU"/>
        </a:p>
      </dgm:t>
    </dgm:pt>
    <dgm:pt modelId="{F9816897-8508-4E95-B1C3-0E8D5AB921ED}" type="pres">
      <dgm:prSet presAssocID="{691BFD79-7B65-457A-9DA2-96E7FDDE5E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BCB9DA-4F98-4164-B454-67AFC37A06F6}" type="pres">
      <dgm:prSet presAssocID="{A58D29C6-0AC4-43DC-A694-078B5D83BC2A}" presName="parentText" presStyleLbl="node1" presStyleIdx="0" presStyleCnt="7" custLinFactY="-100000" custLinFactNeighborX="-338" custLinFactNeighborY="-1140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FD4E9-5D9B-4B1A-9D66-97F6BBCFAEAC}" type="pres">
      <dgm:prSet presAssocID="{9A4CDEF8-BFBB-434A-987B-89C6A24F754F}" presName="spacer" presStyleCnt="0"/>
      <dgm:spPr/>
    </dgm:pt>
    <dgm:pt modelId="{ED38961B-347D-4795-84F9-1E9A02DC53EB}" type="pres">
      <dgm:prSet presAssocID="{4B888FAD-0485-48C5-BC24-218CFEE83EE9}" presName="parentText" presStyleLbl="node1" presStyleIdx="1" presStyleCnt="7" custScaleX="94734" custLinFactY="-48227" custLinFactNeighborX="-381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46850-9BA1-4F9B-8EC1-E00F370B4FB0}" type="pres">
      <dgm:prSet presAssocID="{76369ABB-3C15-4582-AD74-A9FCAD03469F}" presName="spacer" presStyleCnt="0"/>
      <dgm:spPr/>
    </dgm:pt>
    <dgm:pt modelId="{7DC4CC13-B79B-4287-AF55-F5B40E9C2496}" type="pres">
      <dgm:prSet presAssocID="{986D9A4B-3F47-4151-A478-AB2690B34FF7}" presName="parentText" presStyleLbl="node1" presStyleIdx="2" presStyleCnt="7" custScaleX="91267" custLinFactNeighborX="-5547" custLinFactNeighborY="-564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ADA3E-4DAD-4701-96FD-31241F0797A4}" type="pres">
      <dgm:prSet presAssocID="{B057802C-3288-457B-BD3D-59D60B338574}" presName="spacer" presStyleCnt="0"/>
      <dgm:spPr/>
    </dgm:pt>
    <dgm:pt modelId="{5C410173-7DC0-4F93-8CE3-B878BC500795}" type="pres">
      <dgm:prSet presAssocID="{FD4A7DE2-D795-43C9-9C2D-A6F21B0523FE}" presName="parentText" presStyleLbl="node1" presStyleIdx="3" presStyleCnt="7" custScaleX="89882" custLinFactY="18135" custLinFactNeighborX="-539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D91B7-C43B-4AFA-8EE5-C4C5CFA6F0AA}" type="pres">
      <dgm:prSet presAssocID="{241593A9-C1AD-4183-B12B-1607F6958334}" presName="spacer" presStyleCnt="0"/>
      <dgm:spPr/>
    </dgm:pt>
    <dgm:pt modelId="{A6729982-7429-4749-91C7-D3D585447DB3}" type="pres">
      <dgm:prSet presAssocID="{46CD95AF-242E-4DB3-AD49-F2099CAF9275}" presName="parentText" presStyleLbl="node1" presStyleIdx="4" presStyleCnt="7" custScaleX="83137" custLinFactY="55050" custLinFactNeighborX="-876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EF8AA-E885-4DC3-AC6D-3639492F00B1}" type="pres">
      <dgm:prSet presAssocID="{1083F133-DA12-4F9E-AFA8-F07F6777001B}" presName="spacer" presStyleCnt="0"/>
      <dgm:spPr/>
    </dgm:pt>
    <dgm:pt modelId="{435FDCC7-9F2D-4031-B6EB-9FF108D6B0D9}" type="pres">
      <dgm:prSet presAssocID="{CD5C82D2-931E-4F85-9E38-963D061CCED8}" presName="parentText" presStyleLbl="node1" presStyleIdx="5" presStyleCnt="7" custScaleX="78076" custLinFactY="91964" custLinFactNeighborX="-1298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E21B4-DCE7-4AE3-A2E2-6188E249D04D}" type="pres">
      <dgm:prSet presAssocID="{4475C59A-66EC-4D83-85EC-DA7DE5615591}" presName="spacer" presStyleCnt="0"/>
      <dgm:spPr/>
    </dgm:pt>
    <dgm:pt modelId="{CFD8A432-5639-48B4-9ABE-F53042F090EE}" type="pres">
      <dgm:prSet presAssocID="{7B9A7CD7-F684-49F8-8D00-069D8C5EC777}" presName="parentText" presStyleLbl="node1" presStyleIdx="6" presStyleCnt="7" custScaleX="74705" custLinFactY="116872" custLinFactNeighborX="-14672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4EEFD1-7EE6-4485-81B2-30BF0DF644BB}" srcId="{691BFD79-7B65-457A-9DA2-96E7FDDE5E7C}" destId="{7B9A7CD7-F684-49F8-8D00-069D8C5EC777}" srcOrd="6" destOrd="0" parTransId="{0F105175-CE67-4A2D-9EEC-716E03304200}" sibTransId="{D87E6C99-663E-4D2A-85FD-DB6D330DD1D5}"/>
    <dgm:cxn modelId="{8985F5D6-3C1B-487D-A3C2-03AC07C5C91F}" type="presOf" srcId="{CD5C82D2-931E-4F85-9E38-963D061CCED8}" destId="{435FDCC7-9F2D-4031-B6EB-9FF108D6B0D9}" srcOrd="0" destOrd="0" presId="urn:microsoft.com/office/officeart/2005/8/layout/vList2"/>
    <dgm:cxn modelId="{4CAAB7AE-D290-44FE-821E-E4D1ED3F0BE3}" type="presOf" srcId="{46CD95AF-242E-4DB3-AD49-F2099CAF9275}" destId="{A6729982-7429-4749-91C7-D3D585447DB3}" srcOrd="0" destOrd="0" presId="urn:microsoft.com/office/officeart/2005/8/layout/vList2"/>
    <dgm:cxn modelId="{43A6E8F0-C933-41FC-BD04-B6CD832402D4}" type="presOf" srcId="{691BFD79-7B65-457A-9DA2-96E7FDDE5E7C}" destId="{F9816897-8508-4E95-B1C3-0E8D5AB921ED}" srcOrd="0" destOrd="0" presId="urn:microsoft.com/office/officeart/2005/8/layout/vList2"/>
    <dgm:cxn modelId="{50B8D0BF-E63A-45D1-8177-F0572D628CEA}" srcId="{691BFD79-7B65-457A-9DA2-96E7FDDE5E7C}" destId="{986D9A4B-3F47-4151-A478-AB2690B34FF7}" srcOrd="2" destOrd="0" parTransId="{A124E06B-9C72-4D73-AD8E-A0FAA06E7C08}" sibTransId="{B057802C-3288-457B-BD3D-59D60B338574}"/>
    <dgm:cxn modelId="{C3AC09CE-6753-4BEA-A1B9-4B437163BEBB}" srcId="{691BFD79-7B65-457A-9DA2-96E7FDDE5E7C}" destId="{A58D29C6-0AC4-43DC-A694-078B5D83BC2A}" srcOrd="0" destOrd="0" parTransId="{B7F1AFF8-EA44-4251-9C13-B6EC0E542F4E}" sibTransId="{9A4CDEF8-BFBB-434A-987B-89C6A24F754F}"/>
    <dgm:cxn modelId="{9F547456-8956-46F3-9A95-E6478FFAE3BC}" srcId="{691BFD79-7B65-457A-9DA2-96E7FDDE5E7C}" destId="{4B888FAD-0485-48C5-BC24-218CFEE83EE9}" srcOrd="1" destOrd="0" parTransId="{99889884-F28B-488C-9175-015B480786A0}" sibTransId="{76369ABB-3C15-4582-AD74-A9FCAD03469F}"/>
    <dgm:cxn modelId="{408E35E2-62F9-4B2A-B4D2-E26D0A261ED5}" type="presOf" srcId="{A58D29C6-0AC4-43DC-A694-078B5D83BC2A}" destId="{35BCB9DA-4F98-4164-B454-67AFC37A06F6}" srcOrd="0" destOrd="0" presId="urn:microsoft.com/office/officeart/2005/8/layout/vList2"/>
    <dgm:cxn modelId="{748A93A8-0E52-4E60-968A-62FF734345C6}" srcId="{691BFD79-7B65-457A-9DA2-96E7FDDE5E7C}" destId="{FD4A7DE2-D795-43C9-9C2D-A6F21B0523FE}" srcOrd="3" destOrd="0" parTransId="{72753D23-9906-4CB5-B58E-488EC1ED10C4}" sibTransId="{241593A9-C1AD-4183-B12B-1607F6958334}"/>
    <dgm:cxn modelId="{6F5D6B18-D719-4821-AFE3-A3815C1B5069}" srcId="{691BFD79-7B65-457A-9DA2-96E7FDDE5E7C}" destId="{46CD95AF-242E-4DB3-AD49-F2099CAF9275}" srcOrd="4" destOrd="0" parTransId="{17D06431-2D86-4A21-B672-01A782044280}" sibTransId="{1083F133-DA12-4F9E-AFA8-F07F6777001B}"/>
    <dgm:cxn modelId="{89761151-935B-4B73-80F3-BC71A3E88B20}" type="presOf" srcId="{FD4A7DE2-D795-43C9-9C2D-A6F21B0523FE}" destId="{5C410173-7DC0-4F93-8CE3-B878BC500795}" srcOrd="0" destOrd="0" presId="urn:microsoft.com/office/officeart/2005/8/layout/vList2"/>
    <dgm:cxn modelId="{7D913986-A17B-42F6-8023-F7716DB1DB63}" type="presOf" srcId="{7B9A7CD7-F684-49F8-8D00-069D8C5EC777}" destId="{CFD8A432-5639-48B4-9ABE-F53042F090EE}" srcOrd="0" destOrd="0" presId="urn:microsoft.com/office/officeart/2005/8/layout/vList2"/>
    <dgm:cxn modelId="{FB0E7BAF-C02D-43DF-AA63-C234A82F0F22}" type="presOf" srcId="{4B888FAD-0485-48C5-BC24-218CFEE83EE9}" destId="{ED38961B-347D-4795-84F9-1E9A02DC53EB}" srcOrd="0" destOrd="0" presId="urn:microsoft.com/office/officeart/2005/8/layout/vList2"/>
    <dgm:cxn modelId="{DED7728F-6619-4F4D-BF98-8DFF158DB433}" type="presOf" srcId="{986D9A4B-3F47-4151-A478-AB2690B34FF7}" destId="{7DC4CC13-B79B-4287-AF55-F5B40E9C2496}" srcOrd="0" destOrd="0" presId="urn:microsoft.com/office/officeart/2005/8/layout/vList2"/>
    <dgm:cxn modelId="{2AADC676-D091-4FD6-B10F-C64C023F1456}" srcId="{691BFD79-7B65-457A-9DA2-96E7FDDE5E7C}" destId="{CD5C82D2-931E-4F85-9E38-963D061CCED8}" srcOrd="5" destOrd="0" parTransId="{A6919038-C2A6-4A89-9579-F8040E0F5B49}" sibTransId="{4475C59A-66EC-4D83-85EC-DA7DE5615591}"/>
    <dgm:cxn modelId="{B5688459-6EE1-4B9B-87F9-658620498BAF}" type="presParOf" srcId="{F9816897-8508-4E95-B1C3-0E8D5AB921ED}" destId="{35BCB9DA-4F98-4164-B454-67AFC37A06F6}" srcOrd="0" destOrd="0" presId="urn:microsoft.com/office/officeart/2005/8/layout/vList2"/>
    <dgm:cxn modelId="{167A2FC8-743D-4BAD-ABCF-61A482B12C0F}" type="presParOf" srcId="{F9816897-8508-4E95-B1C3-0E8D5AB921ED}" destId="{831FD4E9-5D9B-4B1A-9D66-97F6BBCFAEAC}" srcOrd="1" destOrd="0" presId="urn:microsoft.com/office/officeart/2005/8/layout/vList2"/>
    <dgm:cxn modelId="{6193C33F-E405-48BA-BAE7-02F1ABE244A2}" type="presParOf" srcId="{F9816897-8508-4E95-B1C3-0E8D5AB921ED}" destId="{ED38961B-347D-4795-84F9-1E9A02DC53EB}" srcOrd="2" destOrd="0" presId="urn:microsoft.com/office/officeart/2005/8/layout/vList2"/>
    <dgm:cxn modelId="{C328E79F-31F0-4517-82A2-7280E4537F41}" type="presParOf" srcId="{F9816897-8508-4E95-B1C3-0E8D5AB921ED}" destId="{69A46850-9BA1-4F9B-8EC1-E00F370B4FB0}" srcOrd="3" destOrd="0" presId="urn:microsoft.com/office/officeart/2005/8/layout/vList2"/>
    <dgm:cxn modelId="{3983324A-B79B-4CDD-837B-DB25DAD404D9}" type="presParOf" srcId="{F9816897-8508-4E95-B1C3-0E8D5AB921ED}" destId="{7DC4CC13-B79B-4287-AF55-F5B40E9C2496}" srcOrd="4" destOrd="0" presId="urn:microsoft.com/office/officeart/2005/8/layout/vList2"/>
    <dgm:cxn modelId="{8B6FC03A-1E35-4CF5-AC0D-4B509286D7C3}" type="presParOf" srcId="{F9816897-8508-4E95-B1C3-0E8D5AB921ED}" destId="{15BADA3E-4DAD-4701-96FD-31241F0797A4}" srcOrd="5" destOrd="0" presId="urn:microsoft.com/office/officeart/2005/8/layout/vList2"/>
    <dgm:cxn modelId="{2B15EBB8-DC83-45F1-924E-9C26BC95164A}" type="presParOf" srcId="{F9816897-8508-4E95-B1C3-0E8D5AB921ED}" destId="{5C410173-7DC0-4F93-8CE3-B878BC500795}" srcOrd="6" destOrd="0" presId="urn:microsoft.com/office/officeart/2005/8/layout/vList2"/>
    <dgm:cxn modelId="{EB99B200-EC6A-4DA4-8F76-5C55AEF4E3C1}" type="presParOf" srcId="{F9816897-8508-4E95-B1C3-0E8D5AB921ED}" destId="{4F2D91B7-C43B-4AFA-8EE5-C4C5CFA6F0AA}" srcOrd="7" destOrd="0" presId="urn:microsoft.com/office/officeart/2005/8/layout/vList2"/>
    <dgm:cxn modelId="{6C48816B-347F-4597-AA7F-196ADE10B811}" type="presParOf" srcId="{F9816897-8508-4E95-B1C3-0E8D5AB921ED}" destId="{A6729982-7429-4749-91C7-D3D585447DB3}" srcOrd="8" destOrd="0" presId="urn:microsoft.com/office/officeart/2005/8/layout/vList2"/>
    <dgm:cxn modelId="{CAB9C638-4E6A-45CF-9829-E8D038E9AB2F}" type="presParOf" srcId="{F9816897-8508-4E95-B1C3-0E8D5AB921ED}" destId="{B98EF8AA-E885-4DC3-AC6D-3639492F00B1}" srcOrd="9" destOrd="0" presId="urn:microsoft.com/office/officeart/2005/8/layout/vList2"/>
    <dgm:cxn modelId="{C352FBE0-1499-4D66-A11E-87B8A16D8202}" type="presParOf" srcId="{F9816897-8508-4E95-B1C3-0E8D5AB921ED}" destId="{435FDCC7-9F2D-4031-B6EB-9FF108D6B0D9}" srcOrd="10" destOrd="0" presId="urn:microsoft.com/office/officeart/2005/8/layout/vList2"/>
    <dgm:cxn modelId="{825341FB-B04D-44DA-A1FF-4582B09C9D33}" type="presParOf" srcId="{F9816897-8508-4E95-B1C3-0E8D5AB921ED}" destId="{902E21B4-DCE7-4AE3-A2E2-6188E249D04D}" srcOrd="11" destOrd="0" presId="urn:microsoft.com/office/officeart/2005/8/layout/vList2"/>
    <dgm:cxn modelId="{E7E9BF61-8064-4D04-AFD1-806816E21A0E}" type="presParOf" srcId="{F9816897-8508-4E95-B1C3-0E8D5AB921ED}" destId="{CFD8A432-5639-48B4-9ABE-F53042F090EE}" srcOrd="1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E0CEFA-1510-4D71-B47E-4AD64C699ED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6E7D53-C670-4E78-A687-36D18ADD3E47}">
      <dgm:prSet phldrT="[Текст]"/>
      <dgm:spPr/>
      <dgm:t>
        <a:bodyPr/>
        <a:lstStyle/>
        <a:p>
          <a:r>
            <a:rPr lang="ru-RU" dirty="0" smtClean="0"/>
            <a:t>Налоговый кодекс Российской Федерации </a:t>
          </a:r>
          <a:endParaRPr lang="ru-RU" dirty="0"/>
        </a:p>
      </dgm:t>
    </dgm:pt>
    <dgm:pt modelId="{55607016-B671-4075-9B59-3F382E9BDEB2}" type="parTrans" cxnId="{D46D93CB-9CBA-4034-B324-E899E4A6CECD}">
      <dgm:prSet/>
      <dgm:spPr/>
      <dgm:t>
        <a:bodyPr/>
        <a:lstStyle/>
        <a:p>
          <a:endParaRPr lang="ru-RU"/>
        </a:p>
      </dgm:t>
    </dgm:pt>
    <dgm:pt modelId="{C88918CE-710E-4248-8838-0A9233E85BA3}" type="sibTrans" cxnId="{D46D93CB-9CBA-4034-B324-E899E4A6CECD}">
      <dgm:prSet/>
      <dgm:spPr/>
      <dgm:t>
        <a:bodyPr/>
        <a:lstStyle/>
        <a:p>
          <a:endParaRPr lang="ru-RU"/>
        </a:p>
      </dgm:t>
    </dgm:pt>
    <dgm:pt modelId="{121267AC-75CA-4C76-980B-4D1B7CC3E765}">
      <dgm:prSet phldrT="[Текст]"/>
      <dgm:spPr/>
      <dgm:t>
        <a:bodyPr/>
        <a:lstStyle/>
        <a:p>
          <a:r>
            <a:rPr lang="ru-RU" dirty="0" smtClean="0"/>
            <a:t>Бюджетный кодекс Российской Федерации</a:t>
          </a:r>
          <a:endParaRPr lang="ru-RU" dirty="0"/>
        </a:p>
      </dgm:t>
    </dgm:pt>
    <dgm:pt modelId="{8CD3F870-F92E-4E7C-84AF-BE963B39D42D}" type="parTrans" cxnId="{C9DFC399-5D5D-4F8D-999A-0E4689DCB62A}">
      <dgm:prSet/>
      <dgm:spPr/>
      <dgm:t>
        <a:bodyPr/>
        <a:lstStyle/>
        <a:p>
          <a:endParaRPr lang="ru-RU"/>
        </a:p>
      </dgm:t>
    </dgm:pt>
    <dgm:pt modelId="{CE75BE9C-1A3A-4DC2-BE94-9F7EB0B7D9FA}" type="sibTrans" cxnId="{C9DFC399-5D5D-4F8D-999A-0E4689DCB62A}">
      <dgm:prSet/>
      <dgm:spPr/>
      <dgm:t>
        <a:bodyPr/>
        <a:lstStyle/>
        <a:p>
          <a:endParaRPr lang="ru-RU"/>
        </a:p>
      </dgm:t>
    </dgm:pt>
    <dgm:pt modelId="{C95699BE-5B34-4E88-B861-D2BF9E7D69E2}">
      <dgm:prSet/>
      <dgm:spPr/>
      <dgm:t>
        <a:bodyPr/>
        <a:lstStyle/>
        <a:p>
          <a:r>
            <a:rPr lang="ru-RU" dirty="0" smtClean="0"/>
            <a:t>Закон Республики Марий Эл от 27 октября 2011 года № 59-З «О регулировании отношений в области налогов и сборов в Республике Марий Эл»</a:t>
          </a:r>
          <a:endParaRPr lang="ru-RU" dirty="0"/>
        </a:p>
      </dgm:t>
    </dgm:pt>
    <dgm:pt modelId="{55BC6EDE-8E0E-44C0-986F-345D5F929ED2}" type="parTrans" cxnId="{26B88A54-FD09-4424-BFBD-D1BAC6C5D8A8}">
      <dgm:prSet/>
      <dgm:spPr/>
      <dgm:t>
        <a:bodyPr/>
        <a:lstStyle/>
        <a:p>
          <a:endParaRPr lang="ru-RU"/>
        </a:p>
      </dgm:t>
    </dgm:pt>
    <dgm:pt modelId="{3BED5729-BAB8-49FB-8EF4-BCC7D3D958B1}" type="sibTrans" cxnId="{26B88A54-FD09-4424-BFBD-D1BAC6C5D8A8}">
      <dgm:prSet/>
      <dgm:spPr/>
      <dgm:t>
        <a:bodyPr/>
        <a:lstStyle/>
        <a:p>
          <a:endParaRPr lang="ru-RU"/>
        </a:p>
      </dgm:t>
    </dgm:pt>
    <dgm:pt modelId="{54144F80-BDED-41F7-AF17-88CEB6A8E76C}">
      <dgm:prSet/>
      <dgm:spPr/>
      <dgm:t>
        <a:bodyPr/>
        <a:lstStyle/>
        <a:p>
          <a:r>
            <a:rPr lang="ru-RU" dirty="0" smtClean="0"/>
            <a:t>Решения Собрания депутатов городского и сельских поселений о введении местных налогов на территории Сернурского муниципального района</a:t>
          </a:r>
          <a:endParaRPr lang="ru-RU" dirty="0"/>
        </a:p>
      </dgm:t>
    </dgm:pt>
    <dgm:pt modelId="{7EA4D0A8-D1E2-495A-9DA8-056127A8ADC2}" type="parTrans" cxnId="{692AFF3A-F0CC-450F-A498-90689B680690}">
      <dgm:prSet/>
      <dgm:spPr/>
      <dgm:t>
        <a:bodyPr/>
        <a:lstStyle/>
        <a:p>
          <a:endParaRPr lang="ru-RU"/>
        </a:p>
      </dgm:t>
    </dgm:pt>
    <dgm:pt modelId="{DD35DFF8-8C37-461F-9386-A586D6C402A4}" type="sibTrans" cxnId="{692AFF3A-F0CC-450F-A498-90689B680690}">
      <dgm:prSet/>
      <dgm:spPr/>
      <dgm:t>
        <a:bodyPr/>
        <a:lstStyle/>
        <a:p>
          <a:endParaRPr lang="ru-RU"/>
        </a:p>
      </dgm:t>
    </dgm:pt>
    <dgm:pt modelId="{85C89150-5111-49C2-9B42-70D0DD551BF1}" type="pres">
      <dgm:prSet presAssocID="{4DE0CEFA-1510-4D71-B47E-4AD64C699ED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C30002-DB81-461B-BCBD-125128565AFD}" type="pres">
      <dgm:prSet presAssocID="{706E7D53-C670-4E78-A687-36D18ADD3E47}" presName="comp" presStyleCnt="0"/>
      <dgm:spPr/>
    </dgm:pt>
    <dgm:pt modelId="{5705BE39-59C3-402A-BDA1-D64E56E6196E}" type="pres">
      <dgm:prSet presAssocID="{706E7D53-C670-4E78-A687-36D18ADD3E47}" presName="box" presStyleLbl="node1" presStyleIdx="0" presStyleCnt="4"/>
      <dgm:spPr/>
      <dgm:t>
        <a:bodyPr/>
        <a:lstStyle/>
        <a:p>
          <a:endParaRPr lang="ru-RU"/>
        </a:p>
      </dgm:t>
    </dgm:pt>
    <dgm:pt modelId="{7BEF86C0-A3F2-43E4-AC18-FB938A341933}" type="pres">
      <dgm:prSet presAssocID="{706E7D53-C670-4E78-A687-36D18ADD3E47}" presName="img" presStyleLbl="fgImgPlace1" presStyleIdx="0" presStyleCnt="4" custScaleX="6809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C5ACD0-1FD9-4C3A-BCBC-420D44C0AF3B}" type="pres">
      <dgm:prSet presAssocID="{706E7D53-C670-4E78-A687-36D18ADD3E4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915F9-CBE3-4A0F-B4D0-098D672FBA05}" type="pres">
      <dgm:prSet presAssocID="{C88918CE-710E-4248-8838-0A9233E85BA3}" presName="spacer" presStyleCnt="0"/>
      <dgm:spPr/>
    </dgm:pt>
    <dgm:pt modelId="{EBF88354-829C-40C4-A905-6ECF5A0B8146}" type="pres">
      <dgm:prSet presAssocID="{121267AC-75CA-4C76-980B-4D1B7CC3E765}" presName="comp" presStyleCnt="0"/>
      <dgm:spPr/>
    </dgm:pt>
    <dgm:pt modelId="{AD945B45-4E45-49FF-888F-FEED5C42CC3C}" type="pres">
      <dgm:prSet presAssocID="{121267AC-75CA-4C76-980B-4D1B7CC3E765}" presName="box" presStyleLbl="node1" presStyleIdx="1" presStyleCnt="4" custLinFactNeighborX="1167" custLinFactNeighborY="2422"/>
      <dgm:spPr/>
      <dgm:t>
        <a:bodyPr/>
        <a:lstStyle/>
        <a:p>
          <a:endParaRPr lang="ru-RU"/>
        </a:p>
      </dgm:t>
    </dgm:pt>
    <dgm:pt modelId="{C42A9F27-9BD7-4848-810A-E45BDB80D440}" type="pres">
      <dgm:prSet presAssocID="{121267AC-75CA-4C76-980B-4D1B7CC3E765}" presName="img" presStyleLbl="fgImgPlace1" presStyleIdx="1" presStyleCnt="4" custScaleX="7447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C2BBDA3-0C68-44FE-BE25-943FD05B29D3}" type="pres">
      <dgm:prSet presAssocID="{121267AC-75CA-4C76-980B-4D1B7CC3E76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54B00-3EF3-4789-B207-73AC9F381738}" type="pres">
      <dgm:prSet presAssocID="{CE75BE9C-1A3A-4DC2-BE94-9F7EB0B7D9FA}" presName="spacer" presStyleCnt="0"/>
      <dgm:spPr/>
    </dgm:pt>
    <dgm:pt modelId="{922A8C94-36E6-4689-87E0-49264FC3EB55}" type="pres">
      <dgm:prSet presAssocID="{C95699BE-5B34-4E88-B861-D2BF9E7D69E2}" presName="comp" presStyleCnt="0"/>
      <dgm:spPr/>
    </dgm:pt>
    <dgm:pt modelId="{A5BDCC72-F24A-4579-A2F6-B5013149461E}" type="pres">
      <dgm:prSet presAssocID="{C95699BE-5B34-4E88-B861-D2BF9E7D69E2}" presName="box" presStyleLbl="node1" presStyleIdx="2" presStyleCnt="4" custLinFactNeighborX="21875" custLinFactNeighborY="1876"/>
      <dgm:spPr/>
      <dgm:t>
        <a:bodyPr/>
        <a:lstStyle/>
        <a:p>
          <a:endParaRPr lang="ru-RU"/>
        </a:p>
      </dgm:t>
    </dgm:pt>
    <dgm:pt modelId="{2369969A-7CBB-4C34-9B17-DFA7CB786AC0}" type="pres">
      <dgm:prSet presAssocID="{C95699BE-5B34-4E88-B861-D2BF9E7D69E2}" presName="img" presStyleLbl="fgImgPlace1" presStyleIdx="2" presStyleCnt="4" custScaleX="6275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59BCD42-9BD8-49CC-8075-DC01C50F82D8}" type="pres">
      <dgm:prSet presAssocID="{C95699BE-5B34-4E88-B861-D2BF9E7D69E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11198-AAD3-443B-9C5D-B329D0E2C5F8}" type="pres">
      <dgm:prSet presAssocID="{3BED5729-BAB8-49FB-8EF4-BCC7D3D958B1}" presName="spacer" presStyleCnt="0"/>
      <dgm:spPr/>
    </dgm:pt>
    <dgm:pt modelId="{5352CF0C-33A9-4EF0-8DF3-283E0C219E38}" type="pres">
      <dgm:prSet presAssocID="{54144F80-BDED-41F7-AF17-88CEB6A8E76C}" presName="comp" presStyleCnt="0"/>
      <dgm:spPr/>
    </dgm:pt>
    <dgm:pt modelId="{E20E7530-A0DE-4331-87F7-3DABC27DE468}" type="pres">
      <dgm:prSet presAssocID="{54144F80-BDED-41F7-AF17-88CEB6A8E76C}" presName="box" presStyleLbl="node1" presStyleIdx="3" presStyleCnt="4" custScaleY="67115"/>
      <dgm:spPr/>
      <dgm:t>
        <a:bodyPr/>
        <a:lstStyle/>
        <a:p>
          <a:endParaRPr lang="ru-RU"/>
        </a:p>
      </dgm:t>
    </dgm:pt>
    <dgm:pt modelId="{A31DA3A2-4B0F-4C04-9139-254832BDAC62}" type="pres">
      <dgm:prSet presAssocID="{54144F80-BDED-41F7-AF17-88CEB6A8E76C}" presName="img" presStyleLbl="fgImgPlace1" presStyleIdx="3" presStyleCnt="4" custScaleX="7252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5B92F4B-D9EA-461D-91A7-0031696AC374}" type="pres">
      <dgm:prSet presAssocID="{54144F80-BDED-41F7-AF17-88CEB6A8E76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E87F2A-536B-42F7-A1DD-BEDAE6E79A5E}" type="presOf" srcId="{54144F80-BDED-41F7-AF17-88CEB6A8E76C}" destId="{E20E7530-A0DE-4331-87F7-3DABC27DE468}" srcOrd="0" destOrd="0" presId="urn:microsoft.com/office/officeart/2005/8/layout/vList4"/>
    <dgm:cxn modelId="{692AFF3A-F0CC-450F-A498-90689B680690}" srcId="{4DE0CEFA-1510-4D71-B47E-4AD64C699ED4}" destId="{54144F80-BDED-41F7-AF17-88CEB6A8E76C}" srcOrd="3" destOrd="0" parTransId="{7EA4D0A8-D1E2-495A-9DA8-056127A8ADC2}" sibTransId="{DD35DFF8-8C37-461F-9386-A586D6C402A4}"/>
    <dgm:cxn modelId="{D3AA13E0-973D-40FC-971C-B42196631E8E}" type="presOf" srcId="{121267AC-75CA-4C76-980B-4D1B7CC3E765}" destId="{AD945B45-4E45-49FF-888F-FEED5C42CC3C}" srcOrd="0" destOrd="0" presId="urn:microsoft.com/office/officeart/2005/8/layout/vList4"/>
    <dgm:cxn modelId="{41C4B540-377B-4B51-9F24-4A5B3A1621FC}" type="presOf" srcId="{C95699BE-5B34-4E88-B861-D2BF9E7D69E2}" destId="{A5BDCC72-F24A-4579-A2F6-B5013149461E}" srcOrd="0" destOrd="0" presId="urn:microsoft.com/office/officeart/2005/8/layout/vList4"/>
    <dgm:cxn modelId="{26B88A54-FD09-4424-BFBD-D1BAC6C5D8A8}" srcId="{4DE0CEFA-1510-4D71-B47E-4AD64C699ED4}" destId="{C95699BE-5B34-4E88-B861-D2BF9E7D69E2}" srcOrd="2" destOrd="0" parTransId="{55BC6EDE-8E0E-44C0-986F-345D5F929ED2}" sibTransId="{3BED5729-BAB8-49FB-8EF4-BCC7D3D958B1}"/>
    <dgm:cxn modelId="{D46D93CB-9CBA-4034-B324-E899E4A6CECD}" srcId="{4DE0CEFA-1510-4D71-B47E-4AD64C699ED4}" destId="{706E7D53-C670-4E78-A687-36D18ADD3E47}" srcOrd="0" destOrd="0" parTransId="{55607016-B671-4075-9B59-3F382E9BDEB2}" sibTransId="{C88918CE-710E-4248-8838-0A9233E85BA3}"/>
    <dgm:cxn modelId="{A80E0073-5433-4924-BB4B-277EFCC4E3D8}" type="presOf" srcId="{C95699BE-5B34-4E88-B861-D2BF9E7D69E2}" destId="{559BCD42-9BD8-49CC-8075-DC01C50F82D8}" srcOrd="1" destOrd="0" presId="urn:microsoft.com/office/officeart/2005/8/layout/vList4"/>
    <dgm:cxn modelId="{F6E70928-7F0D-469E-BE0A-21AD28C18064}" type="presOf" srcId="{706E7D53-C670-4E78-A687-36D18ADD3E47}" destId="{D1C5ACD0-1FD9-4C3A-BCBC-420D44C0AF3B}" srcOrd="1" destOrd="0" presId="urn:microsoft.com/office/officeart/2005/8/layout/vList4"/>
    <dgm:cxn modelId="{C9DFC399-5D5D-4F8D-999A-0E4689DCB62A}" srcId="{4DE0CEFA-1510-4D71-B47E-4AD64C699ED4}" destId="{121267AC-75CA-4C76-980B-4D1B7CC3E765}" srcOrd="1" destOrd="0" parTransId="{8CD3F870-F92E-4E7C-84AF-BE963B39D42D}" sibTransId="{CE75BE9C-1A3A-4DC2-BE94-9F7EB0B7D9FA}"/>
    <dgm:cxn modelId="{104AD313-0050-488C-8EB7-AF108CDA451E}" type="presOf" srcId="{54144F80-BDED-41F7-AF17-88CEB6A8E76C}" destId="{F5B92F4B-D9EA-461D-91A7-0031696AC374}" srcOrd="1" destOrd="0" presId="urn:microsoft.com/office/officeart/2005/8/layout/vList4"/>
    <dgm:cxn modelId="{FD002CAE-CF83-40D6-9449-AB3D1B0CC4DB}" type="presOf" srcId="{121267AC-75CA-4C76-980B-4D1B7CC3E765}" destId="{8C2BBDA3-0C68-44FE-BE25-943FD05B29D3}" srcOrd="1" destOrd="0" presId="urn:microsoft.com/office/officeart/2005/8/layout/vList4"/>
    <dgm:cxn modelId="{A2689B83-52C4-4615-A227-EAEB0986D93A}" type="presOf" srcId="{706E7D53-C670-4E78-A687-36D18ADD3E47}" destId="{5705BE39-59C3-402A-BDA1-D64E56E6196E}" srcOrd="0" destOrd="0" presId="urn:microsoft.com/office/officeart/2005/8/layout/vList4"/>
    <dgm:cxn modelId="{291C3C2B-F9C5-4A9D-8DF2-5DA9F26256AF}" type="presOf" srcId="{4DE0CEFA-1510-4D71-B47E-4AD64C699ED4}" destId="{85C89150-5111-49C2-9B42-70D0DD551BF1}" srcOrd="0" destOrd="0" presId="urn:microsoft.com/office/officeart/2005/8/layout/vList4"/>
    <dgm:cxn modelId="{9523A231-5343-42C2-8B81-32918AA02631}" type="presParOf" srcId="{85C89150-5111-49C2-9B42-70D0DD551BF1}" destId="{E4C30002-DB81-461B-BCBD-125128565AFD}" srcOrd="0" destOrd="0" presId="urn:microsoft.com/office/officeart/2005/8/layout/vList4"/>
    <dgm:cxn modelId="{46F06E47-B6BC-4644-8BEB-9BBABE23B8CA}" type="presParOf" srcId="{E4C30002-DB81-461B-BCBD-125128565AFD}" destId="{5705BE39-59C3-402A-BDA1-D64E56E6196E}" srcOrd="0" destOrd="0" presId="urn:microsoft.com/office/officeart/2005/8/layout/vList4"/>
    <dgm:cxn modelId="{22661109-0F90-4301-BDEA-8B5DC7F85010}" type="presParOf" srcId="{E4C30002-DB81-461B-BCBD-125128565AFD}" destId="{7BEF86C0-A3F2-43E4-AC18-FB938A341933}" srcOrd="1" destOrd="0" presId="urn:microsoft.com/office/officeart/2005/8/layout/vList4"/>
    <dgm:cxn modelId="{C6E550B4-F58B-4483-B7AA-63489055C347}" type="presParOf" srcId="{E4C30002-DB81-461B-BCBD-125128565AFD}" destId="{D1C5ACD0-1FD9-4C3A-BCBC-420D44C0AF3B}" srcOrd="2" destOrd="0" presId="urn:microsoft.com/office/officeart/2005/8/layout/vList4"/>
    <dgm:cxn modelId="{936BD967-9D60-4550-8456-5324E87E52F4}" type="presParOf" srcId="{85C89150-5111-49C2-9B42-70D0DD551BF1}" destId="{47A915F9-CBE3-4A0F-B4D0-098D672FBA05}" srcOrd="1" destOrd="0" presId="urn:microsoft.com/office/officeart/2005/8/layout/vList4"/>
    <dgm:cxn modelId="{92756910-DBDE-4BDE-839A-523A3B78C30E}" type="presParOf" srcId="{85C89150-5111-49C2-9B42-70D0DD551BF1}" destId="{EBF88354-829C-40C4-A905-6ECF5A0B8146}" srcOrd="2" destOrd="0" presId="urn:microsoft.com/office/officeart/2005/8/layout/vList4"/>
    <dgm:cxn modelId="{5E1BACDE-8DE5-462C-B3E0-8FBCA7995E3B}" type="presParOf" srcId="{EBF88354-829C-40C4-A905-6ECF5A0B8146}" destId="{AD945B45-4E45-49FF-888F-FEED5C42CC3C}" srcOrd="0" destOrd="0" presId="urn:microsoft.com/office/officeart/2005/8/layout/vList4"/>
    <dgm:cxn modelId="{17A6E779-AE76-4B25-9D68-CBA3F8B86405}" type="presParOf" srcId="{EBF88354-829C-40C4-A905-6ECF5A0B8146}" destId="{C42A9F27-9BD7-4848-810A-E45BDB80D440}" srcOrd="1" destOrd="0" presId="urn:microsoft.com/office/officeart/2005/8/layout/vList4"/>
    <dgm:cxn modelId="{E21A29BC-C4BC-4676-A57F-0E6AAF84D36E}" type="presParOf" srcId="{EBF88354-829C-40C4-A905-6ECF5A0B8146}" destId="{8C2BBDA3-0C68-44FE-BE25-943FD05B29D3}" srcOrd="2" destOrd="0" presId="urn:microsoft.com/office/officeart/2005/8/layout/vList4"/>
    <dgm:cxn modelId="{7938226E-3CE9-4AEA-889D-F9C498587EBE}" type="presParOf" srcId="{85C89150-5111-49C2-9B42-70D0DD551BF1}" destId="{7F154B00-3EF3-4789-B207-73AC9F381738}" srcOrd="3" destOrd="0" presId="urn:microsoft.com/office/officeart/2005/8/layout/vList4"/>
    <dgm:cxn modelId="{714CAAA0-50DB-4CD5-808A-2704F3199D5E}" type="presParOf" srcId="{85C89150-5111-49C2-9B42-70D0DD551BF1}" destId="{922A8C94-36E6-4689-87E0-49264FC3EB55}" srcOrd="4" destOrd="0" presId="urn:microsoft.com/office/officeart/2005/8/layout/vList4"/>
    <dgm:cxn modelId="{8D8CBD56-11BB-424F-9EEA-5CE3B9E2EF48}" type="presParOf" srcId="{922A8C94-36E6-4689-87E0-49264FC3EB55}" destId="{A5BDCC72-F24A-4579-A2F6-B5013149461E}" srcOrd="0" destOrd="0" presId="urn:microsoft.com/office/officeart/2005/8/layout/vList4"/>
    <dgm:cxn modelId="{B322FE1D-2BC7-42BD-8027-02BB0F4D149E}" type="presParOf" srcId="{922A8C94-36E6-4689-87E0-49264FC3EB55}" destId="{2369969A-7CBB-4C34-9B17-DFA7CB786AC0}" srcOrd="1" destOrd="0" presId="urn:microsoft.com/office/officeart/2005/8/layout/vList4"/>
    <dgm:cxn modelId="{261D3A11-D916-4369-B57A-647DA991FF11}" type="presParOf" srcId="{922A8C94-36E6-4689-87E0-49264FC3EB55}" destId="{559BCD42-9BD8-49CC-8075-DC01C50F82D8}" srcOrd="2" destOrd="0" presId="urn:microsoft.com/office/officeart/2005/8/layout/vList4"/>
    <dgm:cxn modelId="{489647EF-CA07-4BA1-9589-B7FBE5F58D72}" type="presParOf" srcId="{85C89150-5111-49C2-9B42-70D0DD551BF1}" destId="{13411198-AAD3-443B-9C5D-B329D0E2C5F8}" srcOrd="5" destOrd="0" presId="urn:microsoft.com/office/officeart/2005/8/layout/vList4"/>
    <dgm:cxn modelId="{DD3D7B0B-79BF-4315-93A1-C0558B587957}" type="presParOf" srcId="{85C89150-5111-49C2-9B42-70D0DD551BF1}" destId="{5352CF0C-33A9-4EF0-8DF3-283E0C219E38}" srcOrd="6" destOrd="0" presId="urn:microsoft.com/office/officeart/2005/8/layout/vList4"/>
    <dgm:cxn modelId="{91F0096A-D21B-486A-8DB9-CE4E2A50A8CC}" type="presParOf" srcId="{5352CF0C-33A9-4EF0-8DF3-283E0C219E38}" destId="{E20E7530-A0DE-4331-87F7-3DABC27DE468}" srcOrd="0" destOrd="0" presId="urn:microsoft.com/office/officeart/2005/8/layout/vList4"/>
    <dgm:cxn modelId="{F4B58A34-A095-45AB-A014-9B9F10D80DF9}" type="presParOf" srcId="{5352CF0C-33A9-4EF0-8DF3-283E0C219E38}" destId="{A31DA3A2-4B0F-4C04-9139-254832BDAC62}" srcOrd="1" destOrd="0" presId="urn:microsoft.com/office/officeart/2005/8/layout/vList4"/>
    <dgm:cxn modelId="{BDB81F23-F224-4302-8AAA-951B7E9BE22E}" type="presParOf" srcId="{5352CF0C-33A9-4EF0-8DF3-283E0C219E38}" destId="{F5B92F4B-D9EA-461D-91A7-0031696AC374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AE0893-9784-4AED-A068-B3B161F3F224}" type="doc">
      <dgm:prSet loTypeId="urn:microsoft.com/office/officeart/2005/8/layout/matrix1" loCatId="matrix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25E5761-2A68-44C4-98EB-016CA7C50027}">
      <dgm:prSet phldrT="[Текст]" custT="1"/>
      <dgm:spPr/>
      <dgm:t>
        <a:bodyPr/>
        <a:lstStyle/>
        <a:p>
          <a:r>
            <a:rPr lang="ru-RU" sz="1800" b="1" dirty="0" smtClean="0"/>
            <a:t>Акцизы по подакцизным товарам (продукции), производимым на территории Российской Федерации</a:t>
          </a:r>
          <a:endParaRPr lang="ru-RU" sz="1800" dirty="0"/>
        </a:p>
      </dgm:t>
    </dgm:pt>
    <dgm:pt modelId="{3B36739C-30CB-4DF6-84EF-D197F33F7A2E}" type="parTrans" cxnId="{0E993EE2-D418-4BFA-93F6-7F007B95E414}">
      <dgm:prSet/>
      <dgm:spPr/>
      <dgm:t>
        <a:bodyPr/>
        <a:lstStyle/>
        <a:p>
          <a:endParaRPr lang="ru-RU"/>
        </a:p>
      </dgm:t>
    </dgm:pt>
    <dgm:pt modelId="{1C5E4977-A803-42F1-836F-EF7D3B565A1E}" type="sibTrans" cxnId="{0E993EE2-D418-4BFA-93F6-7F007B95E414}">
      <dgm:prSet/>
      <dgm:spPr/>
      <dgm:t>
        <a:bodyPr/>
        <a:lstStyle/>
        <a:p>
          <a:endParaRPr lang="ru-RU"/>
        </a:p>
      </dgm:t>
    </dgm:pt>
    <dgm:pt modelId="{8A2C5458-60FD-447F-A933-2B1F7302DD46}">
      <dgm:prSet phldrT="[Текст]" custT="1"/>
      <dgm:spPr/>
      <dgm:t>
        <a:bodyPr/>
        <a:lstStyle/>
        <a:p>
          <a:r>
            <a:rPr lang="ru-RU" sz="2400" i="1" dirty="0" smtClean="0">
              <a:solidFill>
                <a:schemeClr val="tx1"/>
              </a:solidFill>
              <a:latin typeface="Bookman Old Style" pitchFamily="18" charset="0"/>
            </a:rPr>
            <a:t>Акцизы на прямогонный бензин</a:t>
          </a:r>
          <a:endParaRPr lang="ru-RU" sz="2400" i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79899F45-D8B1-41F4-8576-F8475C4FFD75}" type="parTrans" cxnId="{019A0BF3-A501-4915-BF79-EEFB863D34C7}">
      <dgm:prSet/>
      <dgm:spPr/>
      <dgm:t>
        <a:bodyPr/>
        <a:lstStyle/>
        <a:p>
          <a:endParaRPr lang="ru-RU"/>
        </a:p>
      </dgm:t>
    </dgm:pt>
    <dgm:pt modelId="{2D897277-5B7C-4B6D-A458-6CF4EE0C59D5}" type="sibTrans" cxnId="{019A0BF3-A501-4915-BF79-EEFB863D34C7}">
      <dgm:prSet/>
      <dgm:spPr/>
      <dgm:t>
        <a:bodyPr/>
        <a:lstStyle/>
        <a:p>
          <a:endParaRPr lang="ru-RU"/>
        </a:p>
      </dgm:t>
    </dgm:pt>
    <dgm:pt modelId="{E71B3290-49EC-40B6-8DBD-B646FAB455AD}">
      <dgm:prSet phldrT="[Текст]" custT="1"/>
      <dgm:spPr/>
      <dgm:t>
        <a:bodyPr/>
        <a:lstStyle/>
        <a:p>
          <a:r>
            <a:rPr lang="ru-RU" sz="2400" i="1" dirty="0" smtClean="0">
              <a:solidFill>
                <a:schemeClr val="tx1"/>
              </a:solidFill>
              <a:latin typeface="Bookman Old Style" pitchFamily="18" charset="0"/>
            </a:rPr>
            <a:t>Акцизы на моторные масла дизельных и карбюраторных двигателей</a:t>
          </a:r>
          <a:endParaRPr lang="ru-RU" sz="2400" i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1073606F-7B22-4127-A7B5-9D51930E871E}" type="parTrans" cxnId="{174D1CCD-0AF2-4AB9-BF35-DC9C59F966A0}">
      <dgm:prSet/>
      <dgm:spPr/>
      <dgm:t>
        <a:bodyPr/>
        <a:lstStyle/>
        <a:p>
          <a:endParaRPr lang="ru-RU"/>
        </a:p>
      </dgm:t>
    </dgm:pt>
    <dgm:pt modelId="{7E562335-E120-4CB7-9530-030328C1AFC2}" type="sibTrans" cxnId="{174D1CCD-0AF2-4AB9-BF35-DC9C59F966A0}">
      <dgm:prSet/>
      <dgm:spPr/>
      <dgm:t>
        <a:bodyPr/>
        <a:lstStyle/>
        <a:p>
          <a:endParaRPr lang="ru-RU"/>
        </a:p>
      </dgm:t>
    </dgm:pt>
    <dgm:pt modelId="{5CD517FB-3718-425F-A784-EFE51DBD240B}">
      <dgm:prSet phldrT="[Текст]" custT="1"/>
      <dgm:spPr/>
      <dgm:t>
        <a:bodyPr/>
        <a:lstStyle/>
        <a:p>
          <a:r>
            <a:rPr lang="ru-RU" sz="2400" i="1" dirty="0" smtClean="0">
              <a:solidFill>
                <a:schemeClr val="tx1"/>
              </a:solidFill>
              <a:latin typeface="Bookman Old Style" pitchFamily="18" charset="0"/>
            </a:rPr>
            <a:t>Акцизы на автомобильный бензин</a:t>
          </a:r>
          <a:endParaRPr lang="ru-RU" sz="2400" i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37D08090-3D56-49DA-A0C8-EBB32E8F3459}" type="parTrans" cxnId="{22429A81-705C-46D0-B195-1F4F88850E87}">
      <dgm:prSet/>
      <dgm:spPr/>
      <dgm:t>
        <a:bodyPr/>
        <a:lstStyle/>
        <a:p>
          <a:endParaRPr lang="ru-RU"/>
        </a:p>
      </dgm:t>
    </dgm:pt>
    <dgm:pt modelId="{108FE981-C541-49D2-8FEE-799C33F86460}" type="sibTrans" cxnId="{22429A81-705C-46D0-B195-1F4F88850E87}">
      <dgm:prSet/>
      <dgm:spPr/>
      <dgm:t>
        <a:bodyPr/>
        <a:lstStyle/>
        <a:p>
          <a:endParaRPr lang="ru-RU"/>
        </a:p>
      </dgm:t>
    </dgm:pt>
    <dgm:pt modelId="{B77E1D5D-171F-4F15-83F9-0D1D3E8348EE}">
      <dgm:prSet phldrT="[Текст]"/>
      <dgm:spPr/>
      <dgm:t>
        <a:bodyPr/>
        <a:lstStyle/>
        <a:p>
          <a:endParaRPr lang="ru-RU" dirty="0"/>
        </a:p>
      </dgm:t>
    </dgm:pt>
    <dgm:pt modelId="{2D432ABA-6636-481C-9E04-2F783930FB1D}" type="parTrans" cxnId="{AC37254B-7788-421A-9A7B-5529D6DEF21F}">
      <dgm:prSet/>
      <dgm:spPr/>
      <dgm:t>
        <a:bodyPr/>
        <a:lstStyle/>
        <a:p>
          <a:endParaRPr lang="ru-RU"/>
        </a:p>
      </dgm:t>
    </dgm:pt>
    <dgm:pt modelId="{E76AE899-434C-4D1B-B6EA-4139927EC1BC}" type="sibTrans" cxnId="{AC37254B-7788-421A-9A7B-5529D6DEF21F}">
      <dgm:prSet/>
      <dgm:spPr/>
      <dgm:t>
        <a:bodyPr/>
        <a:lstStyle/>
        <a:p>
          <a:endParaRPr lang="ru-RU"/>
        </a:p>
      </dgm:t>
    </dgm:pt>
    <dgm:pt modelId="{EB4F8AE3-B1DF-447F-9862-F37AF821052E}">
      <dgm:prSet custT="1"/>
      <dgm:spPr/>
      <dgm:t>
        <a:bodyPr/>
        <a:lstStyle/>
        <a:p>
          <a:r>
            <a:rPr lang="ru-RU" sz="2400" i="1" dirty="0" smtClean="0">
              <a:solidFill>
                <a:schemeClr val="tx1"/>
              </a:solidFill>
              <a:latin typeface="Bookman Old Style" pitchFamily="18" charset="0"/>
            </a:rPr>
            <a:t>Акцизы на дизельное топливо</a:t>
          </a:r>
          <a:endParaRPr lang="ru-RU" sz="2400" i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B80D0BCF-73E8-463C-88A7-B801A14369D0}" type="parTrans" cxnId="{79B80EA1-F055-495C-9CF7-A74FCD9D8BDE}">
      <dgm:prSet/>
      <dgm:spPr/>
      <dgm:t>
        <a:bodyPr/>
        <a:lstStyle/>
        <a:p>
          <a:endParaRPr lang="ru-RU"/>
        </a:p>
      </dgm:t>
    </dgm:pt>
    <dgm:pt modelId="{FD681F1B-817F-4597-9509-7F215DD33882}" type="sibTrans" cxnId="{79B80EA1-F055-495C-9CF7-A74FCD9D8BDE}">
      <dgm:prSet/>
      <dgm:spPr/>
      <dgm:t>
        <a:bodyPr/>
        <a:lstStyle/>
        <a:p>
          <a:endParaRPr lang="ru-RU"/>
        </a:p>
      </dgm:t>
    </dgm:pt>
    <dgm:pt modelId="{F25252E5-30F4-4853-BC35-56BBA1A3A5CB}" type="pres">
      <dgm:prSet presAssocID="{35AE0893-9784-4AED-A068-B3B161F3F22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F6E1E5-F317-470A-B3E6-D256BF33AE4C}" type="pres">
      <dgm:prSet presAssocID="{35AE0893-9784-4AED-A068-B3B161F3F224}" presName="matrix" presStyleCnt="0"/>
      <dgm:spPr/>
    </dgm:pt>
    <dgm:pt modelId="{97898B03-0CB7-486E-9A6C-B2814C5E2818}" type="pres">
      <dgm:prSet presAssocID="{35AE0893-9784-4AED-A068-B3B161F3F224}" presName="tile1" presStyleLbl="node1" presStyleIdx="0" presStyleCnt="4" custLinFactNeighborX="6249" custLinFactNeighborY="-245"/>
      <dgm:spPr/>
      <dgm:t>
        <a:bodyPr/>
        <a:lstStyle/>
        <a:p>
          <a:endParaRPr lang="ru-RU"/>
        </a:p>
      </dgm:t>
    </dgm:pt>
    <dgm:pt modelId="{EC744859-E685-4CC0-9D27-611B7C4C8C0B}" type="pres">
      <dgm:prSet presAssocID="{35AE0893-9784-4AED-A068-B3B161F3F22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28B08-0A89-4C44-8CF5-00610330D487}" type="pres">
      <dgm:prSet presAssocID="{35AE0893-9784-4AED-A068-B3B161F3F224}" presName="tile2" presStyleLbl="node1" presStyleIdx="1" presStyleCnt="4" custLinFactNeighborX="6249" custLinFactNeighborY="-245"/>
      <dgm:spPr/>
      <dgm:t>
        <a:bodyPr/>
        <a:lstStyle/>
        <a:p>
          <a:endParaRPr lang="ru-RU"/>
        </a:p>
      </dgm:t>
    </dgm:pt>
    <dgm:pt modelId="{A200E8D8-96A5-4378-9DFF-C93189277A73}" type="pres">
      <dgm:prSet presAssocID="{35AE0893-9784-4AED-A068-B3B161F3F22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72EF3-D9EF-4FC8-A08F-30B3A5FB5D77}" type="pres">
      <dgm:prSet presAssocID="{35AE0893-9784-4AED-A068-B3B161F3F224}" presName="tile3" presStyleLbl="node1" presStyleIdx="2" presStyleCnt="4" custScaleY="116337" custLinFactNeighborX="6249" custLinFactNeighborY="-5295"/>
      <dgm:spPr/>
      <dgm:t>
        <a:bodyPr/>
        <a:lstStyle/>
        <a:p>
          <a:endParaRPr lang="ru-RU"/>
        </a:p>
      </dgm:t>
    </dgm:pt>
    <dgm:pt modelId="{B60DE0A9-F43E-4059-948B-AC8758ACF8CD}" type="pres">
      <dgm:prSet presAssocID="{35AE0893-9784-4AED-A068-B3B161F3F22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195B4-03C6-4CA7-B456-39D82DACBF2F}" type="pres">
      <dgm:prSet presAssocID="{35AE0893-9784-4AED-A068-B3B161F3F224}" presName="tile4" presStyleLbl="node1" presStyleIdx="3" presStyleCnt="4" custScaleX="96748" custScaleY="118759" custLinFactNeighborX="5208" custLinFactNeighborY="-5295"/>
      <dgm:spPr/>
      <dgm:t>
        <a:bodyPr/>
        <a:lstStyle/>
        <a:p>
          <a:endParaRPr lang="ru-RU"/>
        </a:p>
      </dgm:t>
    </dgm:pt>
    <dgm:pt modelId="{8FB60D1B-2AD8-4799-9A82-04D3AEBE7E99}" type="pres">
      <dgm:prSet presAssocID="{35AE0893-9784-4AED-A068-B3B161F3F22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E40E8-710F-42AA-903F-78F6C11C6639}" type="pres">
      <dgm:prSet presAssocID="{35AE0893-9784-4AED-A068-B3B161F3F224}" presName="centerTile" presStyleLbl="fgShp" presStyleIdx="0" presStyleCnt="1" custScaleY="126137" custLinFactNeighborX="-2084" custLinFactNeighborY="-1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C37254B-7788-421A-9A7B-5529D6DEF21F}" srcId="{D25E5761-2A68-44C4-98EB-016CA7C50027}" destId="{B77E1D5D-171F-4F15-83F9-0D1D3E8348EE}" srcOrd="4" destOrd="0" parTransId="{2D432ABA-6636-481C-9E04-2F783930FB1D}" sibTransId="{E76AE899-434C-4D1B-B6EA-4139927EC1BC}"/>
    <dgm:cxn modelId="{0E993EE2-D418-4BFA-93F6-7F007B95E414}" srcId="{35AE0893-9784-4AED-A068-B3B161F3F224}" destId="{D25E5761-2A68-44C4-98EB-016CA7C50027}" srcOrd="0" destOrd="0" parTransId="{3B36739C-30CB-4DF6-84EF-D197F33F7A2E}" sibTransId="{1C5E4977-A803-42F1-836F-EF7D3B565A1E}"/>
    <dgm:cxn modelId="{2F1C81FE-57DD-4D06-A822-FA272989DC05}" type="presOf" srcId="{EB4F8AE3-B1DF-447F-9862-F37AF821052E}" destId="{A200E8D8-96A5-4378-9DFF-C93189277A73}" srcOrd="1" destOrd="0" presId="urn:microsoft.com/office/officeart/2005/8/layout/matrix1"/>
    <dgm:cxn modelId="{7B7FE7FE-7D89-4D3A-9845-EAC41FF9CCF5}" type="presOf" srcId="{35AE0893-9784-4AED-A068-B3B161F3F224}" destId="{F25252E5-30F4-4853-BC35-56BBA1A3A5CB}" srcOrd="0" destOrd="0" presId="urn:microsoft.com/office/officeart/2005/8/layout/matrix1"/>
    <dgm:cxn modelId="{2EECADBB-5A3D-467C-B17F-3E8592E37405}" type="presOf" srcId="{E71B3290-49EC-40B6-8DBD-B646FAB455AD}" destId="{6D772EF3-D9EF-4FC8-A08F-30B3A5FB5D77}" srcOrd="0" destOrd="0" presId="urn:microsoft.com/office/officeart/2005/8/layout/matrix1"/>
    <dgm:cxn modelId="{79B80EA1-F055-495C-9CF7-A74FCD9D8BDE}" srcId="{D25E5761-2A68-44C4-98EB-016CA7C50027}" destId="{EB4F8AE3-B1DF-447F-9862-F37AF821052E}" srcOrd="1" destOrd="0" parTransId="{B80D0BCF-73E8-463C-88A7-B801A14369D0}" sibTransId="{FD681F1B-817F-4597-9509-7F215DD33882}"/>
    <dgm:cxn modelId="{94CB277D-3B07-43C7-9506-A552E9FEE8F7}" type="presOf" srcId="{D25E5761-2A68-44C4-98EB-016CA7C50027}" destId="{86DE40E8-710F-42AA-903F-78F6C11C6639}" srcOrd="0" destOrd="0" presId="urn:microsoft.com/office/officeart/2005/8/layout/matrix1"/>
    <dgm:cxn modelId="{710851FA-9767-41C9-996C-C8FC4EC007ED}" type="presOf" srcId="{5CD517FB-3718-425F-A784-EFE51DBD240B}" destId="{8FB60D1B-2AD8-4799-9A82-04D3AEBE7E99}" srcOrd="1" destOrd="0" presId="urn:microsoft.com/office/officeart/2005/8/layout/matrix1"/>
    <dgm:cxn modelId="{9E810CD7-F04B-4A0E-B37E-467FA65AF1DA}" type="presOf" srcId="{5CD517FB-3718-425F-A784-EFE51DBD240B}" destId="{71C195B4-03C6-4CA7-B456-39D82DACBF2F}" srcOrd="0" destOrd="0" presId="urn:microsoft.com/office/officeart/2005/8/layout/matrix1"/>
    <dgm:cxn modelId="{E999F5EA-6299-4236-8B67-3EED8B3CD283}" type="presOf" srcId="{8A2C5458-60FD-447F-A933-2B1F7302DD46}" destId="{97898B03-0CB7-486E-9A6C-B2814C5E2818}" srcOrd="0" destOrd="0" presId="urn:microsoft.com/office/officeart/2005/8/layout/matrix1"/>
    <dgm:cxn modelId="{019A0BF3-A501-4915-BF79-EEFB863D34C7}" srcId="{D25E5761-2A68-44C4-98EB-016CA7C50027}" destId="{8A2C5458-60FD-447F-A933-2B1F7302DD46}" srcOrd="0" destOrd="0" parTransId="{79899F45-D8B1-41F4-8576-F8475C4FFD75}" sibTransId="{2D897277-5B7C-4B6D-A458-6CF4EE0C59D5}"/>
    <dgm:cxn modelId="{174D1CCD-0AF2-4AB9-BF35-DC9C59F966A0}" srcId="{D25E5761-2A68-44C4-98EB-016CA7C50027}" destId="{E71B3290-49EC-40B6-8DBD-B646FAB455AD}" srcOrd="2" destOrd="0" parTransId="{1073606F-7B22-4127-A7B5-9D51930E871E}" sibTransId="{7E562335-E120-4CB7-9530-030328C1AFC2}"/>
    <dgm:cxn modelId="{A5E6DC43-F7C1-40BE-B17A-6842370C9A1A}" type="presOf" srcId="{8A2C5458-60FD-447F-A933-2B1F7302DD46}" destId="{EC744859-E685-4CC0-9D27-611B7C4C8C0B}" srcOrd="1" destOrd="0" presId="urn:microsoft.com/office/officeart/2005/8/layout/matrix1"/>
    <dgm:cxn modelId="{6A1A42C6-D6D3-4CA0-A168-10C02D67BE2B}" type="presOf" srcId="{E71B3290-49EC-40B6-8DBD-B646FAB455AD}" destId="{B60DE0A9-F43E-4059-948B-AC8758ACF8CD}" srcOrd="1" destOrd="0" presId="urn:microsoft.com/office/officeart/2005/8/layout/matrix1"/>
    <dgm:cxn modelId="{E3666124-4E49-48E4-99B2-A65131D927FF}" type="presOf" srcId="{EB4F8AE3-B1DF-447F-9862-F37AF821052E}" destId="{FAC28B08-0A89-4C44-8CF5-00610330D487}" srcOrd="0" destOrd="0" presId="urn:microsoft.com/office/officeart/2005/8/layout/matrix1"/>
    <dgm:cxn modelId="{22429A81-705C-46D0-B195-1F4F88850E87}" srcId="{D25E5761-2A68-44C4-98EB-016CA7C50027}" destId="{5CD517FB-3718-425F-A784-EFE51DBD240B}" srcOrd="3" destOrd="0" parTransId="{37D08090-3D56-49DA-A0C8-EBB32E8F3459}" sibTransId="{108FE981-C541-49D2-8FEE-799C33F86460}"/>
    <dgm:cxn modelId="{1770B37F-5996-4CCC-93D7-D86F2991350A}" type="presParOf" srcId="{F25252E5-30F4-4853-BC35-56BBA1A3A5CB}" destId="{A3F6E1E5-F317-470A-B3E6-D256BF33AE4C}" srcOrd="0" destOrd="0" presId="urn:microsoft.com/office/officeart/2005/8/layout/matrix1"/>
    <dgm:cxn modelId="{4B41A96B-E703-438B-A80D-4C0DFF226FCD}" type="presParOf" srcId="{A3F6E1E5-F317-470A-B3E6-D256BF33AE4C}" destId="{97898B03-0CB7-486E-9A6C-B2814C5E2818}" srcOrd="0" destOrd="0" presId="urn:microsoft.com/office/officeart/2005/8/layout/matrix1"/>
    <dgm:cxn modelId="{B1E9C365-91CF-4A41-8896-C4721DAC0C0A}" type="presParOf" srcId="{A3F6E1E5-F317-470A-B3E6-D256BF33AE4C}" destId="{EC744859-E685-4CC0-9D27-611B7C4C8C0B}" srcOrd="1" destOrd="0" presId="urn:microsoft.com/office/officeart/2005/8/layout/matrix1"/>
    <dgm:cxn modelId="{C3BCB58D-DE65-4B3E-8328-CC721AB602E5}" type="presParOf" srcId="{A3F6E1E5-F317-470A-B3E6-D256BF33AE4C}" destId="{FAC28B08-0A89-4C44-8CF5-00610330D487}" srcOrd="2" destOrd="0" presId="urn:microsoft.com/office/officeart/2005/8/layout/matrix1"/>
    <dgm:cxn modelId="{54704B7A-3CB4-40C2-A6F1-7D7653D4EE7B}" type="presParOf" srcId="{A3F6E1E5-F317-470A-B3E6-D256BF33AE4C}" destId="{A200E8D8-96A5-4378-9DFF-C93189277A73}" srcOrd="3" destOrd="0" presId="urn:microsoft.com/office/officeart/2005/8/layout/matrix1"/>
    <dgm:cxn modelId="{4B0DCD93-838E-4FBF-93F9-96CB9510E31A}" type="presParOf" srcId="{A3F6E1E5-F317-470A-B3E6-D256BF33AE4C}" destId="{6D772EF3-D9EF-4FC8-A08F-30B3A5FB5D77}" srcOrd="4" destOrd="0" presId="urn:microsoft.com/office/officeart/2005/8/layout/matrix1"/>
    <dgm:cxn modelId="{9D953D48-64A6-4160-ACC6-7F12DCB798CF}" type="presParOf" srcId="{A3F6E1E5-F317-470A-B3E6-D256BF33AE4C}" destId="{B60DE0A9-F43E-4059-948B-AC8758ACF8CD}" srcOrd="5" destOrd="0" presId="urn:microsoft.com/office/officeart/2005/8/layout/matrix1"/>
    <dgm:cxn modelId="{E9D6AF1B-BFA1-4BB8-9A6A-50185B2CC894}" type="presParOf" srcId="{A3F6E1E5-F317-470A-B3E6-D256BF33AE4C}" destId="{71C195B4-03C6-4CA7-B456-39D82DACBF2F}" srcOrd="6" destOrd="0" presId="urn:microsoft.com/office/officeart/2005/8/layout/matrix1"/>
    <dgm:cxn modelId="{A19F5916-0ACE-4F18-A487-82D7CD97ED5C}" type="presParOf" srcId="{A3F6E1E5-F317-470A-B3E6-D256BF33AE4C}" destId="{8FB60D1B-2AD8-4799-9A82-04D3AEBE7E99}" srcOrd="7" destOrd="0" presId="urn:microsoft.com/office/officeart/2005/8/layout/matrix1"/>
    <dgm:cxn modelId="{2E76A439-471A-46AE-97B9-11A651299BA9}" type="presParOf" srcId="{F25252E5-30F4-4853-BC35-56BBA1A3A5CB}" destId="{86DE40E8-710F-42AA-903F-78F6C11C6639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B40FD3-F46E-4381-A4F5-21C87A9FCA4F}" type="doc">
      <dgm:prSet loTypeId="urn:microsoft.com/office/officeart/2005/8/layout/radial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EEA5E7D-3A97-406D-B367-1CA0A78F6160}">
      <dgm:prSet phldrT="[Текст]" custT="1"/>
      <dgm:spPr/>
      <dgm:t>
        <a:bodyPr/>
        <a:lstStyle/>
        <a:p>
          <a:r>
            <a:rPr lang="ru-RU" sz="2100" b="1" dirty="0" smtClean="0"/>
            <a:t>Штрафы, </a:t>
          </a:r>
        </a:p>
        <a:p>
          <a:r>
            <a:rPr lang="ru-RU" sz="2100" b="1" dirty="0" smtClean="0"/>
            <a:t>санкции, </a:t>
          </a:r>
        </a:p>
        <a:p>
          <a:r>
            <a:rPr lang="ru-RU" sz="2100" b="1" dirty="0" smtClean="0"/>
            <a:t>возмещение ущерба</a:t>
          </a:r>
          <a:endParaRPr lang="ru-RU" sz="2100" b="1" dirty="0"/>
        </a:p>
      </dgm:t>
    </dgm:pt>
    <dgm:pt modelId="{7015E492-7209-4CBE-A8B0-8B455D5A1A7F}" type="parTrans" cxnId="{4819A874-5C0B-4B57-AFDE-5B288606A964}">
      <dgm:prSet/>
      <dgm:spPr/>
      <dgm:t>
        <a:bodyPr/>
        <a:lstStyle/>
        <a:p>
          <a:endParaRPr lang="ru-RU"/>
        </a:p>
      </dgm:t>
    </dgm:pt>
    <dgm:pt modelId="{B2C05FD9-46EE-459C-8CB4-B4DAD282A3AD}" type="sibTrans" cxnId="{4819A874-5C0B-4B57-AFDE-5B288606A964}">
      <dgm:prSet/>
      <dgm:spPr/>
      <dgm:t>
        <a:bodyPr/>
        <a:lstStyle/>
        <a:p>
          <a:endParaRPr lang="ru-RU"/>
        </a:p>
      </dgm:t>
    </dgm:pt>
    <dgm:pt modelId="{47FC633F-2856-462B-84CF-DAEB25A13E42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За нарушение законодательства о налогах и сборах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FF7EB78C-2481-440F-A111-536796BE26FF}" type="parTrans" cxnId="{C3982040-19FD-453B-8271-20B9A850B70C}">
      <dgm:prSet/>
      <dgm:spPr/>
      <dgm:t>
        <a:bodyPr/>
        <a:lstStyle/>
        <a:p>
          <a:endParaRPr lang="ru-RU"/>
        </a:p>
      </dgm:t>
    </dgm:pt>
    <dgm:pt modelId="{C6BFD432-DFF2-4E97-A929-ABC92A30BA78}" type="sibTrans" cxnId="{C3982040-19FD-453B-8271-20B9A850B70C}">
      <dgm:prSet/>
      <dgm:spPr/>
      <dgm:t>
        <a:bodyPr/>
        <a:lstStyle/>
        <a:p>
          <a:endParaRPr lang="ru-RU" dirty="0"/>
        </a:p>
      </dgm:t>
    </dgm:pt>
    <dgm:pt modelId="{574BBCED-AA3C-410A-A75B-33C2EBD2BDFC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За нарушение земельного законодательства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756BF215-4A7F-4D42-8801-82F19B9F53B1}" type="parTrans" cxnId="{CD0E0781-F7B5-4D01-BF92-4217561FFC11}">
      <dgm:prSet/>
      <dgm:spPr/>
      <dgm:t>
        <a:bodyPr/>
        <a:lstStyle/>
        <a:p>
          <a:endParaRPr lang="ru-RU"/>
        </a:p>
      </dgm:t>
    </dgm:pt>
    <dgm:pt modelId="{E22E5E1D-64CF-4674-B919-FD83E7F3DDE8}" type="sibTrans" cxnId="{CD0E0781-F7B5-4D01-BF92-4217561FFC11}">
      <dgm:prSet/>
      <dgm:spPr/>
      <dgm:t>
        <a:bodyPr/>
        <a:lstStyle/>
        <a:p>
          <a:endParaRPr lang="ru-RU" dirty="0"/>
        </a:p>
      </dgm:t>
    </dgm:pt>
    <dgm:pt modelId="{46A60A82-07BD-4185-87A2-7E17C963A734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За нарушение законодательства в области охраны окружающей среды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30DDAA2C-F381-4EC4-A4BD-621B049D755E}" type="parTrans" cxnId="{4BFC83B5-06A3-4519-9ED3-6F4B2A9CE584}">
      <dgm:prSet/>
      <dgm:spPr/>
      <dgm:t>
        <a:bodyPr/>
        <a:lstStyle/>
        <a:p>
          <a:endParaRPr lang="ru-RU"/>
        </a:p>
      </dgm:t>
    </dgm:pt>
    <dgm:pt modelId="{4681EAAC-F481-4809-94CE-C7F3125B3DC2}" type="sibTrans" cxnId="{4BFC83B5-06A3-4519-9ED3-6F4B2A9CE584}">
      <dgm:prSet/>
      <dgm:spPr/>
      <dgm:t>
        <a:bodyPr/>
        <a:lstStyle/>
        <a:p>
          <a:endParaRPr lang="ru-RU" dirty="0"/>
        </a:p>
      </dgm:t>
    </dgm:pt>
    <dgm:pt modelId="{0E362744-4BD5-4B47-AE27-E83E7D2F5154}">
      <dgm:prSet phldrT="[Текст]" custT="1"/>
      <dgm:spPr>
        <a:scene3d>
          <a:camera prst="orthographicFront">
            <a:rot lat="0" lon="0" rev="0"/>
          </a:camera>
          <a:lightRig rig="flat" dir="t"/>
        </a:scene3d>
        <a:sp3d prstMaterial="dkEdge">
          <a:bevelT w="8200" h="38100" prst="angle"/>
        </a:sp3d>
      </dgm:spPr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За нарушение в области обеспечения санитарно-эпидемиологического благополучия человека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BC38F6D9-0431-4AC7-A4F1-32708A061D6D}" type="parTrans" cxnId="{F5654731-14E1-4C2F-8A06-33F6221A5A4A}">
      <dgm:prSet/>
      <dgm:spPr/>
      <dgm:t>
        <a:bodyPr/>
        <a:lstStyle/>
        <a:p>
          <a:endParaRPr lang="ru-RU"/>
        </a:p>
      </dgm:t>
    </dgm:pt>
    <dgm:pt modelId="{E2196B7F-E690-4A10-B214-C915028899C5}" type="sibTrans" cxnId="{F5654731-14E1-4C2F-8A06-33F6221A5A4A}">
      <dgm:prSet/>
      <dgm:spPr/>
      <dgm:t>
        <a:bodyPr/>
        <a:lstStyle/>
        <a:p>
          <a:endParaRPr lang="ru-RU" dirty="0"/>
        </a:p>
      </dgm:t>
    </dgm:pt>
    <dgm:pt modelId="{D4D10FBF-2C56-4464-B828-4B1583A12AE3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Административные правонарушения в области налогов и сборов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11D727FB-5F31-4A24-A701-898BFC7EEE62}" type="parTrans" cxnId="{90753A4B-DB84-401D-A16A-DD0078C3516E}">
      <dgm:prSet/>
      <dgm:spPr/>
      <dgm:t>
        <a:bodyPr/>
        <a:lstStyle/>
        <a:p>
          <a:endParaRPr lang="ru-RU"/>
        </a:p>
      </dgm:t>
    </dgm:pt>
    <dgm:pt modelId="{76E10716-6FB7-43A9-BF50-859AC896E163}" type="sibTrans" cxnId="{90753A4B-DB84-401D-A16A-DD0078C3516E}">
      <dgm:prSet/>
      <dgm:spPr/>
      <dgm:t>
        <a:bodyPr/>
        <a:lstStyle/>
        <a:p>
          <a:endParaRPr lang="ru-RU" dirty="0"/>
        </a:p>
      </dgm:t>
    </dgm:pt>
    <dgm:pt modelId="{344BD7E3-119A-4B22-BE24-0984D862A4A9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Административные правонарушения в области госрегулирования производства и оборота  этилового спирта алкогольной,  спиртосодержащей  продукции</a:t>
          </a:r>
        </a:p>
        <a:p>
          <a:endParaRPr lang="ru-RU" sz="700" dirty="0"/>
        </a:p>
      </dgm:t>
    </dgm:pt>
    <dgm:pt modelId="{EE95A77A-F9B1-4942-9D4F-3A1309169627}" type="parTrans" cxnId="{C7FCDFE8-A79B-48A0-951C-12423AA034D8}">
      <dgm:prSet/>
      <dgm:spPr/>
      <dgm:t>
        <a:bodyPr/>
        <a:lstStyle/>
        <a:p>
          <a:endParaRPr lang="ru-RU"/>
        </a:p>
      </dgm:t>
    </dgm:pt>
    <dgm:pt modelId="{F07A06BC-C0AD-49A7-B565-DFA86FBBF7B1}" type="sibTrans" cxnId="{C7FCDFE8-A79B-48A0-951C-12423AA034D8}">
      <dgm:prSet/>
      <dgm:spPr/>
      <dgm:t>
        <a:bodyPr/>
        <a:lstStyle/>
        <a:p>
          <a:endParaRPr lang="ru-RU" dirty="0"/>
        </a:p>
      </dgm:t>
    </dgm:pt>
    <dgm:pt modelId="{FB8E11EE-C371-48A6-B820-1A5EC302C7D0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Нарушения законодательства о контрактной системе в сфере закупок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9A2B89F-970C-45EF-9778-755D6A5CBE1A}" type="parTrans" cxnId="{F74FEEF5-3D70-4988-A75D-5B055BBCFEB0}">
      <dgm:prSet/>
      <dgm:spPr/>
      <dgm:t>
        <a:bodyPr/>
        <a:lstStyle/>
        <a:p>
          <a:endParaRPr lang="ru-RU"/>
        </a:p>
      </dgm:t>
    </dgm:pt>
    <dgm:pt modelId="{DCCF4567-3C92-4AAF-BC3F-A0AF9EC6EF95}" type="sibTrans" cxnId="{F74FEEF5-3D70-4988-A75D-5B055BBCFEB0}">
      <dgm:prSet/>
      <dgm:spPr/>
      <dgm:t>
        <a:bodyPr/>
        <a:lstStyle/>
        <a:p>
          <a:endParaRPr lang="ru-RU" dirty="0"/>
        </a:p>
      </dgm:t>
    </dgm:pt>
    <dgm:pt modelId="{4677D1B9-93A7-441A-A818-772046C6E536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Денежные взыскания ,взыскиваемые с виновных лиц, виновных в совершении преступлений.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5A0EF30-6FC8-4D29-AA54-C93FB270CC93}" type="parTrans" cxnId="{61EB3EC8-2782-4914-A32E-2A18429E1A53}">
      <dgm:prSet/>
      <dgm:spPr/>
      <dgm:t>
        <a:bodyPr/>
        <a:lstStyle/>
        <a:p>
          <a:endParaRPr lang="ru-RU"/>
        </a:p>
      </dgm:t>
    </dgm:pt>
    <dgm:pt modelId="{4F5A439C-79DB-4A9D-95AF-2AEEC52D9E28}" type="sibTrans" cxnId="{61EB3EC8-2782-4914-A32E-2A18429E1A53}">
      <dgm:prSet/>
      <dgm:spPr/>
      <dgm:t>
        <a:bodyPr/>
        <a:lstStyle/>
        <a:p>
          <a:endParaRPr lang="ru-RU" dirty="0"/>
        </a:p>
      </dgm:t>
    </dgm:pt>
    <dgm:pt modelId="{4C01CFBD-419F-41B6-8946-DC66793F6952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Прочие штрафы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5D1B0AB-FBA3-4152-A6F8-509AFC3D0F0A}" type="parTrans" cxnId="{8214469D-FEF1-49CE-9E17-95BE0AD4EF08}">
      <dgm:prSet/>
      <dgm:spPr/>
      <dgm:t>
        <a:bodyPr/>
        <a:lstStyle/>
        <a:p>
          <a:endParaRPr lang="ru-RU"/>
        </a:p>
      </dgm:t>
    </dgm:pt>
    <dgm:pt modelId="{5E64918B-334D-411B-9036-E91BFF27FC37}" type="sibTrans" cxnId="{8214469D-FEF1-49CE-9E17-95BE0AD4EF08}">
      <dgm:prSet/>
      <dgm:spPr/>
      <dgm:t>
        <a:bodyPr/>
        <a:lstStyle/>
        <a:p>
          <a:endParaRPr lang="ru-RU" dirty="0"/>
        </a:p>
      </dgm:t>
    </dgm:pt>
    <dgm:pt modelId="{C0F12645-131D-4E44-B18B-895F2323C4D2}" type="pres">
      <dgm:prSet presAssocID="{95B40FD3-F46E-4381-A4F5-21C87A9FCA4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E6E19E-219B-4071-B373-A327065AA593}" type="pres">
      <dgm:prSet presAssocID="{CEEA5E7D-3A97-406D-B367-1CA0A78F6160}" presName="centerShape" presStyleLbl="node0" presStyleIdx="0" presStyleCnt="1" custScaleX="177156" custScaleY="177156" custLinFactNeighborX="3260" custLinFactNeighborY="875"/>
      <dgm:spPr/>
      <dgm:t>
        <a:bodyPr/>
        <a:lstStyle/>
        <a:p>
          <a:endParaRPr lang="ru-RU"/>
        </a:p>
      </dgm:t>
    </dgm:pt>
    <dgm:pt modelId="{98DE8464-038B-4591-83FF-D03D5C3CA815}" type="pres">
      <dgm:prSet presAssocID="{47FC633F-2856-462B-84CF-DAEB25A13E42}" presName="node" presStyleLbl="node1" presStyleIdx="0" presStyleCnt="9" custScaleX="194872" custScaleY="194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B40D8-92D0-4F62-919F-601558563E24}" type="pres">
      <dgm:prSet presAssocID="{47FC633F-2856-462B-84CF-DAEB25A13E42}" presName="dummy" presStyleCnt="0"/>
      <dgm:spPr/>
    </dgm:pt>
    <dgm:pt modelId="{54184250-93E8-4E66-9D0D-FDCC91930EDB}" type="pres">
      <dgm:prSet presAssocID="{C6BFD432-DFF2-4E97-A929-ABC92A30BA78}" presName="sibTrans" presStyleLbl="sibTrans2D1" presStyleIdx="0" presStyleCnt="9"/>
      <dgm:spPr/>
      <dgm:t>
        <a:bodyPr/>
        <a:lstStyle/>
        <a:p>
          <a:endParaRPr lang="ru-RU"/>
        </a:p>
      </dgm:t>
    </dgm:pt>
    <dgm:pt modelId="{982779F7-909D-4B61-B74C-82342087E6B4}" type="pres">
      <dgm:prSet presAssocID="{D4D10FBF-2C56-4464-B828-4B1583A12AE3}" presName="node" presStyleLbl="node1" presStyleIdx="1" presStyleCnt="9" custScaleX="194872" custScaleY="194872" custRadScaleRad="103192" custRadScaleInc="11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52C37-17EA-4C08-BAF8-60CB790AF6CD}" type="pres">
      <dgm:prSet presAssocID="{D4D10FBF-2C56-4464-B828-4B1583A12AE3}" presName="dummy" presStyleCnt="0"/>
      <dgm:spPr/>
    </dgm:pt>
    <dgm:pt modelId="{6595FD74-CAF9-49EA-A3E9-1A137A0092CC}" type="pres">
      <dgm:prSet presAssocID="{76E10716-6FB7-43A9-BF50-859AC896E163}" presName="sibTrans" presStyleLbl="sibTrans2D1" presStyleIdx="1" presStyleCnt="9"/>
      <dgm:spPr/>
      <dgm:t>
        <a:bodyPr/>
        <a:lstStyle/>
        <a:p>
          <a:endParaRPr lang="ru-RU"/>
        </a:p>
      </dgm:t>
    </dgm:pt>
    <dgm:pt modelId="{8656D2AC-0383-48C0-AC2A-AFC5A0FF3EA6}" type="pres">
      <dgm:prSet presAssocID="{344BD7E3-119A-4B22-BE24-0984D862A4A9}" presName="node" presStyleLbl="node1" presStyleIdx="2" presStyleCnt="9" custScaleX="309741" custScaleY="309409" custRadScaleRad="121641" custRadScaleInc="11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F3F48-1016-478E-A944-FC1E9DDFF0E8}" type="pres">
      <dgm:prSet presAssocID="{344BD7E3-119A-4B22-BE24-0984D862A4A9}" presName="dummy" presStyleCnt="0"/>
      <dgm:spPr/>
    </dgm:pt>
    <dgm:pt modelId="{33C2A7BD-3ECD-4F98-8C05-F40448BBC768}" type="pres">
      <dgm:prSet presAssocID="{F07A06BC-C0AD-49A7-B565-DFA86FBBF7B1}" presName="sibTrans" presStyleLbl="sibTrans2D1" presStyleIdx="2" presStyleCnt="9"/>
      <dgm:spPr/>
      <dgm:t>
        <a:bodyPr/>
        <a:lstStyle/>
        <a:p>
          <a:endParaRPr lang="ru-RU"/>
        </a:p>
      </dgm:t>
    </dgm:pt>
    <dgm:pt modelId="{D4C844CF-B414-448A-B1CA-9A666180937E}" type="pres">
      <dgm:prSet presAssocID="{574BBCED-AA3C-410A-A75B-33C2EBD2BDFC}" presName="node" presStyleLbl="node1" presStyleIdx="3" presStyleCnt="9" custScaleX="194872" custScaleY="194872" custRadScaleRad="109143" custRadScaleInc="-9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19F90-E93C-49D8-BD2A-330451F8D466}" type="pres">
      <dgm:prSet presAssocID="{574BBCED-AA3C-410A-A75B-33C2EBD2BDFC}" presName="dummy" presStyleCnt="0"/>
      <dgm:spPr/>
    </dgm:pt>
    <dgm:pt modelId="{5715959C-7BEB-4A32-A2A0-3D27C75E3F2F}" type="pres">
      <dgm:prSet presAssocID="{E22E5E1D-64CF-4674-B919-FD83E7F3DDE8}" presName="sibTrans" presStyleLbl="sibTrans2D1" presStyleIdx="3" presStyleCnt="9" custLinFactNeighborX="196" custLinFactNeighborY="413"/>
      <dgm:spPr/>
      <dgm:t>
        <a:bodyPr/>
        <a:lstStyle/>
        <a:p>
          <a:endParaRPr lang="ru-RU"/>
        </a:p>
      </dgm:t>
    </dgm:pt>
    <dgm:pt modelId="{913CF082-B4D1-48F3-AD37-CC2F4296E448}" type="pres">
      <dgm:prSet presAssocID="{46A60A82-07BD-4185-87A2-7E17C963A734}" presName="node" presStyleLbl="node1" presStyleIdx="4" presStyleCnt="9" custScaleX="194872" custScaleY="194872" custRadScaleRad="102587" custRadScaleInc="-20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359BA-BB42-4065-B212-533CD82A979A}" type="pres">
      <dgm:prSet presAssocID="{46A60A82-07BD-4185-87A2-7E17C963A734}" presName="dummy" presStyleCnt="0"/>
      <dgm:spPr/>
    </dgm:pt>
    <dgm:pt modelId="{3367DD35-8E38-49C2-8985-B7E5192D4F1A}" type="pres">
      <dgm:prSet presAssocID="{4681EAAC-F481-4809-94CE-C7F3125B3DC2}" presName="sibTrans" presStyleLbl="sibTrans2D1" presStyleIdx="4" presStyleCnt="9"/>
      <dgm:spPr/>
      <dgm:t>
        <a:bodyPr/>
        <a:lstStyle/>
        <a:p>
          <a:endParaRPr lang="ru-RU"/>
        </a:p>
      </dgm:t>
    </dgm:pt>
    <dgm:pt modelId="{C748CF8E-A078-4B9D-A272-D4BEC44DCB90}" type="pres">
      <dgm:prSet presAssocID="{0E362744-4BD5-4B47-AE27-E83E7D2F5154}" presName="node" presStyleLbl="node1" presStyleIdx="5" presStyleCnt="9" custScaleX="194872" custScaleY="194872" custRadScaleRad="99466" custRadScaleInc="-15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020B8-A138-4EC7-9EAF-A68FB1F0EBEB}" type="pres">
      <dgm:prSet presAssocID="{0E362744-4BD5-4B47-AE27-E83E7D2F5154}" presName="dummy" presStyleCnt="0"/>
      <dgm:spPr/>
    </dgm:pt>
    <dgm:pt modelId="{BBED1624-BC36-49B6-8F87-79A4E4C6F176}" type="pres">
      <dgm:prSet presAssocID="{E2196B7F-E690-4A10-B214-C915028899C5}" presName="sibTrans" presStyleLbl="sibTrans2D1" presStyleIdx="5" presStyleCnt="9"/>
      <dgm:spPr/>
      <dgm:t>
        <a:bodyPr/>
        <a:lstStyle/>
        <a:p>
          <a:endParaRPr lang="ru-RU"/>
        </a:p>
      </dgm:t>
    </dgm:pt>
    <dgm:pt modelId="{BA0E6D0B-F71F-4441-BC89-143C937079E0}" type="pres">
      <dgm:prSet presAssocID="{FB8E11EE-C371-48A6-B820-1A5EC302C7D0}" presName="node" presStyleLbl="node1" presStyleIdx="6" presStyleCnt="9" custScaleX="194872" custScaleY="194872" custRadScaleRad="99586" custRadScaleInc="4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1FC05-DDDA-415A-80ED-F50CD14B2D3B}" type="pres">
      <dgm:prSet presAssocID="{FB8E11EE-C371-48A6-B820-1A5EC302C7D0}" presName="dummy" presStyleCnt="0"/>
      <dgm:spPr/>
    </dgm:pt>
    <dgm:pt modelId="{558ABFF9-BD11-4159-B351-0FC1722E76E4}" type="pres">
      <dgm:prSet presAssocID="{DCCF4567-3C92-4AAF-BC3F-A0AF9EC6EF95}" presName="sibTrans" presStyleLbl="sibTrans2D1" presStyleIdx="6" presStyleCnt="9"/>
      <dgm:spPr/>
      <dgm:t>
        <a:bodyPr/>
        <a:lstStyle/>
        <a:p>
          <a:endParaRPr lang="ru-RU"/>
        </a:p>
      </dgm:t>
    </dgm:pt>
    <dgm:pt modelId="{1C1DF4B5-158B-4A7E-A6CE-FFFF6198AC9C}" type="pres">
      <dgm:prSet presAssocID="{4677D1B9-93A7-441A-A818-772046C6E536}" presName="node" presStyleLbl="node1" presStyleIdx="7" presStyleCnt="9" custScaleX="194872" custScaleY="194872" custRadScaleRad="100170" custRadScaleInc="7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CE3A0-78FF-4A2D-9F5F-444CBE3993E7}" type="pres">
      <dgm:prSet presAssocID="{4677D1B9-93A7-441A-A818-772046C6E536}" presName="dummy" presStyleCnt="0"/>
      <dgm:spPr/>
    </dgm:pt>
    <dgm:pt modelId="{5AFAC611-9598-4DD2-A426-09C989C1DB17}" type="pres">
      <dgm:prSet presAssocID="{4F5A439C-79DB-4A9D-95AF-2AEEC52D9E28}" presName="sibTrans" presStyleLbl="sibTrans2D1" presStyleIdx="7" presStyleCnt="9"/>
      <dgm:spPr/>
      <dgm:t>
        <a:bodyPr/>
        <a:lstStyle/>
        <a:p>
          <a:endParaRPr lang="ru-RU"/>
        </a:p>
      </dgm:t>
    </dgm:pt>
    <dgm:pt modelId="{AF7E5B89-8AA2-4710-BAC5-98D9C057323A}" type="pres">
      <dgm:prSet presAssocID="{4C01CFBD-419F-41B6-8946-DC66793F6952}" presName="node" presStyleLbl="node1" presStyleIdx="8" presStyleCnt="9" custScaleX="194872" custScaleY="194872" custRadScaleRad="101861" custRadScaleInc="-8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0324C-2E99-4BF4-BE43-48579C5FCA3A}" type="pres">
      <dgm:prSet presAssocID="{4C01CFBD-419F-41B6-8946-DC66793F6952}" presName="dummy" presStyleCnt="0"/>
      <dgm:spPr/>
    </dgm:pt>
    <dgm:pt modelId="{59280A1C-C5DE-43CA-BB65-AD62BC2ADE7B}" type="pres">
      <dgm:prSet presAssocID="{5E64918B-334D-411B-9036-E91BFF27FC37}" presName="sibTrans" presStyleLbl="sibTrans2D1" presStyleIdx="8" presStyleCnt="9" custLinFactNeighborX="196" custLinFactNeighborY="413"/>
      <dgm:spPr/>
      <dgm:t>
        <a:bodyPr/>
        <a:lstStyle/>
        <a:p>
          <a:endParaRPr lang="ru-RU"/>
        </a:p>
      </dgm:t>
    </dgm:pt>
  </dgm:ptLst>
  <dgm:cxnLst>
    <dgm:cxn modelId="{BF52B0B7-336F-446F-9DDC-A9DB93A0A63C}" type="presOf" srcId="{47FC633F-2856-462B-84CF-DAEB25A13E42}" destId="{98DE8464-038B-4591-83FF-D03D5C3CA815}" srcOrd="0" destOrd="0" presId="urn:microsoft.com/office/officeart/2005/8/layout/radial6"/>
    <dgm:cxn modelId="{F5B12B7C-5E5A-49DF-86DD-7C8B916CCF90}" type="presOf" srcId="{E2196B7F-E690-4A10-B214-C915028899C5}" destId="{BBED1624-BC36-49B6-8F87-79A4E4C6F176}" srcOrd="0" destOrd="0" presId="urn:microsoft.com/office/officeart/2005/8/layout/radial6"/>
    <dgm:cxn modelId="{C7FCDFE8-A79B-48A0-951C-12423AA034D8}" srcId="{CEEA5E7D-3A97-406D-B367-1CA0A78F6160}" destId="{344BD7E3-119A-4B22-BE24-0984D862A4A9}" srcOrd="2" destOrd="0" parTransId="{EE95A77A-F9B1-4942-9D4F-3A1309169627}" sibTransId="{F07A06BC-C0AD-49A7-B565-DFA86FBBF7B1}"/>
    <dgm:cxn modelId="{CD0E0781-F7B5-4D01-BF92-4217561FFC11}" srcId="{CEEA5E7D-3A97-406D-B367-1CA0A78F6160}" destId="{574BBCED-AA3C-410A-A75B-33C2EBD2BDFC}" srcOrd="3" destOrd="0" parTransId="{756BF215-4A7F-4D42-8801-82F19B9F53B1}" sibTransId="{E22E5E1D-64CF-4674-B919-FD83E7F3DDE8}"/>
    <dgm:cxn modelId="{8214469D-FEF1-49CE-9E17-95BE0AD4EF08}" srcId="{CEEA5E7D-3A97-406D-B367-1CA0A78F6160}" destId="{4C01CFBD-419F-41B6-8946-DC66793F6952}" srcOrd="8" destOrd="0" parTransId="{C5D1B0AB-FBA3-4152-A6F8-509AFC3D0F0A}" sibTransId="{5E64918B-334D-411B-9036-E91BFF27FC37}"/>
    <dgm:cxn modelId="{C3982040-19FD-453B-8271-20B9A850B70C}" srcId="{CEEA5E7D-3A97-406D-B367-1CA0A78F6160}" destId="{47FC633F-2856-462B-84CF-DAEB25A13E42}" srcOrd="0" destOrd="0" parTransId="{FF7EB78C-2481-440F-A111-536796BE26FF}" sibTransId="{C6BFD432-DFF2-4E97-A929-ABC92A30BA78}"/>
    <dgm:cxn modelId="{4819A874-5C0B-4B57-AFDE-5B288606A964}" srcId="{95B40FD3-F46E-4381-A4F5-21C87A9FCA4F}" destId="{CEEA5E7D-3A97-406D-B367-1CA0A78F6160}" srcOrd="0" destOrd="0" parTransId="{7015E492-7209-4CBE-A8B0-8B455D5A1A7F}" sibTransId="{B2C05FD9-46EE-459C-8CB4-B4DAD282A3AD}"/>
    <dgm:cxn modelId="{61EB3EC8-2782-4914-A32E-2A18429E1A53}" srcId="{CEEA5E7D-3A97-406D-B367-1CA0A78F6160}" destId="{4677D1B9-93A7-441A-A818-772046C6E536}" srcOrd="7" destOrd="0" parTransId="{35A0EF30-6FC8-4D29-AA54-C93FB270CC93}" sibTransId="{4F5A439C-79DB-4A9D-95AF-2AEEC52D9E28}"/>
    <dgm:cxn modelId="{15AE38B5-0A48-4D14-9485-A49F9E2B2B90}" type="presOf" srcId="{C6BFD432-DFF2-4E97-A929-ABC92A30BA78}" destId="{54184250-93E8-4E66-9D0D-FDCC91930EDB}" srcOrd="0" destOrd="0" presId="urn:microsoft.com/office/officeart/2005/8/layout/radial6"/>
    <dgm:cxn modelId="{3C2EE0E2-4E6A-40F7-99F6-90E318BA8DEF}" type="presOf" srcId="{4C01CFBD-419F-41B6-8946-DC66793F6952}" destId="{AF7E5B89-8AA2-4710-BAC5-98D9C057323A}" srcOrd="0" destOrd="0" presId="urn:microsoft.com/office/officeart/2005/8/layout/radial6"/>
    <dgm:cxn modelId="{0963BF3D-3596-43A2-A7C1-659BCE00B22C}" type="presOf" srcId="{46A60A82-07BD-4185-87A2-7E17C963A734}" destId="{913CF082-B4D1-48F3-AD37-CC2F4296E448}" srcOrd="0" destOrd="0" presId="urn:microsoft.com/office/officeart/2005/8/layout/radial6"/>
    <dgm:cxn modelId="{CD7EC989-943D-44EC-8BFC-F221B42DAA13}" type="presOf" srcId="{344BD7E3-119A-4B22-BE24-0984D862A4A9}" destId="{8656D2AC-0383-48C0-AC2A-AFC5A0FF3EA6}" srcOrd="0" destOrd="0" presId="urn:microsoft.com/office/officeart/2005/8/layout/radial6"/>
    <dgm:cxn modelId="{68913FFB-DDE1-44F8-A197-110B922B1F07}" type="presOf" srcId="{76E10716-6FB7-43A9-BF50-859AC896E163}" destId="{6595FD74-CAF9-49EA-A3E9-1A137A0092CC}" srcOrd="0" destOrd="0" presId="urn:microsoft.com/office/officeart/2005/8/layout/radial6"/>
    <dgm:cxn modelId="{0FB8CEF7-7061-4A41-8998-08C49D23D646}" type="presOf" srcId="{CEEA5E7D-3A97-406D-B367-1CA0A78F6160}" destId="{24E6E19E-219B-4071-B373-A327065AA593}" srcOrd="0" destOrd="0" presId="urn:microsoft.com/office/officeart/2005/8/layout/radial6"/>
    <dgm:cxn modelId="{4BFC83B5-06A3-4519-9ED3-6F4B2A9CE584}" srcId="{CEEA5E7D-3A97-406D-B367-1CA0A78F6160}" destId="{46A60A82-07BD-4185-87A2-7E17C963A734}" srcOrd="4" destOrd="0" parTransId="{30DDAA2C-F381-4EC4-A4BD-621B049D755E}" sibTransId="{4681EAAC-F481-4809-94CE-C7F3125B3DC2}"/>
    <dgm:cxn modelId="{A96B1DAE-A387-464C-A8AA-6956A66A757C}" type="presOf" srcId="{95B40FD3-F46E-4381-A4F5-21C87A9FCA4F}" destId="{C0F12645-131D-4E44-B18B-895F2323C4D2}" srcOrd="0" destOrd="0" presId="urn:microsoft.com/office/officeart/2005/8/layout/radial6"/>
    <dgm:cxn modelId="{D131F198-ACDD-430F-BD57-F6B7C3326E65}" type="presOf" srcId="{DCCF4567-3C92-4AAF-BC3F-A0AF9EC6EF95}" destId="{558ABFF9-BD11-4159-B351-0FC1722E76E4}" srcOrd="0" destOrd="0" presId="urn:microsoft.com/office/officeart/2005/8/layout/radial6"/>
    <dgm:cxn modelId="{F252647C-21EC-49F7-91D2-C13640171DE0}" type="presOf" srcId="{0E362744-4BD5-4B47-AE27-E83E7D2F5154}" destId="{C748CF8E-A078-4B9D-A272-D4BEC44DCB90}" srcOrd="0" destOrd="0" presId="urn:microsoft.com/office/officeart/2005/8/layout/radial6"/>
    <dgm:cxn modelId="{9DA293BF-100F-46EA-8924-E5567EE7BB43}" type="presOf" srcId="{F07A06BC-C0AD-49A7-B565-DFA86FBBF7B1}" destId="{33C2A7BD-3ECD-4F98-8C05-F40448BBC768}" srcOrd="0" destOrd="0" presId="urn:microsoft.com/office/officeart/2005/8/layout/radial6"/>
    <dgm:cxn modelId="{90753A4B-DB84-401D-A16A-DD0078C3516E}" srcId="{CEEA5E7D-3A97-406D-B367-1CA0A78F6160}" destId="{D4D10FBF-2C56-4464-B828-4B1583A12AE3}" srcOrd="1" destOrd="0" parTransId="{11D727FB-5F31-4A24-A701-898BFC7EEE62}" sibTransId="{76E10716-6FB7-43A9-BF50-859AC896E163}"/>
    <dgm:cxn modelId="{A42D5B1F-6482-4D6E-A8EF-C6212A73FA69}" type="presOf" srcId="{574BBCED-AA3C-410A-A75B-33C2EBD2BDFC}" destId="{D4C844CF-B414-448A-B1CA-9A666180937E}" srcOrd="0" destOrd="0" presId="urn:microsoft.com/office/officeart/2005/8/layout/radial6"/>
    <dgm:cxn modelId="{20580E8F-E511-4B8F-AB9A-F1F0194F2A3A}" type="presOf" srcId="{FB8E11EE-C371-48A6-B820-1A5EC302C7D0}" destId="{BA0E6D0B-F71F-4441-BC89-143C937079E0}" srcOrd="0" destOrd="0" presId="urn:microsoft.com/office/officeart/2005/8/layout/radial6"/>
    <dgm:cxn modelId="{4A8EF492-227F-450C-A45C-5F521214997E}" type="presOf" srcId="{4F5A439C-79DB-4A9D-95AF-2AEEC52D9E28}" destId="{5AFAC611-9598-4DD2-A426-09C989C1DB17}" srcOrd="0" destOrd="0" presId="urn:microsoft.com/office/officeart/2005/8/layout/radial6"/>
    <dgm:cxn modelId="{FACC8E14-3189-46C2-8C46-3220D3A772DD}" type="presOf" srcId="{E22E5E1D-64CF-4674-B919-FD83E7F3DDE8}" destId="{5715959C-7BEB-4A32-A2A0-3D27C75E3F2F}" srcOrd="0" destOrd="0" presId="urn:microsoft.com/office/officeart/2005/8/layout/radial6"/>
    <dgm:cxn modelId="{CE3F45F4-7CAB-465E-9370-4CD273CD4905}" type="presOf" srcId="{4681EAAC-F481-4809-94CE-C7F3125B3DC2}" destId="{3367DD35-8E38-49C2-8985-B7E5192D4F1A}" srcOrd="0" destOrd="0" presId="urn:microsoft.com/office/officeart/2005/8/layout/radial6"/>
    <dgm:cxn modelId="{11DF3624-4A1E-491B-A547-13188B12FE87}" type="presOf" srcId="{4677D1B9-93A7-441A-A818-772046C6E536}" destId="{1C1DF4B5-158B-4A7E-A6CE-FFFF6198AC9C}" srcOrd="0" destOrd="0" presId="urn:microsoft.com/office/officeart/2005/8/layout/radial6"/>
    <dgm:cxn modelId="{03E1B889-C37E-4804-ABCF-45864FC16C79}" type="presOf" srcId="{5E64918B-334D-411B-9036-E91BFF27FC37}" destId="{59280A1C-C5DE-43CA-BB65-AD62BC2ADE7B}" srcOrd="0" destOrd="0" presId="urn:microsoft.com/office/officeart/2005/8/layout/radial6"/>
    <dgm:cxn modelId="{F74FEEF5-3D70-4988-A75D-5B055BBCFEB0}" srcId="{CEEA5E7D-3A97-406D-B367-1CA0A78F6160}" destId="{FB8E11EE-C371-48A6-B820-1A5EC302C7D0}" srcOrd="6" destOrd="0" parTransId="{39A2B89F-970C-45EF-9778-755D6A5CBE1A}" sibTransId="{DCCF4567-3C92-4AAF-BC3F-A0AF9EC6EF95}"/>
    <dgm:cxn modelId="{4473A415-CE1D-4A0A-8D4F-33E2630E59D0}" type="presOf" srcId="{D4D10FBF-2C56-4464-B828-4B1583A12AE3}" destId="{982779F7-909D-4B61-B74C-82342087E6B4}" srcOrd="0" destOrd="0" presId="urn:microsoft.com/office/officeart/2005/8/layout/radial6"/>
    <dgm:cxn modelId="{F5654731-14E1-4C2F-8A06-33F6221A5A4A}" srcId="{CEEA5E7D-3A97-406D-B367-1CA0A78F6160}" destId="{0E362744-4BD5-4B47-AE27-E83E7D2F5154}" srcOrd="5" destOrd="0" parTransId="{BC38F6D9-0431-4AC7-A4F1-32708A061D6D}" sibTransId="{E2196B7F-E690-4A10-B214-C915028899C5}"/>
    <dgm:cxn modelId="{B90B586D-C956-4688-87EA-960F5255C47B}" type="presParOf" srcId="{C0F12645-131D-4E44-B18B-895F2323C4D2}" destId="{24E6E19E-219B-4071-B373-A327065AA593}" srcOrd="0" destOrd="0" presId="urn:microsoft.com/office/officeart/2005/8/layout/radial6"/>
    <dgm:cxn modelId="{036CF2E8-1164-469E-912D-28B629FA2710}" type="presParOf" srcId="{C0F12645-131D-4E44-B18B-895F2323C4D2}" destId="{98DE8464-038B-4591-83FF-D03D5C3CA815}" srcOrd="1" destOrd="0" presId="urn:microsoft.com/office/officeart/2005/8/layout/radial6"/>
    <dgm:cxn modelId="{6D206620-C70A-44C5-879D-20425B0E9B9B}" type="presParOf" srcId="{C0F12645-131D-4E44-B18B-895F2323C4D2}" destId="{148B40D8-92D0-4F62-919F-601558563E24}" srcOrd="2" destOrd="0" presId="urn:microsoft.com/office/officeart/2005/8/layout/radial6"/>
    <dgm:cxn modelId="{2E673830-2D4A-47B8-9628-5ECECDE95D09}" type="presParOf" srcId="{C0F12645-131D-4E44-B18B-895F2323C4D2}" destId="{54184250-93E8-4E66-9D0D-FDCC91930EDB}" srcOrd="3" destOrd="0" presId="urn:microsoft.com/office/officeart/2005/8/layout/radial6"/>
    <dgm:cxn modelId="{20BACB9E-408F-4998-9DFC-5AE6F6F368FD}" type="presParOf" srcId="{C0F12645-131D-4E44-B18B-895F2323C4D2}" destId="{982779F7-909D-4B61-B74C-82342087E6B4}" srcOrd="4" destOrd="0" presId="urn:microsoft.com/office/officeart/2005/8/layout/radial6"/>
    <dgm:cxn modelId="{4125295C-45A9-46FF-88D5-4958D37613D0}" type="presParOf" srcId="{C0F12645-131D-4E44-B18B-895F2323C4D2}" destId="{70452C37-17EA-4C08-BAF8-60CB790AF6CD}" srcOrd="5" destOrd="0" presId="urn:microsoft.com/office/officeart/2005/8/layout/radial6"/>
    <dgm:cxn modelId="{6F38724C-3871-4369-BEEE-CBBA14D0A31C}" type="presParOf" srcId="{C0F12645-131D-4E44-B18B-895F2323C4D2}" destId="{6595FD74-CAF9-49EA-A3E9-1A137A0092CC}" srcOrd="6" destOrd="0" presId="urn:microsoft.com/office/officeart/2005/8/layout/radial6"/>
    <dgm:cxn modelId="{2DD50255-CC13-47EF-A0E9-A670E33DC1BD}" type="presParOf" srcId="{C0F12645-131D-4E44-B18B-895F2323C4D2}" destId="{8656D2AC-0383-48C0-AC2A-AFC5A0FF3EA6}" srcOrd="7" destOrd="0" presId="urn:microsoft.com/office/officeart/2005/8/layout/radial6"/>
    <dgm:cxn modelId="{040823E1-16CE-4979-ADC5-BC0D5F2AC0C9}" type="presParOf" srcId="{C0F12645-131D-4E44-B18B-895F2323C4D2}" destId="{AFBF3F48-1016-478E-A944-FC1E9DDFF0E8}" srcOrd="8" destOrd="0" presId="urn:microsoft.com/office/officeart/2005/8/layout/radial6"/>
    <dgm:cxn modelId="{339920EF-BBF6-43D6-85D3-F89C9F1C9DA0}" type="presParOf" srcId="{C0F12645-131D-4E44-B18B-895F2323C4D2}" destId="{33C2A7BD-3ECD-4F98-8C05-F40448BBC768}" srcOrd="9" destOrd="0" presId="urn:microsoft.com/office/officeart/2005/8/layout/radial6"/>
    <dgm:cxn modelId="{CB07131F-DF84-4AFA-9F0E-58042C2C9F25}" type="presParOf" srcId="{C0F12645-131D-4E44-B18B-895F2323C4D2}" destId="{D4C844CF-B414-448A-B1CA-9A666180937E}" srcOrd="10" destOrd="0" presId="urn:microsoft.com/office/officeart/2005/8/layout/radial6"/>
    <dgm:cxn modelId="{B3FE21CF-6899-4618-BD91-BFFF9E8CE8AD}" type="presParOf" srcId="{C0F12645-131D-4E44-B18B-895F2323C4D2}" destId="{66619F90-E93C-49D8-BD2A-330451F8D466}" srcOrd="11" destOrd="0" presId="urn:microsoft.com/office/officeart/2005/8/layout/radial6"/>
    <dgm:cxn modelId="{2EA21592-86F3-4001-B01B-AF0B8F4CB466}" type="presParOf" srcId="{C0F12645-131D-4E44-B18B-895F2323C4D2}" destId="{5715959C-7BEB-4A32-A2A0-3D27C75E3F2F}" srcOrd="12" destOrd="0" presId="urn:microsoft.com/office/officeart/2005/8/layout/radial6"/>
    <dgm:cxn modelId="{D95C1A39-A53D-4417-9EF7-B8E66A0F3337}" type="presParOf" srcId="{C0F12645-131D-4E44-B18B-895F2323C4D2}" destId="{913CF082-B4D1-48F3-AD37-CC2F4296E448}" srcOrd="13" destOrd="0" presId="urn:microsoft.com/office/officeart/2005/8/layout/radial6"/>
    <dgm:cxn modelId="{9BBAB3CA-0D7B-4F73-BA2E-13B7736EC7FC}" type="presParOf" srcId="{C0F12645-131D-4E44-B18B-895F2323C4D2}" destId="{3CB359BA-BB42-4065-B212-533CD82A979A}" srcOrd="14" destOrd="0" presId="urn:microsoft.com/office/officeart/2005/8/layout/radial6"/>
    <dgm:cxn modelId="{6A5D7A8B-B586-4B83-AEB4-BD44A1E77F51}" type="presParOf" srcId="{C0F12645-131D-4E44-B18B-895F2323C4D2}" destId="{3367DD35-8E38-49C2-8985-B7E5192D4F1A}" srcOrd="15" destOrd="0" presId="urn:microsoft.com/office/officeart/2005/8/layout/radial6"/>
    <dgm:cxn modelId="{CE7BA057-C03B-433C-AE60-5AA136858803}" type="presParOf" srcId="{C0F12645-131D-4E44-B18B-895F2323C4D2}" destId="{C748CF8E-A078-4B9D-A272-D4BEC44DCB90}" srcOrd="16" destOrd="0" presId="urn:microsoft.com/office/officeart/2005/8/layout/radial6"/>
    <dgm:cxn modelId="{5D49DECB-8CB0-45C0-8C3E-29CF0CDACC11}" type="presParOf" srcId="{C0F12645-131D-4E44-B18B-895F2323C4D2}" destId="{09B020B8-A138-4EC7-9EAF-A68FB1F0EBEB}" srcOrd="17" destOrd="0" presId="urn:microsoft.com/office/officeart/2005/8/layout/radial6"/>
    <dgm:cxn modelId="{18E7DABB-C7F4-4933-83BC-186FB2C06AD2}" type="presParOf" srcId="{C0F12645-131D-4E44-B18B-895F2323C4D2}" destId="{BBED1624-BC36-49B6-8F87-79A4E4C6F176}" srcOrd="18" destOrd="0" presId="urn:microsoft.com/office/officeart/2005/8/layout/radial6"/>
    <dgm:cxn modelId="{FE26E9F0-1FB4-4133-A0DD-D091B5C1059D}" type="presParOf" srcId="{C0F12645-131D-4E44-B18B-895F2323C4D2}" destId="{BA0E6D0B-F71F-4441-BC89-143C937079E0}" srcOrd="19" destOrd="0" presId="urn:microsoft.com/office/officeart/2005/8/layout/radial6"/>
    <dgm:cxn modelId="{8AE7B943-3982-4F1C-874A-B29CF9376F03}" type="presParOf" srcId="{C0F12645-131D-4E44-B18B-895F2323C4D2}" destId="{2341FC05-DDDA-415A-80ED-F50CD14B2D3B}" srcOrd="20" destOrd="0" presId="urn:microsoft.com/office/officeart/2005/8/layout/radial6"/>
    <dgm:cxn modelId="{A63FFB13-F155-46D9-B507-2DD03E1D906B}" type="presParOf" srcId="{C0F12645-131D-4E44-B18B-895F2323C4D2}" destId="{558ABFF9-BD11-4159-B351-0FC1722E76E4}" srcOrd="21" destOrd="0" presId="urn:microsoft.com/office/officeart/2005/8/layout/radial6"/>
    <dgm:cxn modelId="{15C68650-F815-4E2D-8078-B8EBC3AB1A5B}" type="presParOf" srcId="{C0F12645-131D-4E44-B18B-895F2323C4D2}" destId="{1C1DF4B5-158B-4A7E-A6CE-FFFF6198AC9C}" srcOrd="22" destOrd="0" presId="urn:microsoft.com/office/officeart/2005/8/layout/radial6"/>
    <dgm:cxn modelId="{03F83C4D-3121-452F-8662-DBFB80DB220C}" type="presParOf" srcId="{C0F12645-131D-4E44-B18B-895F2323C4D2}" destId="{A66CE3A0-78FF-4A2D-9F5F-444CBE3993E7}" srcOrd="23" destOrd="0" presId="urn:microsoft.com/office/officeart/2005/8/layout/radial6"/>
    <dgm:cxn modelId="{C4E74161-AEDF-4B14-852F-E68C7C8E2027}" type="presParOf" srcId="{C0F12645-131D-4E44-B18B-895F2323C4D2}" destId="{5AFAC611-9598-4DD2-A426-09C989C1DB17}" srcOrd="24" destOrd="0" presId="urn:microsoft.com/office/officeart/2005/8/layout/radial6"/>
    <dgm:cxn modelId="{00570BC0-2A98-4EA1-B09A-5CE2F62CE5A0}" type="presParOf" srcId="{C0F12645-131D-4E44-B18B-895F2323C4D2}" destId="{AF7E5B89-8AA2-4710-BAC5-98D9C057323A}" srcOrd="25" destOrd="0" presId="urn:microsoft.com/office/officeart/2005/8/layout/radial6"/>
    <dgm:cxn modelId="{89CF90F7-46A6-41C1-913F-F32528BD576C}" type="presParOf" srcId="{C0F12645-131D-4E44-B18B-895F2323C4D2}" destId="{6D30324C-2E99-4BF4-BE43-48579C5FCA3A}" srcOrd="26" destOrd="0" presId="urn:microsoft.com/office/officeart/2005/8/layout/radial6"/>
    <dgm:cxn modelId="{1219088E-E8BF-420F-AFD9-01B796333DE5}" type="presParOf" srcId="{C0F12645-131D-4E44-B18B-895F2323C4D2}" destId="{59280A1C-C5DE-43CA-BB65-AD62BC2ADE7B}" srcOrd="27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11A273-0078-448C-994C-ADA78B8200D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1A790D-99D9-4CC1-B739-A050EF63DF24}">
      <dgm:prSet phldrT="[Текст]"/>
      <dgm:spPr>
        <a:solidFill>
          <a:schemeClr val="tx2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Расходы</a:t>
          </a:r>
          <a:endParaRPr lang="ru-RU" dirty="0">
            <a:solidFill>
              <a:schemeClr val="tx1"/>
            </a:solidFill>
          </a:endParaRPr>
        </a:p>
      </dgm:t>
    </dgm:pt>
    <dgm:pt modelId="{110F1638-9330-47E3-816C-697A19C8F5BB}" type="parTrans" cxnId="{1CB3539F-E349-47DB-843C-67C3D4BEF727}">
      <dgm:prSet/>
      <dgm:spPr/>
      <dgm:t>
        <a:bodyPr/>
        <a:lstStyle/>
        <a:p>
          <a:endParaRPr lang="ru-RU"/>
        </a:p>
      </dgm:t>
    </dgm:pt>
    <dgm:pt modelId="{275B77DF-893B-485B-A8B4-64475EFC8C9B}" type="sibTrans" cxnId="{1CB3539F-E349-47DB-843C-67C3D4BEF727}">
      <dgm:prSet/>
      <dgm:spPr/>
      <dgm:t>
        <a:bodyPr/>
        <a:lstStyle/>
        <a:p>
          <a:endParaRPr lang="ru-RU"/>
        </a:p>
      </dgm:t>
    </dgm:pt>
    <dgm:pt modelId="{CD3D3638-7474-4ED0-95FA-5750FD41B8A3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по типам расходных обязательств</a:t>
          </a:r>
          <a:endParaRPr lang="ru-RU" sz="2000" dirty="0">
            <a:solidFill>
              <a:schemeClr val="tx1"/>
            </a:solidFill>
          </a:endParaRPr>
        </a:p>
      </dgm:t>
    </dgm:pt>
    <dgm:pt modelId="{29F7C51D-08FF-4A96-A69E-F11F09C7FA05}" type="parTrans" cxnId="{E04C64D9-8ED6-4C6E-AEF1-E6D1D8733B1D}">
      <dgm:prSet/>
      <dgm:spPr/>
      <dgm:t>
        <a:bodyPr/>
        <a:lstStyle/>
        <a:p>
          <a:endParaRPr lang="ru-RU"/>
        </a:p>
      </dgm:t>
    </dgm:pt>
    <dgm:pt modelId="{B1E2488C-3AD1-43FB-A717-2E3ADDBFA43C}" type="sibTrans" cxnId="{E04C64D9-8ED6-4C6E-AEF1-E6D1D8733B1D}">
      <dgm:prSet/>
      <dgm:spPr/>
      <dgm:t>
        <a:bodyPr/>
        <a:lstStyle/>
        <a:p>
          <a:endParaRPr lang="ru-RU"/>
        </a:p>
      </dgm:t>
    </dgm:pt>
    <dgm:pt modelId="{60233AA2-DA17-4843-9C5C-77E379787CEA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по муниципальным программам</a:t>
          </a:r>
          <a:endParaRPr lang="ru-RU" sz="2000" dirty="0">
            <a:solidFill>
              <a:schemeClr val="tx1"/>
            </a:solidFill>
          </a:endParaRPr>
        </a:p>
      </dgm:t>
    </dgm:pt>
    <dgm:pt modelId="{429090A5-2B84-45C0-BD17-C1EC5D6EB5E0}" type="parTrans" cxnId="{140B4E0C-24B8-441F-96EE-E25EFC09EDC9}">
      <dgm:prSet/>
      <dgm:spPr/>
      <dgm:t>
        <a:bodyPr/>
        <a:lstStyle/>
        <a:p>
          <a:endParaRPr lang="ru-RU"/>
        </a:p>
      </dgm:t>
    </dgm:pt>
    <dgm:pt modelId="{7ED7C1B7-7A58-4206-A392-9B0BAE4846FC}" type="sibTrans" cxnId="{140B4E0C-24B8-441F-96EE-E25EFC09EDC9}">
      <dgm:prSet/>
      <dgm:spPr/>
      <dgm:t>
        <a:bodyPr/>
        <a:lstStyle/>
        <a:p>
          <a:endParaRPr lang="ru-RU"/>
        </a:p>
      </dgm:t>
    </dgm:pt>
    <dgm:pt modelId="{61FE4C3A-C68D-47B3-A054-4CD5E0C007DA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по функциям муниципальной власти</a:t>
          </a:r>
          <a:endParaRPr lang="ru-RU" sz="2000" dirty="0">
            <a:solidFill>
              <a:schemeClr val="tx1"/>
            </a:solidFill>
          </a:endParaRPr>
        </a:p>
      </dgm:t>
    </dgm:pt>
    <dgm:pt modelId="{19DEBFD0-D024-4CDB-A6B5-90C26FAF3EA1}" type="parTrans" cxnId="{91329FFE-6A03-46C6-B4C2-0A0F33CBC973}">
      <dgm:prSet/>
      <dgm:spPr/>
      <dgm:t>
        <a:bodyPr/>
        <a:lstStyle/>
        <a:p>
          <a:endParaRPr lang="ru-RU"/>
        </a:p>
      </dgm:t>
    </dgm:pt>
    <dgm:pt modelId="{2CB14A95-9507-46CB-AC63-9D78A2BD84AB}" type="sibTrans" cxnId="{91329FFE-6A03-46C6-B4C2-0A0F33CBC973}">
      <dgm:prSet/>
      <dgm:spPr/>
      <dgm:t>
        <a:bodyPr/>
        <a:lstStyle/>
        <a:p>
          <a:endParaRPr lang="ru-RU"/>
        </a:p>
      </dgm:t>
    </dgm:pt>
    <dgm:pt modelId="{1116D22F-D95A-4844-8E42-E67CEBCE8ECC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по ведомствам</a:t>
          </a:r>
          <a:endParaRPr lang="ru-RU" sz="2000" dirty="0">
            <a:solidFill>
              <a:schemeClr val="tx1"/>
            </a:solidFill>
          </a:endParaRPr>
        </a:p>
      </dgm:t>
    </dgm:pt>
    <dgm:pt modelId="{2081995F-290D-4411-AE89-6CD1DC48D243}" type="parTrans" cxnId="{E6B13B38-0C3F-4D39-A47C-A51C153AB653}">
      <dgm:prSet/>
      <dgm:spPr/>
      <dgm:t>
        <a:bodyPr/>
        <a:lstStyle/>
        <a:p>
          <a:endParaRPr lang="ru-RU"/>
        </a:p>
      </dgm:t>
    </dgm:pt>
    <dgm:pt modelId="{415070C5-A59D-4F09-809B-7F5B9BDC85DA}" type="sibTrans" cxnId="{E6B13B38-0C3F-4D39-A47C-A51C153AB653}">
      <dgm:prSet/>
      <dgm:spPr/>
      <dgm:t>
        <a:bodyPr/>
        <a:lstStyle/>
        <a:p>
          <a:endParaRPr lang="ru-RU"/>
        </a:p>
      </dgm:t>
    </dgm:pt>
    <dgm:pt modelId="{95774D7F-9681-4123-8A9B-C359A564074E}" type="pres">
      <dgm:prSet presAssocID="{5711A273-0078-448C-994C-ADA78B8200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E163549-1F04-4AF5-9F7A-18EEDBB43211}" type="pres">
      <dgm:prSet presAssocID="{991A790D-99D9-4CC1-B739-A050EF63DF24}" presName="hierRoot1" presStyleCnt="0">
        <dgm:presLayoutVars>
          <dgm:hierBranch val="init"/>
        </dgm:presLayoutVars>
      </dgm:prSet>
      <dgm:spPr/>
    </dgm:pt>
    <dgm:pt modelId="{826E9E73-EEBF-400B-A328-1D472B559337}" type="pres">
      <dgm:prSet presAssocID="{991A790D-99D9-4CC1-B739-A050EF63DF24}" presName="rootComposite1" presStyleCnt="0"/>
      <dgm:spPr/>
    </dgm:pt>
    <dgm:pt modelId="{A09024FA-EE7C-40AD-ADC8-DC2A380BDFCF}" type="pres">
      <dgm:prSet presAssocID="{991A790D-99D9-4CC1-B739-A050EF63DF24}" presName="rootText1" presStyleLbl="node0" presStyleIdx="0" presStyleCnt="1" custAng="0" custScaleY="1094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2EA195-F30E-4957-AC1B-6C9DB5692926}" type="pres">
      <dgm:prSet presAssocID="{991A790D-99D9-4CC1-B739-A050EF63DF2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354FF90-AE51-4D01-8E4C-FF580C783EB7}" type="pres">
      <dgm:prSet presAssocID="{991A790D-99D9-4CC1-B739-A050EF63DF24}" presName="hierChild2" presStyleCnt="0"/>
      <dgm:spPr/>
    </dgm:pt>
    <dgm:pt modelId="{5E1611E4-486F-4F16-BD1D-C39FED5E4D07}" type="pres">
      <dgm:prSet presAssocID="{29F7C51D-08FF-4A96-A69E-F11F09C7FA05}" presName="Name37" presStyleLbl="parChTrans1D2" presStyleIdx="0" presStyleCnt="4"/>
      <dgm:spPr/>
      <dgm:t>
        <a:bodyPr/>
        <a:lstStyle/>
        <a:p>
          <a:endParaRPr lang="ru-RU"/>
        </a:p>
      </dgm:t>
    </dgm:pt>
    <dgm:pt modelId="{C7F56825-B093-47BF-A0CE-25A33C247845}" type="pres">
      <dgm:prSet presAssocID="{CD3D3638-7474-4ED0-95FA-5750FD41B8A3}" presName="hierRoot2" presStyleCnt="0">
        <dgm:presLayoutVars>
          <dgm:hierBranch val="init"/>
        </dgm:presLayoutVars>
      </dgm:prSet>
      <dgm:spPr/>
    </dgm:pt>
    <dgm:pt modelId="{F3F06941-C1D4-4475-917F-760A2856CF4C}" type="pres">
      <dgm:prSet presAssocID="{CD3D3638-7474-4ED0-95FA-5750FD41B8A3}" presName="rootComposite" presStyleCnt="0"/>
      <dgm:spPr/>
    </dgm:pt>
    <dgm:pt modelId="{E2008969-7EB0-404D-A292-70DF450C5E29}" type="pres">
      <dgm:prSet presAssocID="{CD3D3638-7474-4ED0-95FA-5750FD41B8A3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492107-626F-4A11-A9DA-0E769664C175}" type="pres">
      <dgm:prSet presAssocID="{CD3D3638-7474-4ED0-95FA-5750FD41B8A3}" presName="rootConnector" presStyleLbl="node2" presStyleIdx="0" presStyleCnt="4"/>
      <dgm:spPr/>
      <dgm:t>
        <a:bodyPr/>
        <a:lstStyle/>
        <a:p>
          <a:endParaRPr lang="ru-RU"/>
        </a:p>
      </dgm:t>
    </dgm:pt>
    <dgm:pt modelId="{4E030185-428E-47BE-BBCC-71477BC2B10E}" type="pres">
      <dgm:prSet presAssocID="{CD3D3638-7474-4ED0-95FA-5750FD41B8A3}" presName="hierChild4" presStyleCnt="0"/>
      <dgm:spPr/>
    </dgm:pt>
    <dgm:pt modelId="{5F4F9F53-0346-4654-88AE-2815F9EA9641}" type="pres">
      <dgm:prSet presAssocID="{CD3D3638-7474-4ED0-95FA-5750FD41B8A3}" presName="hierChild5" presStyleCnt="0"/>
      <dgm:spPr/>
    </dgm:pt>
    <dgm:pt modelId="{02BEC325-04E9-423F-8B8F-3338E4CF1234}" type="pres">
      <dgm:prSet presAssocID="{429090A5-2B84-45C0-BD17-C1EC5D6EB5E0}" presName="Name37" presStyleLbl="parChTrans1D2" presStyleIdx="1" presStyleCnt="4"/>
      <dgm:spPr/>
      <dgm:t>
        <a:bodyPr/>
        <a:lstStyle/>
        <a:p>
          <a:endParaRPr lang="ru-RU"/>
        </a:p>
      </dgm:t>
    </dgm:pt>
    <dgm:pt modelId="{7C3E2ADD-DF51-48B6-AE71-0E88871790C2}" type="pres">
      <dgm:prSet presAssocID="{60233AA2-DA17-4843-9C5C-77E379787CEA}" presName="hierRoot2" presStyleCnt="0">
        <dgm:presLayoutVars>
          <dgm:hierBranch val="init"/>
        </dgm:presLayoutVars>
      </dgm:prSet>
      <dgm:spPr/>
    </dgm:pt>
    <dgm:pt modelId="{BE6DDA4D-87D3-43FC-B294-32C10735177B}" type="pres">
      <dgm:prSet presAssocID="{60233AA2-DA17-4843-9C5C-77E379787CEA}" presName="rootComposite" presStyleCnt="0"/>
      <dgm:spPr/>
    </dgm:pt>
    <dgm:pt modelId="{779F56B6-6CC5-4520-80C2-4412625E3B4E}" type="pres">
      <dgm:prSet presAssocID="{60233AA2-DA17-4843-9C5C-77E379787CEA}" presName="rootText" presStyleLbl="node2" presStyleIdx="1" presStyleCnt="4" custScaleX="1129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C437D0-776F-4835-A973-257CDCA478BB}" type="pres">
      <dgm:prSet presAssocID="{60233AA2-DA17-4843-9C5C-77E379787CEA}" presName="rootConnector" presStyleLbl="node2" presStyleIdx="1" presStyleCnt="4"/>
      <dgm:spPr/>
      <dgm:t>
        <a:bodyPr/>
        <a:lstStyle/>
        <a:p>
          <a:endParaRPr lang="ru-RU"/>
        </a:p>
      </dgm:t>
    </dgm:pt>
    <dgm:pt modelId="{87966A39-BC5B-4991-B750-97B53DCAD674}" type="pres">
      <dgm:prSet presAssocID="{60233AA2-DA17-4843-9C5C-77E379787CEA}" presName="hierChild4" presStyleCnt="0"/>
      <dgm:spPr/>
    </dgm:pt>
    <dgm:pt modelId="{06E69F58-14FC-490C-BAEC-8EFF9F7E89EB}" type="pres">
      <dgm:prSet presAssocID="{60233AA2-DA17-4843-9C5C-77E379787CEA}" presName="hierChild5" presStyleCnt="0"/>
      <dgm:spPr/>
    </dgm:pt>
    <dgm:pt modelId="{B80DC0DC-6ED1-4153-A086-42E0FBE5F588}" type="pres">
      <dgm:prSet presAssocID="{19DEBFD0-D024-4CDB-A6B5-90C26FAF3EA1}" presName="Name37" presStyleLbl="parChTrans1D2" presStyleIdx="2" presStyleCnt="4"/>
      <dgm:spPr/>
      <dgm:t>
        <a:bodyPr/>
        <a:lstStyle/>
        <a:p>
          <a:endParaRPr lang="ru-RU"/>
        </a:p>
      </dgm:t>
    </dgm:pt>
    <dgm:pt modelId="{5C5975DD-9730-46D6-9A82-52C2F5AF2620}" type="pres">
      <dgm:prSet presAssocID="{61FE4C3A-C68D-47B3-A054-4CD5E0C007DA}" presName="hierRoot2" presStyleCnt="0">
        <dgm:presLayoutVars>
          <dgm:hierBranch val="init"/>
        </dgm:presLayoutVars>
      </dgm:prSet>
      <dgm:spPr/>
    </dgm:pt>
    <dgm:pt modelId="{BEBACDA4-8497-4F8D-BE71-6C15BE34C9F4}" type="pres">
      <dgm:prSet presAssocID="{61FE4C3A-C68D-47B3-A054-4CD5E0C007DA}" presName="rootComposite" presStyleCnt="0"/>
      <dgm:spPr/>
    </dgm:pt>
    <dgm:pt modelId="{D6212354-1B5B-474B-99A8-72DCDE6C83B4}" type="pres">
      <dgm:prSet presAssocID="{61FE4C3A-C68D-47B3-A054-4CD5E0C007DA}" presName="rootText" presStyleLbl="node2" presStyleIdx="2" presStyleCnt="4" custScaleX="1141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A1ADC4-EC07-4A99-8A69-8726BC2A6A22}" type="pres">
      <dgm:prSet presAssocID="{61FE4C3A-C68D-47B3-A054-4CD5E0C007DA}" presName="rootConnector" presStyleLbl="node2" presStyleIdx="2" presStyleCnt="4"/>
      <dgm:spPr/>
      <dgm:t>
        <a:bodyPr/>
        <a:lstStyle/>
        <a:p>
          <a:endParaRPr lang="ru-RU"/>
        </a:p>
      </dgm:t>
    </dgm:pt>
    <dgm:pt modelId="{E4AC94FC-8B98-4FFC-AB11-7B5204FA29BF}" type="pres">
      <dgm:prSet presAssocID="{61FE4C3A-C68D-47B3-A054-4CD5E0C007DA}" presName="hierChild4" presStyleCnt="0"/>
      <dgm:spPr/>
    </dgm:pt>
    <dgm:pt modelId="{8BC7A039-D653-49D7-89F7-5E9B3E95680B}" type="pres">
      <dgm:prSet presAssocID="{61FE4C3A-C68D-47B3-A054-4CD5E0C007DA}" presName="hierChild5" presStyleCnt="0"/>
      <dgm:spPr/>
    </dgm:pt>
    <dgm:pt modelId="{0E377E1C-4FA7-4C54-9C15-1D2C442C8D07}" type="pres">
      <dgm:prSet presAssocID="{2081995F-290D-4411-AE89-6CD1DC48D243}" presName="Name37" presStyleLbl="parChTrans1D2" presStyleIdx="3" presStyleCnt="4"/>
      <dgm:spPr/>
      <dgm:t>
        <a:bodyPr/>
        <a:lstStyle/>
        <a:p>
          <a:endParaRPr lang="ru-RU"/>
        </a:p>
      </dgm:t>
    </dgm:pt>
    <dgm:pt modelId="{684E035D-3E19-49D6-9F94-A7F5D91974C9}" type="pres">
      <dgm:prSet presAssocID="{1116D22F-D95A-4844-8E42-E67CEBCE8ECC}" presName="hierRoot2" presStyleCnt="0">
        <dgm:presLayoutVars>
          <dgm:hierBranch val="init"/>
        </dgm:presLayoutVars>
      </dgm:prSet>
      <dgm:spPr/>
    </dgm:pt>
    <dgm:pt modelId="{43A5708D-5576-4821-8A74-BB59FFC46386}" type="pres">
      <dgm:prSet presAssocID="{1116D22F-D95A-4844-8E42-E67CEBCE8ECC}" presName="rootComposite" presStyleCnt="0"/>
      <dgm:spPr/>
    </dgm:pt>
    <dgm:pt modelId="{24FA007C-CFE0-460F-88C4-49A4D3D286D0}" type="pres">
      <dgm:prSet presAssocID="{1116D22F-D95A-4844-8E42-E67CEBCE8EC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20229F-023E-4648-BA36-B08B9190D0A0}" type="pres">
      <dgm:prSet presAssocID="{1116D22F-D95A-4844-8E42-E67CEBCE8ECC}" presName="rootConnector" presStyleLbl="node2" presStyleIdx="3" presStyleCnt="4"/>
      <dgm:spPr/>
      <dgm:t>
        <a:bodyPr/>
        <a:lstStyle/>
        <a:p>
          <a:endParaRPr lang="ru-RU"/>
        </a:p>
      </dgm:t>
    </dgm:pt>
    <dgm:pt modelId="{687A91E5-3762-4881-90E6-F70EDD85D108}" type="pres">
      <dgm:prSet presAssocID="{1116D22F-D95A-4844-8E42-E67CEBCE8ECC}" presName="hierChild4" presStyleCnt="0"/>
      <dgm:spPr/>
    </dgm:pt>
    <dgm:pt modelId="{61903650-6EE8-4D06-A50D-7B8324BD425F}" type="pres">
      <dgm:prSet presAssocID="{1116D22F-D95A-4844-8E42-E67CEBCE8ECC}" presName="hierChild5" presStyleCnt="0"/>
      <dgm:spPr/>
    </dgm:pt>
    <dgm:pt modelId="{438C7760-987B-4C2D-9288-7FF680C91BBC}" type="pres">
      <dgm:prSet presAssocID="{991A790D-99D9-4CC1-B739-A050EF63DF24}" presName="hierChild3" presStyleCnt="0"/>
      <dgm:spPr/>
    </dgm:pt>
  </dgm:ptLst>
  <dgm:cxnLst>
    <dgm:cxn modelId="{05E9A1E0-9480-4E32-A582-114DEA6C868C}" type="presOf" srcId="{1116D22F-D95A-4844-8E42-E67CEBCE8ECC}" destId="{24FA007C-CFE0-460F-88C4-49A4D3D286D0}" srcOrd="0" destOrd="0" presId="urn:microsoft.com/office/officeart/2005/8/layout/orgChart1"/>
    <dgm:cxn modelId="{1CB3539F-E349-47DB-843C-67C3D4BEF727}" srcId="{5711A273-0078-448C-994C-ADA78B8200DA}" destId="{991A790D-99D9-4CC1-B739-A050EF63DF24}" srcOrd="0" destOrd="0" parTransId="{110F1638-9330-47E3-816C-697A19C8F5BB}" sibTransId="{275B77DF-893B-485B-A8B4-64475EFC8C9B}"/>
    <dgm:cxn modelId="{38EEAB86-256E-48DC-A172-44121F9EA2CF}" type="presOf" srcId="{1116D22F-D95A-4844-8E42-E67CEBCE8ECC}" destId="{FB20229F-023E-4648-BA36-B08B9190D0A0}" srcOrd="1" destOrd="0" presId="urn:microsoft.com/office/officeart/2005/8/layout/orgChart1"/>
    <dgm:cxn modelId="{45B4D1AC-1467-4B4F-B969-D59C8FEC4666}" type="presOf" srcId="{991A790D-99D9-4CC1-B739-A050EF63DF24}" destId="{DE2EA195-F30E-4957-AC1B-6C9DB5692926}" srcOrd="1" destOrd="0" presId="urn:microsoft.com/office/officeart/2005/8/layout/orgChart1"/>
    <dgm:cxn modelId="{A9E69624-D298-4CFB-80FA-E02B522EE299}" type="presOf" srcId="{61FE4C3A-C68D-47B3-A054-4CD5E0C007DA}" destId="{D6212354-1B5B-474B-99A8-72DCDE6C83B4}" srcOrd="0" destOrd="0" presId="urn:microsoft.com/office/officeart/2005/8/layout/orgChart1"/>
    <dgm:cxn modelId="{140B4E0C-24B8-441F-96EE-E25EFC09EDC9}" srcId="{991A790D-99D9-4CC1-B739-A050EF63DF24}" destId="{60233AA2-DA17-4843-9C5C-77E379787CEA}" srcOrd="1" destOrd="0" parTransId="{429090A5-2B84-45C0-BD17-C1EC5D6EB5E0}" sibTransId="{7ED7C1B7-7A58-4206-A392-9B0BAE4846FC}"/>
    <dgm:cxn modelId="{5F42BB73-21B4-4511-BA74-22AB547F96FE}" type="presOf" srcId="{19DEBFD0-D024-4CDB-A6B5-90C26FAF3EA1}" destId="{B80DC0DC-6ED1-4153-A086-42E0FBE5F588}" srcOrd="0" destOrd="0" presId="urn:microsoft.com/office/officeart/2005/8/layout/orgChart1"/>
    <dgm:cxn modelId="{9BC2A62B-D174-4098-9EE8-3596B94BB466}" type="presOf" srcId="{60233AA2-DA17-4843-9C5C-77E379787CEA}" destId="{BAC437D0-776F-4835-A973-257CDCA478BB}" srcOrd="1" destOrd="0" presId="urn:microsoft.com/office/officeart/2005/8/layout/orgChart1"/>
    <dgm:cxn modelId="{91329FFE-6A03-46C6-B4C2-0A0F33CBC973}" srcId="{991A790D-99D9-4CC1-B739-A050EF63DF24}" destId="{61FE4C3A-C68D-47B3-A054-4CD5E0C007DA}" srcOrd="2" destOrd="0" parTransId="{19DEBFD0-D024-4CDB-A6B5-90C26FAF3EA1}" sibTransId="{2CB14A95-9507-46CB-AC63-9D78A2BD84AB}"/>
    <dgm:cxn modelId="{2A89AB5D-67E0-4AE4-9C22-6A4497FF35A0}" type="presOf" srcId="{2081995F-290D-4411-AE89-6CD1DC48D243}" destId="{0E377E1C-4FA7-4C54-9C15-1D2C442C8D07}" srcOrd="0" destOrd="0" presId="urn:microsoft.com/office/officeart/2005/8/layout/orgChart1"/>
    <dgm:cxn modelId="{9A473826-9774-4D5A-8771-9CEDFE90F772}" type="presOf" srcId="{429090A5-2B84-45C0-BD17-C1EC5D6EB5E0}" destId="{02BEC325-04E9-423F-8B8F-3338E4CF1234}" srcOrd="0" destOrd="0" presId="urn:microsoft.com/office/officeart/2005/8/layout/orgChart1"/>
    <dgm:cxn modelId="{E6B13B38-0C3F-4D39-A47C-A51C153AB653}" srcId="{991A790D-99D9-4CC1-B739-A050EF63DF24}" destId="{1116D22F-D95A-4844-8E42-E67CEBCE8ECC}" srcOrd="3" destOrd="0" parTransId="{2081995F-290D-4411-AE89-6CD1DC48D243}" sibTransId="{415070C5-A59D-4F09-809B-7F5B9BDC85DA}"/>
    <dgm:cxn modelId="{A3DAEBB6-8A5A-4BBE-86AC-633EC9F92C8C}" type="presOf" srcId="{CD3D3638-7474-4ED0-95FA-5750FD41B8A3}" destId="{E2008969-7EB0-404D-A292-70DF450C5E29}" srcOrd="0" destOrd="0" presId="urn:microsoft.com/office/officeart/2005/8/layout/orgChart1"/>
    <dgm:cxn modelId="{D144F763-54AB-4415-AAE7-A36F09C6684B}" type="presOf" srcId="{CD3D3638-7474-4ED0-95FA-5750FD41B8A3}" destId="{CC492107-626F-4A11-A9DA-0E769664C175}" srcOrd="1" destOrd="0" presId="urn:microsoft.com/office/officeart/2005/8/layout/orgChart1"/>
    <dgm:cxn modelId="{8A5C1CCA-671F-4013-AFDE-7F80E113EDC9}" type="presOf" srcId="{991A790D-99D9-4CC1-B739-A050EF63DF24}" destId="{A09024FA-EE7C-40AD-ADC8-DC2A380BDFCF}" srcOrd="0" destOrd="0" presId="urn:microsoft.com/office/officeart/2005/8/layout/orgChart1"/>
    <dgm:cxn modelId="{DB52BFAC-13F5-416F-9F90-2F74A901F119}" type="presOf" srcId="{29F7C51D-08FF-4A96-A69E-F11F09C7FA05}" destId="{5E1611E4-486F-4F16-BD1D-C39FED5E4D07}" srcOrd="0" destOrd="0" presId="urn:microsoft.com/office/officeart/2005/8/layout/orgChart1"/>
    <dgm:cxn modelId="{DD8925F2-DAF9-4698-A616-0FE1D215CA6B}" type="presOf" srcId="{5711A273-0078-448C-994C-ADA78B8200DA}" destId="{95774D7F-9681-4123-8A9B-C359A564074E}" srcOrd="0" destOrd="0" presId="urn:microsoft.com/office/officeart/2005/8/layout/orgChart1"/>
    <dgm:cxn modelId="{E04C64D9-8ED6-4C6E-AEF1-E6D1D8733B1D}" srcId="{991A790D-99D9-4CC1-B739-A050EF63DF24}" destId="{CD3D3638-7474-4ED0-95FA-5750FD41B8A3}" srcOrd="0" destOrd="0" parTransId="{29F7C51D-08FF-4A96-A69E-F11F09C7FA05}" sibTransId="{B1E2488C-3AD1-43FB-A717-2E3ADDBFA43C}"/>
    <dgm:cxn modelId="{3691BF38-AB42-4523-A7E2-9A250628A0FF}" type="presOf" srcId="{60233AA2-DA17-4843-9C5C-77E379787CEA}" destId="{779F56B6-6CC5-4520-80C2-4412625E3B4E}" srcOrd="0" destOrd="0" presId="urn:microsoft.com/office/officeart/2005/8/layout/orgChart1"/>
    <dgm:cxn modelId="{23EAF89E-F110-4D2D-A3CA-7027551C7FC4}" type="presOf" srcId="{61FE4C3A-C68D-47B3-A054-4CD5E0C007DA}" destId="{D4A1ADC4-EC07-4A99-8A69-8726BC2A6A22}" srcOrd="1" destOrd="0" presId="urn:microsoft.com/office/officeart/2005/8/layout/orgChart1"/>
    <dgm:cxn modelId="{5FAEB6DD-1C28-48DF-AFF4-863B3D3E0F98}" type="presParOf" srcId="{95774D7F-9681-4123-8A9B-C359A564074E}" destId="{6E163549-1F04-4AF5-9F7A-18EEDBB43211}" srcOrd="0" destOrd="0" presId="urn:microsoft.com/office/officeart/2005/8/layout/orgChart1"/>
    <dgm:cxn modelId="{94C10A86-16C7-4FA2-8A30-E906FC165D13}" type="presParOf" srcId="{6E163549-1F04-4AF5-9F7A-18EEDBB43211}" destId="{826E9E73-EEBF-400B-A328-1D472B559337}" srcOrd="0" destOrd="0" presId="urn:microsoft.com/office/officeart/2005/8/layout/orgChart1"/>
    <dgm:cxn modelId="{D6D36D07-3B3C-4CF8-904F-ECB0CE8D0274}" type="presParOf" srcId="{826E9E73-EEBF-400B-A328-1D472B559337}" destId="{A09024FA-EE7C-40AD-ADC8-DC2A380BDFCF}" srcOrd="0" destOrd="0" presId="urn:microsoft.com/office/officeart/2005/8/layout/orgChart1"/>
    <dgm:cxn modelId="{352D1E03-DE54-4667-8D51-1DC21678EEB7}" type="presParOf" srcId="{826E9E73-EEBF-400B-A328-1D472B559337}" destId="{DE2EA195-F30E-4957-AC1B-6C9DB5692926}" srcOrd="1" destOrd="0" presId="urn:microsoft.com/office/officeart/2005/8/layout/orgChart1"/>
    <dgm:cxn modelId="{9E7A91FC-65EB-4BED-9192-17AC24E9CF6E}" type="presParOf" srcId="{6E163549-1F04-4AF5-9F7A-18EEDBB43211}" destId="{4354FF90-AE51-4D01-8E4C-FF580C783EB7}" srcOrd="1" destOrd="0" presId="urn:microsoft.com/office/officeart/2005/8/layout/orgChart1"/>
    <dgm:cxn modelId="{7E1CFB73-A2CB-4BDE-B630-02C68C050106}" type="presParOf" srcId="{4354FF90-AE51-4D01-8E4C-FF580C783EB7}" destId="{5E1611E4-486F-4F16-BD1D-C39FED5E4D07}" srcOrd="0" destOrd="0" presId="urn:microsoft.com/office/officeart/2005/8/layout/orgChart1"/>
    <dgm:cxn modelId="{EA411119-438D-42F6-A5D0-4B609F8913DB}" type="presParOf" srcId="{4354FF90-AE51-4D01-8E4C-FF580C783EB7}" destId="{C7F56825-B093-47BF-A0CE-25A33C247845}" srcOrd="1" destOrd="0" presId="urn:microsoft.com/office/officeart/2005/8/layout/orgChart1"/>
    <dgm:cxn modelId="{71B8E47A-9B3D-4986-9053-2C48A206F557}" type="presParOf" srcId="{C7F56825-B093-47BF-A0CE-25A33C247845}" destId="{F3F06941-C1D4-4475-917F-760A2856CF4C}" srcOrd="0" destOrd="0" presId="urn:microsoft.com/office/officeart/2005/8/layout/orgChart1"/>
    <dgm:cxn modelId="{E15648FC-E161-4560-A96A-EDF70514D684}" type="presParOf" srcId="{F3F06941-C1D4-4475-917F-760A2856CF4C}" destId="{E2008969-7EB0-404D-A292-70DF450C5E29}" srcOrd="0" destOrd="0" presId="urn:microsoft.com/office/officeart/2005/8/layout/orgChart1"/>
    <dgm:cxn modelId="{405911B1-90D5-40B5-96CF-F7BE8C4D5BB7}" type="presParOf" srcId="{F3F06941-C1D4-4475-917F-760A2856CF4C}" destId="{CC492107-626F-4A11-A9DA-0E769664C175}" srcOrd="1" destOrd="0" presId="urn:microsoft.com/office/officeart/2005/8/layout/orgChart1"/>
    <dgm:cxn modelId="{C59CA598-63F8-4FE6-9DCF-62AA2F5EFCEA}" type="presParOf" srcId="{C7F56825-B093-47BF-A0CE-25A33C247845}" destId="{4E030185-428E-47BE-BBCC-71477BC2B10E}" srcOrd="1" destOrd="0" presId="urn:microsoft.com/office/officeart/2005/8/layout/orgChart1"/>
    <dgm:cxn modelId="{C4D84AA8-88EE-4226-8D6E-C415F88A92E4}" type="presParOf" srcId="{C7F56825-B093-47BF-A0CE-25A33C247845}" destId="{5F4F9F53-0346-4654-88AE-2815F9EA9641}" srcOrd="2" destOrd="0" presId="urn:microsoft.com/office/officeart/2005/8/layout/orgChart1"/>
    <dgm:cxn modelId="{CABE3074-BA09-48A9-A258-A70341B93FBC}" type="presParOf" srcId="{4354FF90-AE51-4D01-8E4C-FF580C783EB7}" destId="{02BEC325-04E9-423F-8B8F-3338E4CF1234}" srcOrd="2" destOrd="0" presId="urn:microsoft.com/office/officeart/2005/8/layout/orgChart1"/>
    <dgm:cxn modelId="{57BDD7FD-FC46-4D10-8475-B794B366B432}" type="presParOf" srcId="{4354FF90-AE51-4D01-8E4C-FF580C783EB7}" destId="{7C3E2ADD-DF51-48B6-AE71-0E88871790C2}" srcOrd="3" destOrd="0" presId="urn:microsoft.com/office/officeart/2005/8/layout/orgChart1"/>
    <dgm:cxn modelId="{A2A08052-A9A7-43D3-BA33-B2F123C7648B}" type="presParOf" srcId="{7C3E2ADD-DF51-48B6-AE71-0E88871790C2}" destId="{BE6DDA4D-87D3-43FC-B294-32C10735177B}" srcOrd="0" destOrd="0" presId="urn:microsoft.com/office/officeart/2005/8/layout/orgChart1"/>
    <dgm:cxn modelId="{14ACDD02-70FB-4DFD-9F5C-A57280F24E0D}" type="presParOf" srcId="{BE6DDA4D-87D3-43FC-B294-32C10735177B}" destId="{779F56B6-6CC5-4520-80C2-4412625E3B4E}" srcOrd="0" destOrd="0" presId="urn:microsoft.com/office/officeart/2005/8/layout/orgChart1"/>
    <dgm:cxn modelId="{BC29377C-C48E-4A05-A24B-FE3FE26FD0EE}" type="presParOf" srcId="{BE6DDA4D-87D3-43FC-B294-32C10735177B}" destId="{BAC437D0-776F-4835-A973-257CDCA478BB}" srcOrd="1" destOrd="0" presId="urn:microsoft.com/office/officeart/2005/8/layout/orgChart1"/>
    <dgm:cxn modelId="{F4183FC1-4C76-4B14-98F5-141608CE669D}" type="presParOf" srcId="{7C3E2ADD-DF51-48B6-AE71-0E88871790C2}" destId="{87966A39-BC5B-4991-B750-97B53DCAD674}" srcOrd="1" destOrd="0" presId="urn:microsoft.com/office/officeart/2005/8/layout/orgChart1"/>
    <dgm:cxn modelId="{D1B053F0-5F01-42B5-B4C2-233F691F40EF}" type="presParOf" srcId="{7C3E2ADD-DF51-48B6-AE71-0E88871790C2}" destId="{06E69F58-14FC-490C-BAEC-8EFF9F7E89EB}" srcOrd="2" destOrd="0" presId="urn:microsoft.com/office/officeart/2005/8/layout/orgChart1"/>
    <dgm:cxn modelId="{4CC6741B-7B3D-497D-9F8E-CCF08D062DA4}" type="presParOf" srcId="{4354FF90-AE51-4D01-8E4C-FF580C783EB7}" destId="{B80DC0DC-6ED1-4153-A086-42E0FBE5F588}" srcOrd="4" destOrd="0" presId="urn:microsoft.com/office/officeart/2005/8/layout/orgChart1"/>
    <dgm:cxn modelId="{38961628-B334-4646-8C99-36F56A0D8679}" type="presParOf" srcId="{4354FF90-AE51-4D01-8E4C-FF580C783EB7}" destId="{5C5975DD-9730-46D6-9A82-52C2F5AF2620}" srcOrd="5" destOrd="0" presId="urn:microsoft.com/office/officeart/2005/8/layout/orgChart1"/>
    <dgm:cxn modelId="{E8441CEC-D7E5-4E02-B54B-90BF0E6B21FD}" type="presParOf" srcId="{5C5975DD-9730-46D6-9A82-52C2F5AF2620}" destId="{BEBACDA4-8497-4F8D-BE71-6C15BE34C9F4}" srcOrd="0" destOrd="0" presId="urn:microsoft.com/office/officeart/2005/8/layout/orgChart1"/>
    <dgm:cxn modelId="{95C668C7-5B22-490D-B6FB-0C4783FF7A5B}" type="presParOf" srcId="{BEBACDA4-8497-4F8D-BE71-6C15BE34C9F4}" destId="{D6212354-1B5B-474B-99A8-72DCDE6C83B4}" srcOrd="0" destOrd="0" presId="urn:microsoft.com/office/officeart/2005/8/layout/orgChart1"/>
    <dgm:cxn modelId="{C7F2804E-702D-4958-BC45-F1FBF0725306}" type="presParOf" srcId="{BEBACDA4-8497-4F8D-BE71-6C15BE34C9F4}" destId="{D4A1ADC4-EC07-4A99-8A69-8726BC2A6A22}" srcOrd="1" destOrd="0" presId="urn:microsoft.com/office/officeart/2005/8/layout/orgChart1"/>
    <dgm:cxn modelId="{8E22AD1B-6E81-48C4-B861-0876704411D5}" type="presParOf" srcId="{5C5975DD-9730-46D6-9A82-52C2F5AF2620}" destId="{E4AC94FC-8B98-4FFC-AB11-7B5204FA29BF}" srcOrd="1" destOrd="0" presId="urn:microsoft.com/office/officeart/2005/8/layout/orgChart1"/>
    <dgm:cxn modelId="{473579F0-4B1C-4B78-968D-557C67849155}" type="presParOf" srcId="{5C5975DD-9730-46D6-9A82-52C2F5AF2620}" destId="{8BC7A039-D653-49D7-89F7-5E9B3E95680B}" srcOrd="2" destOrd="0" presId="urn:microsoft.com/office/officeart/2005/8/layout/orgChart1"/>
    <dgm:cxn modelId="{4BFA7F05-8F4E-4F1C-8375-8CE5AC233EF5}" type="presParOf" srcId="{4354FF90-AE51-4D01-8E4C-FF580C783EB7}" destId="{0E377E1C-4FA7-4C54-9C15-1D2C442C8D07}" srcOrd="6" destOrd="0" presId="urn:microsoft.com/office/officeart/2005/8/layout/orgChart1"/>
    <dgm:cxn modelId="{05531196-29D4-46BA-935B-9A37DBB552B2}" type="presParOf" srcId="{4354FF90-AE51-4D01-8E4C-FF580C783EB7}" destId="{684E035D-3E19-49D6-9F94-A7F5D91974C9}" srcOrd="7" destOrd="0" presId="urn:microsoft.com/office/officeart/2005/8/layout/orgChart1"/>
    <dgm:cxn modelId="{FFBC8DBC-CB30-47B7-90DC-7A69889798B8}" type="presParOf" srcId="{684E035D-3E19-49D6-9F94-A7F5D91974C9}" destId="{43A5708D-5576-4821-8A74-BB59FFC46386}" srcOrd="0" destOrd="0" presId="urn:microsoft.com/office/officeart/2005/8/layout/orgChart1"/>
    <dgm:cxn modelId="{4AE90A2E-9D5C-445C-8DB2-8DC33710BA1C}" type="presParOf" srcId="{43A5708D-5576-4821-8A74-BB59FFC46386}" destId="{24FA007C-CFE0-460F-88C4-49A4D3D286D0}" srcOrd="0" destOrd="0" presId="urn:microsoft.com/office/officeart/2005/8/layout/orgChart1"/>
    <dgm:cxn modelId="{FF07F80C-FCF1-4069-AA49-88CCC2503CDC}" type="presParOf" srcId="{43A5708D-5576-4821-8A74-BB59FFC46386}" destId="{FB20229F-023E-4648-BA36-B08B9190D0A0}" srcOrd="1" destOrd="0" presId="urn:microsoft.com/office/officeart/2005/8/layout/orgChart1"/>
    <dgm:cxn modelId="{64B2C44E-FE9C-4D05-9A03-81C55A5C5728}" type="presParOf" srcId="{684E035D-3E19-49D6-9F94-A7F5D91974C9}" destId="{687A91E5-3762-4881-90E6-F70EDD85D108}" srcOrd="1" destOrd="0" presId="urn:microsoft.com/office/officeart/2005/8/layout/orgChart1"/>
    <dgm:cxn modelId="{D7DBB852-54BE-476D-8F28-BDB8E3134C37}" type="presParOf" srcId="{684E035D-3E19-49D6-9F94-A7F5D91974C9}" destId="{61903650-6EE8-4D06-A50D-7B8324BD425F}" srcOrd="2" destOrd="0" presId="urn:microsoft.com/office/officeart/2005/8/layout/orgChart1"/>
    <dgm:cxn modelId="{E1068E4A-3E5C-49AC-9671-CBCA7A7FCEB4}" type="presParOf" srcId="{6E163549-1F04-4AF5-9F7A-18EEDBB43211}" destId="{438C7760-987B-4C2D-9288-7FF680C91BBC}" srcOrd="2" destOrd="0" presId="urn:microsoft.com/office/officeart/2005/8/layout/orgChar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b="1" dirty="0" smtClean="0"/>
            <a:t>«Развитие образования и повышение эффективности реализации молодежной политики на 2017-2020 годы»</a:t>
          </a:r>
          <a:endParaRPr lang="ru-RU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21D8C7-587F-4FBA-8E15-446779BC3EAA}" type="presOf" srcId="{F1DD0186-C34A-43D7-BA29-A14012827AEB}" destId="{692815E3-934C-44BB-8825-450607602483}" srcOrd="0" destOrd="0" presId="urn:microsoft.com/office/officeart/2005/8/layout/vList2"/>
    <dgm:cxn modelId="{2DAE0964-CC67-43F8-9B11-10CDB9467122}" type="presOf" srcId="{3674D49B-9AED-4C9C-BA9B-85464BF1DEA4}" destId="{A150A24D-8F9D-4A87-A37A-B61691E45E1D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616AFEA6-E2EE-412E-8C4D-4EB46F34E91F}" type="presParOf" srcId="{A150A24D-8F9D-4A87-A37A-B61691E45E1D}" destId="{692815E3-934C-44BB-8825-45060760248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648617-0649-450C-8377-298837F05F69}">
      <dsp:nvSpPr>
        <dsp:cNvPr id="0" name=""/>
        <dsp:cNvSpPr/>
      </dsp:nvSpPr>
      <dsp:spPr>
        <a:xfrm>
          <a:off x="1033" y="248213"/>
          <a:ext cx="1259261" cy="503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zoom="91000">
            <a:rot lat="0" lon="1200000" rev="1620000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1" tIns="1334" rIns="1334" bIns="1334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baseline="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1033" y="248213"/>
        <a:ext cx="1259261" cy="503704"/>
      </dsp:txXfrm>
    </dsp:sp>
    <dsp:sp modelId="{3E402AE6-1360-4C2F-A2B8-8CE6BEE61048}">
      <dsp:nvSpPr>
        <dsp:cNvPr id="0" name=""/>
        <dsp:cNvSpPr/>
      </dsp:nvSpPr>
      <dsp:spPr>
        <a:xfrm>
          <a:off x="1143007" y="214314"/>
          <a:ext cx="1259261" cy="503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zoom="91000">
            <a:rot lat="0" lon="1200000" rev="1620000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" tIns="5334" rIns="5334" bIns="5334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baseline="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1143007" y="214314"/>
        <a:ext cx="1259261" cy="503704"/>
      </dsp:txXfrm>
    </dsp:sp>
    <dsp:sp modelId="{6CB01F48-4BC4-4FA5-8E9B-365ED635D19F}">
      <dsp:nvSpPr>
        <dsp:cNvPr id="0" name=""/>
        <dsp:cNvSpPr/>
      </dsp:nvSpPr>
      <dsp:spPr>
        <a:xfrm>
          <a:off x="2143139" y="214314"/>
          <a:ext cx="1259261" cy="503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zoom="91000">
            <a:rot lat="0" lon="1200000" rev="1620000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1" tIns="1334" rIns="1334" bIns="1334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baseline="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2143139" y="214314"/>
        <a:ext cx="1259261" cy="50370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815E3-934C-44BB-8825-450607602483}">
      <dsp:nvSpPr>
        <dsp:cNvPr id="0" name=""/>
        <dsp:cNvSpPr/>
      </dsp:nvSpPr>
      <dsp:spPr>
        <a:xfrm>
          <a:off x="0" y="76590"/>
          <a:ext cx="8229599" cy="989819"/>
        </a:xfrm>
        <a:prstGeom prst="roundRect">
          <a:avLst/>
        </a:prstGeom>
        <a:solidFill>
          <a:srgbClr val="FF9999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sz="1800" b="1" kern="1200" dirty="0" smtClean="0"/>
            <a:t>«Развитие жилищно-коммунального хозяйства и дорожного хозяйства  МО «Сернурский муниципальный район» до 2020 года»</a:t>
          </a:r>
          <a:endParaRPr lang="ru-RU" sz="1800" kern="1200" dirty="0"/>
        </a:p>
      </dsp:txBody>
      <dsp:txXfrm>
        <a:off x="0" y="76590"/>
        <a:ext cx="8229599" cy="98981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815E3-934C-44BB-8825-450607602483}">
      <dsp:nvSpPr>
        <dsp:cNvPr id="0" name=""/>
        <dsp:cNvSpPr/>
      </dsp:nvSpPr>
      <dsp:spPr>
        <a:xfrm>
          <a:off x="0" y="21599"/>
          <a:ext cx="8229599" cy="10998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sz="2000" b="1" kern="1200" dirty="0" smtClean="0"/>
            <a:t>«Развитие экономики МО «Сернурский муниципальный район» до 2020 года »</a:t>
          </a:r>
          <a:endParaRPr lang="ru-RU" sz="2000" kern="1200" dirty="0"/>
        </a:p>
      </dsp:txBody>
      <dsp:txXfrm>
        <a:off x="0" y="21599"/>
        <a:ext cx="8229599" cy="10998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815E3-934C-44BB-8825-450607602483}">
      <dsp:nvSpPr>
        <dsp:cNvPr id="0" name=""/>
        <dsp:cNvSpPr/>
      </dsp:nvSpPr>
      <dsp:spPr>
        <a:xfrm>
          <a:off x="0" y="131579"/>
          <a:ext cx="8229599" cy="879840"/>
        </a:xfrm>
        <a:prstGeom prst="roundRect">
          <a:avLst/>
        </a:prstGeom>
        <a:solidFill>
          <a:srgbClr val="CCFF33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sz="1600" b="1" kern="1200" dirty="0" smtClean="0"/>
            <a:t>«Управление муниципальными финансами и муниципальным долгом МО «Сернурский муниципальный район» на 2013-2020 годы»</a:t>
          </a:r>
          <a:endParaRPr lang="ru-RU" sz="1600" kern="1200" dirty="0"/>
        </a:p>
      </dsp:txBody>
      <dsp:txXfrm>
        <a:off x="0" y="131579"/>
        <a:ext cx="8229599" cy="87984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815E3-934C-44BB-8825-450607602483}">
      <dsp:nvSpPr>
        <dsp:cNvPr id="0" name=""/>
        <dsp:cNvSpPr/>
      </dsp:nvSpPr>
      <dsp:spPr>
        <a:xfrm>
          <a:off x="0" y="539"/>
          <a:ext cx="8229599" cy="1141920"/>
        </a:xfrm>
        <a:prstGeom prst="roundRect">
          <a:avLst/>
        </a:prstGeom>
        <a:solidFill>
          <a:srgbClr val="FFCC99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sz="1600" b="1" kern="1200" dirty="0" smtClean="0"/>
            <a:t>«Устойчивое развитие территорий поселений и эффективная деятельность органов местного самоуправления в МО «Сернурский муниципальный район» в современных условиях на 2014-2020 годы»</a:t>
          </a:r>
          <a:endParaRPr lang="ru-RU" sz="1600" kern="1200" dirty="0"/>
        </a:p>
      </dsp:txBody>
      <dsp:txXfrm>
        <a:off x="0" y="539"/>
        <a:ext cx="8229599" cy="114192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815E3-934C-44BB-8825-450607602483}">
      <dsp:nvSpPr>
        <dsp:cNvPr id="0" name=""/>
        <dsp:cNvSpPr/>
      </dsp:nvSpPr>
      <dsp:spPr>
        <a:xfrm>
          <a:off x="0" y="539"/>
          <a:ext cx="8229599" cy="114192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Расходы на непрограммную деятельность</a:t>
          </a:r>
          <a:endParaRPr lang="ru-RU" sz="2400" kern="1200" dirty="0"/>
        </a:p>
      </dsp:txBody>
      <dsp:txXfrm>
        <a:off x="0" y="539"/>
        <a:ext cx="8229599" cy="114192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78B7F5-56B9-4A51-9FFD-412AD5452EFE}">
      <dsp:nvSpPr>
        <dsp:cNvPr id="0" name=""/>
        <dsp:cNvSpPr/>
      </dsp:nvSpPr>
      <dsp:spPr>
        <a:xfrm>
          <a:off x="0" y="0"/>
          <a:ext cx="3263561" cy="1590818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Закон РФ от 29.12.2012г. №273-ФЗ «Об образовании  в Российской Федерации»</a:t>
          </a:r>
        </a:p>
      </dsp:txBody>
      <dsp:txXfrm>
        <a:off x="0" y="0"/>
        <a:ext cx="3263561" cy="1590818"/>
      </dsp:txXfrm>
    </dsp:sp>
    <dsp:sp modelId="{EEBB6648-B15F-4F22-9DEC-123352F2317C}">
      <dsp:nvSpPr>
        <dsp:cNvPr id="0" name=""/>
        <dsp:cNvSpPr/>
      </dsp:nvSpPr>
      <dsp:spPr>
        <a:xfrm>
          <a:off x="4071953" y="214313"/>
          <a:ext cx="3320453" cy="1477659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ФЗ от 28.06.1995г. №98-ФЗ «О государственной  поддержке молодежных и детских общественных объединений»</a:t>
          </a:r>
        </a:p>
      </dsp:txBody>
      <dsp:txXfrm>
        <a:off x="4071953" y="214313"/>
        <a:ext cx="3320453" cy="1477659"/>
      </dsp:txXfrm>
    </dsp:sp>
    <dsp:sp modelId="{EF1F661C-9F38-4F1C-B8B8-67E222C9EB62}">
      <dsp:nvSpPr>
        <dsp:cNvPr id="0" name=""/>
        <dsp:cNvSpPr/>
      </dsp:nvSpPr>
      <dsp:spPr>
        <a:xfrm>
          <a:off x="1741470" y="1214446"/>
          <a:ext cx="3032626" cy="1819576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Закон РМЭ от 01.08.2013г. № 29-З «Об образовании  в Республике Марий Эл»</a:t>
          </a:r>
          <a:endParaRPr lang="ru-RU" sz="1400" kern="1200" dirty="0"/>
        </a:p>
      </dsp:txBody>
      <dsp:txXfrm>
        <a:off x="1741470" y="1214446"/>
        <a:ext cx="3032626" cy="1819576"/>
      </dsp:txXfrm>
    </dsp:sp>
    <dsp:sp modelId="{6BD903F0-4F59-40F1-BC69-4516C6A46500}">
      <dsp:nvSpPr>
        <dsp:cNvPr id="0" name=""/>
        <dsp:cNvSpPr/>
      </dsp:nvSpPr>
      <dsp:spPr>
        <a:xfrm>
          <a:off x="4093651" y="2392198"/>
          <a:ext cx="3407338" cy="1322577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Закон РМЭ от 29.09.1998г. №94-З  «О государственной молодежной политике в Республике Марий Эл»</a:t>
          </a:r>
        </a:p>
      </dsp:txBody>
      <dsp:txXfrm>
        <a:off x="4093651" y="2392198"/>
        <a:ext cx="3407338" cy="1322577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9DF3E8-2CD8-45C4-8FB9-514601FFD3AD}">
      <dsp:nvSpPr>
        <dsp:cNvPr id="0" name=""/>
        <dsp:cNvSpPr/>
      </dsp:nvSpPr>
      <dsp:spPr>
        <a:xfrm>
          <a:off x="0" y="188288"/>
          <a:ext cx="3643337" cy="190943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Спасибо за внимание !</a:t>
          </a:r>
          <a:endParaRPr lang="ru-RU" sz="48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0" y="188288"/>
        <a:ext cx="3643337" cy="19094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8685C8-85CF-4D39-A403-9B8A3586AAC3}">
      <dsp:nvSpPr>
        <dsp:cNvPr id="0" name=""/>
        <dsp:cNvSpPr/>
      </dsp:nvSpPr>
      <dsp:spPr>
        <a:xfrm>
          <a:off x="23317" y="116077"/>
          <a:ext cx="1303600" cy="572624"/>
        </a:xfrm>
        <a:prstGeom prst="chevron">
          <a:avLst/>
        </a:prstGeom>
        <a:solidFill>
          <a:srgbClr val="12D45C"/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>
            <a:rot lat="0" lon="0" rev="162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1" tIns="1334" rIns="1334" bIns="1334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baseline="0" dirty="0">
            <a:solidFill>
              <a:srgbClr val="12D45C"/>
            </a:solidFill>
          </a:endParaRPr>
        </a:p>
      </dsp:txBody>
      <dsp:txXfrm>
        <a:off x="23317" y="116077"/>
        <a:ext cx="1303600" cy="572624"/>
      </dsp:txXfrm>
    </dsp:sp>
    <dsp:sp modelId="{AF41B0BC-98C1-4E50-8F94-5B0061202C61}">
      <dsp:nvSpPr>
        <dsp:cNvPr id="0" name=""/>
        <dsp:cNvSpPr/>
      </dsp:nvSpPr>
      <dsp:spPr>
        <a:xfrm>
          <a:off x="1033084" y="110248"/>
          <a:ext cx="1015391" cy="572624"/>
        </a:xfrm>
        <a:prstGeom prst="chevron">
          <a:avLst/>
        </a:prstGeom>
        <a:solidFill>
          <a:srgbClr val="66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62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1" tIns="1334" rIns="1334" bIns="1334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baseline="0" dirty="0">
            <a:solidFill>
              <a:srgbClr val="66FFFF"/>
            </a:solidFill>
          </a:endParaRPr>
        </a:p>
      </dsp:txBody>
      <dsp:txXfrm>
        <a:off x="1033084" y="110248"/>
        <a:ext cx="1015391" cy="572624"/>
      </dsp:txXfrm>
    </dsp:sp>
    <dsp:sp modelId="{49D2DD88-3622-4BBB-AB0E-06C3F220592B}">
      <dsp:nvSpPr>
        <dsp:cNvPr id="0" name=""/>
        <dsp:cNvSpPr/>
      </dsp:nvSpPr>
      <dsp:spPr>
        <a:xfrm>
          <a:off x="1772825" y="116077"/>
          <a:ext cx="1031736" cy="572624"/>
        </a:xfrm>
        <a:prstGeom prst="chevron">
          <a:avLst/>
        </a:prstGeom>
        <a:solidFill>
          <a:srgbClr val="FF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62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1" tIns="1334" rIns="1334" bIns="1334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baseline="0" dirty="0">
            <a:solidFill>
              <a:srgbClr val="FF0000"/>
            </a:solidFill>
          </a:endParaRPr>
        </a:p>
      </dsp:txBody>
      <dsp:txXfrm>
        <a:off x="1772825" y="116077"/>
        <a:ext cx="1031736" cy="57262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648617-0649-450C-8377-298837F05F69}">
      <dsp:nvSpPr>
        <dsp:cNvPr id="0" name=""/>
        <dsp:cNvSpPr/>
      </dsp:nvSpPr>
      <dsp:spPr>
        <a:xfrm>
          <a:off x="1033" y="248213"/>
          <a:ext cx="1259261" cy="503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zoom="91000">
            <a:rot lat="0" lon="1200000" rev="1620000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1" tIns="1334" rIns="1334" bIns="1334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baseline="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1033" y="248213"/>
        <a:ext cx="1259261" cy="503704"/>
      </dsp:txXfrm>
    </dsp:sp>
    <dsp:sp modelId="{3E402AE6-1360-4C2F-A2B8-8CE6BEE61048}">
      <dsp:nvSpPr>
        <dsp:cNvPr id="0" name=""/>
        <dsp:cNvSpPr/>
      </dsp:nvSpPr>
      <dsp:spPr>
        <a:xfrm>
          <a:off x="1143007" y="214314"/>
          <a:ext cx="1259261" cy="503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zoom="91000">
            <a:rot lat="0" lon="1200000" rev="1620000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" tIns="5334" rIns="5334" bIns="5334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baseline="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1143007" y="214314"/>
        <a:ext cx="1259261" cy="503704"/>
      </dsp:txXfrm>
    </dsp:sp>
    <dsp:sp modelId="{6CB01F48-4BC4-4FA5-8E9B-365ED635D19F}">
      <dsp:nvSpPr>
        <dsp:cNvPr id="0" name=""/>
        <dsp:cNvSpPr/>
      </dsp:nvSpPr>
      <dsp:spPr>
        <a:xfrm>
          <a:off x="2143139" y="214314"/>
          <a:ext cx="1259261" cy="503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zoom="91000">
            <a:rot lat="0" lon="1200000" rev="1620000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1" tIns="1334" rIns="1334" bIns="1334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baseline="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2143139" y="214314"/>
        <a:ext cx="1259261" cy="50370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BCB9DA-4F98-4164-B454-67AFC37A06F6}">
      <dsp:nvSpPr>
        <dsp:cNvPr id="0" name=""/>
        <dsp:cNvSpPr/>
      </dsp:nvSpPr>
      <dsp:spPr>
        <a:xfrm>
          <a:off x="0" y="114288"/>
          <a:ext cx="8472518" cy="4317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Прибыль прибыльных предприятий по крупным и средним организациям 100,5% </a:t>
          </a:r>
          <a:endParaRPr lang="ru-RU" sz="1600" kern="1200" dirty="0"/>
        </a:p>
      </dsp:txBody>
      <dsp:txXfrm>
        <a:off x="0" y="114288"/>
        <a:ext cx="8472518" cy="431730"/>
      </dsp:txXfrm>
    </dsp:sp>
    <dsp:sp modelId="{ED38961B-347D-4795-84F9-1E9A02DC53EB}">
      <dsp:nvSpPr>
        <dsp:cNvPr id="0" name=""/>
        <dsp:cNvSpPr/>
      </dsp:nvSpPr>
      <dsp:spPr>
        <a:xfrm>
          <a:off x="0" y="828666"/>
          <a:ext cx="8026355" cy="431730"/>
        </a:xfrm>
        <a:prstGeom prst="roundRect">
          <a:avLst/>
        </a:prstGeom>
        <a:solidFill>
          <a:srgbClr val="12D45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Индекс промышленного производства 100,0%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828666"/>
        <a:ext cx="8026355" cy="431730"/>
      </dsp:txXfrm>
    </dsp:sp>
    <dsp:sp modelId="{7DC4CC13-B79B-4287-AF55-F5B40E9C2496}">
      <dsp:nvSpPr>
        <dsp:cNvPr id="0" name=""/>
        <dsp:cNvSpPr/>
      </dsp:nvSpPr>
      <dsp:spPr>
        <a:xfrm>
          <a:off x="0" y="1543048"/>
          <a:ext cx="7732613" cy="43173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Фонд заработной платы по полному кругу предприятий   104,8 % </a:t>
          </a:r>
          <a:endParaRPr lang="ru-RU" sz="1600" kern="1200" dirty="0"/>
        </a:p>
      </dsp:txBody>
      <dsp:txXfrm>
        <a:off x="0" y="1543048"/>
        <a:ext cx="7732613" cy="431730"/>
      </dsp:txXfrm>
    </dsp:sp>
    <dsp:sp modelId="{5C410173-7DC0-4F93-8CE3-B878BC500795}">
      <dsp:nvSpPr>
        <dsp:cNvPr id="0" name=""/>
        <dsp:cNvSpPr/>
      </dsp:nvSpPr>
      <dsp:spPr>
        <a:xfrm>
          <a:off x="0" y="2185991"/>
          <a:ext cx="7615268" cy="4317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Индекс физического объема оборота розничной торговли 106,2%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2185991"/>
        <a:ext cx="7615268" cy="431730"/>
      </dsp:txXfrm>
    </dsp:sp>
    <dsp:sp modelId="{A6729982-7429-4749-91C7-D3D585447DB3}">
      <dsp:nvSpPr>
        <dsp:cNvPr id="0" name=""/>
        <dsp:cNvSpPr/>
      </dsp:nvSpPr>
      <dsp:spPr>
        <a:xfrm>
          <a:off x="0" y="2828934"/>
          <a:ext cx="7043797" cy="43173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Индекс платных услуг населению 106,9%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2828934"/>
        <a:ext cx="7043797" cy="431730"/>
      </dsp:txXfrm>
    </dsp:sp>
    <dsp:sp modelId="{435FDCC7-9F2D-4031-B6EB-9FF108D6B0D9}">
      <dsp:nvSpPr>
        <dsp:cNvPr id="0" name=""/>
        <dsp:cNvSpPr/>
      </dsp:nvSpPr>
      <dsp:spPr>
        <a:xfrm>
          <a:off x="0" y="3471873"/>
          <a:ext cx="6615003" cy="431730"/>
        </a:xfrm>
        <a:prstGeom prst="roundRect">
          <a:avLst/>
        </a:prstGeom>
        <a:solidFill>
          <a:srgbClr val="FF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Индекс производства продукции сельского хозяйства  101,9%</a:t>
          </a:r>
          <a:endParaRPr lang="ru-RU" sz="1600" kern="1200" dirty="0"/>
        </a:p>
      </dsp:txBody>
      <dsp:txXfrm>
        <a:off x="0" y="3471873"/>
        <a:ext cx="6615003" cy="431730"/>
      </dsp:txXfrm>
    </dsp:sp>
    <dsp:sp modelId="{CFD8A432-5639-48B4-9ABE-F53042F090EE}">
      <dsp:nvSpPr>
        <dsp:cNvPr id="0" name=""/>
        <dsp:cNvSpPr/>
      </dsp:nvSpPr>
      <dsp:spPr>
        <a:xfrm>
          <a:off x="0" y="4111713"/>
          <a:ext cx="6329394" cy="431730"/>
        </a:xfrm>
        <a:prstGeom prst="roundRect">
          <a:avLst/>
        </a:prstGeom>
        <a:solidFill>
          <a:srgbClr val="00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Индекс объема работ по виду деятельности «строительство» 100,0%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4111713"/>
        <a:ext cx="6329394" cy="43173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05BE39-59C3-402A-BDA1-D64E56E6196E}">
      <dsp:nvSpPr>
        <dsp:cNvPr id="0" name=""/>
        <dsp:cNvSpPr/>
      </dsp:nvSpPr>
      <dsp:spPr>
        <a:xfrm>
          <a:off x="0" y="0"/>
          <a:ext cx="6119834" cy="1080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Налоговый кодекс Российской Федерации </a:t>
          </a:r>
          <a:endParaRPr lang="ru-RU" sz="1400" kern="1200" dirty="0"/>
        </a:p>
      </dsp:txBody>
      <dsp:txXfrm>
        <a:off x="1331992" y="0"/>
        <a:ext cx="4787841" cy="1080255"/>
      </dsp:txXfrm>
    </dsp:sp>
    <dsp:sp modelId="{7BEF86C0-A3F2-43E4-AC18-FB938A341933}">
      <dsp:nvSpPr>
        <dsp:cNvPr id="0" name=""/>
        <dsp:cNvSpPr/>
      </dsp:nvSpPr>
      <dsp:spPr>
        <a:xfrm>
          <a:off x="303266" y="108025"/>
          <a:ext cx="833484" cy="8642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45B45-4E45-49FF-888F-FEED5C42CC3C}">
      <dsp:nvSpPr>
        <dsp:cNvPr id="0" name=""/>
        <dsp:cNvSpPr/>
      </dsp:nvSpPr>
      <dsp:spPr>
        <a:xfrm>
          <a:off x="0" y="1214444"/>
          <a:ext cx="6119834" cy="1080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Бюджетный кодекс Российской Федерации</a:t>
          </a:r>
          <a:endParaRPr lang="ru-RU" sz="1400" kern="1200" dirty="0"/>
        </a:p>
      </dsp:txBody>
      <dsp:txXfrm>
        <a:off x="1331992" y="1214444"/>
        <a:ext cx="4787841" cy="1080255"/>
      </dsp:txXfrm>
    </dsp:sp>
    <dsp:sp modelId="{C42A9F27-9BD7-4848-810A-E45BDB80D440}">
      <dsp:nvSpPr>
        <dsp:cNvPr id="0" name=""/>
        <dsp:cNvSpPr/>
      </dsp:nvSpPr>
      <dsp:spPr>
        <a:xfrm>
          <a:off x="264222" y="1296306"/>
          <a:ext cx="911573" cy="8642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DCC72-F24A-4579-A2F6-B5013149461E}">
      <dsp:nvSpPr>
        <dsp:cNvPr id="0" name=""/>
        <dsp:cNvSpPr/>
      </dsp:nvSpPr>
      <dsp:spPr>
        <a:xfrm>
          <a:off x="0" y="2396827"/>
          <a:ext cx="6119834" cy="1080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Закон Республики Марий Эл от 27 октября 2011 года № 59-З «О регулировании отношений в области налогов и сборов в Республике Марий Эл»</a:t>
          </a:r>
          <a:endParaRPr lang="ru-RU" sz="1400" kern="1200" dirty="0"/>
        </a:p>
      </dsp:txBody>
      <dsp:txXfrm>
        <a:off x="1331992" y="2396827"/>
        <a:ext cx="4787841" cy="1080255"/>
      </dsp:txXfrm>
    </dsp:sp>
    <dsp:sp modelId="{2369969A-7CBB-4C34-9B17-DFA7CB786AC0}">
      <dsp:nvSpPr>
        <dsp:cNvPr id="0" name=""/>
        <dsp:cNvSpPr/>
      </dsp:nvSpPr>
      <dsp:spPr>
        <a:xfrm>
          <a:off x="335940" y="2484587"/>
          <a:ext cx="768137" cy="8642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E7530-A0DE-4331-87F7-3DABC27DE468}">
      <dsp:nvSpPr>
        <dsp:cNvPr id="0" name=""/>
        <dsp:cNvSpPr/>
      </dsp:nvSpPr>
      <dsp:spPr>
        <a:xfrm>
          <a:off x="0" y="3634438"/>
          <a:ext cx="6119834" cy="725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Решения Собрания депутатов городского и сельских поселений о введении местных налогов на территории Сернурского муниципального района</a:t>
          </a:r>
          <a:endParaRPr lang="ru-RU" sz="1400" kern="1200" dirty="0"/>
        </a:p>
      </dsp:txBody>
      <dsp:txXfrm>
        <a:off x="1331992" y="3634438"/>
        <a:ext cx="4787841" cy="725013"/>
      </dsp:txXfrm>
    </dsp:sp>
    <dsp:sp modelId="{A31DA3A2-4B0F-4C04-9139-254832BDAC62}">
      <dsp:nvSpPr>
        <dsp:cNvPr id="0" name=""/>
        <dsp:cNvSpPr/>
      </dsp:nvSpPr>
      <dsp:spPr>
        <a:xfrm>
          <a:off x="276143" y="3564843"/>
          <a:ext cx="887730" cy="8642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898B03-0CB7-486E-9A6C-B2814C5E2818}">
      <dsp:nvSpPr>
        <dsp:cNvPr id="0" name=""/>
        <dsp:cNvSpPr/>
      </dsp:nvSpPr>
      <dsp:spPr>
        <a:xfrm rot="16200000">
          <a:off x="1228246" y="-1070289"/>
          <a:ext cx="2486036" cy="4393437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chemeClr val="tx1"/>
              </a:solidFill>
              <a:latin typeface="Bookman Old Style" pitchFamily="18" charset="0"/>
            </a:rPr>
            <a:t>Акцизы на прямогонный бензин</a:t>
          </a:r>
          <a:endParaRPr lang="ru-RU" sz="2400" i="1" kern="1200" dirty="0">
            <a:solidFill>
              <a:schemeClr val="tx1"/>
            </a:solidFill>
            <a:latin typeface="Bookman Old Style" pitchFamily="18" charset="0"/>
          </a:endParaRPr>
        </a:p>
      </dsp:txBody>
      <dsp:txXfrm rot="16200000">
        <a:off x="1539000" y="-1381043"/>
        <a:ext cx="1864527" cy="4393437"/>
      </dsp:txXfrm>
    </dsp:sp>
    <dsp:sp modelId="{FAC28B08-0A89-4C44-8CF5-00610330D487}">
      <dsp:nvSpPr>
        <dsp:cNvPr id="0" name=""/>
        <dsp:cNvSpPr/>
      </dsp:nvSpPr>
      <dsp:spPr>
        <a:xfrm>
          <a:off x="4393437" y="-116588"/>
          <a:ext cx="4393437" cy="2486036"/>
        </a:xfrm>
        <a:prstGeom prst="round1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chemeClr val="tx1"/>
              </a:solidFill>
              <a:latin typeface="Bookman Old Style" pitchFamily="18" charset="0"/>
            </a:rPr>
            <a:t>Акцизы на дизельное топливо</a:t>
          </a:r>
          <a:endParaRPr lang="ru-RU" sz="2400" i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4393437" y="-116588"/>
        <a:ext cx="4393437" cy="1864527"/>
      </dsp:txXfrm>
    </dsp:sp>
    <dsp:sp modelId="{6D772EF3-D9EF-4FC8-A08F-30B3A5FB5D77}">
      <dsp:nvSpPr>
        <dsp:cNvPr id="0" name=""/>
        <dsp:cNvSpPr/>
      </dsp:nvSpPr>
      <dsp:spPr>
        <a:xfrm rot="10800000">
          <a:off x="274545" y="2034739"/>
          <a:ext cx="4393437" cy="2892179"/>
        </a:xfrm>
        <a:prstGeom prst="round1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chemeClr val="tx1"/>
              </a:solidFill>
              <a:latin typeface="Bookman Old Style" pitchFamily="18" charset="0"/>
            </a:rPr>
            <a:t>Акцизы на моторные масла дизельных и карбюраторных двигателей</a:t>
          </a:r>
          <a:endParaRPr lang="ru-RU" sz="2400" i="1" kern="1200" dirty="0">
            <a:solidFill>
              <a:schemeClr val="tx1"/>
            </a:solidFill>
            <a:latin typeface="Bookman Old Style" pitchFamily="18" charset="0"/>
          </a:endParaRPr>
        </a:p>
      </dsp:txBody>
      <dsp:txXfrm rot="10800000">
        <a:off x="274545" y="2757784"/>
        <a:ext cx="4393437" cy="2169134"/>
      </dsp:txXfrm>
    </dsp:sp>
    <dsp:sp modelId="{71C195B4-03C6-4CA7-B456-39D82DACBF2F}">
      <dsp:nvSpPr>
        <dsp:cNvPr id="0" name=""/>
        <dsp:cNvSpPr/>
      </dsp:nvSpPr>
      <dsp:spPr>
        <a:xfrm rot="5400000">
          <a:off x="5185397" y="1355548"/>
          <a:ext cx="2952391" cy="4250562"/>
        </a:xfrm>
        <a:prstGeom prst="round1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chemeClr val="tx1"/>
              </a:solidFill>
              <a:latin typeface="Bookman Old Style" pitchFamily="18" charset="0"/>
            </a:rPr>
            <a:t>Акцизы на автомобильный бензин</a:t>
          </a:r>
          <a:endParaRPr lang="ru-RU" sz="2400" i="1" kern="1200" dirty="0">
            <a:solidFill>
              <a:schemeClr val="tx1"/>
            </a:solidFill>
            <a:latin typeface="Bookman Old Style" pitchFamily="18" charset="0"/>
          </a:endParaRPr>
        </a:p>
      </dsp:txBody>
      <dsp:txXfrm rot="5400000">
        <a:off x="5554445" y="1724597"/>
        <a:ext cx="2214293" cy="4250562"/>
      </dsp:txXfrm>
    </dsp:sp>
    <dsp:sp modelId="{86DE40E8-710F-42AA-903F-78F6C11C6639}">
      <dsp:nvSpPr>
        <dsp:cNvPr id="0" name=""/>
        <dsp:cNvSpPr/>
      </dsp:nvSpPr>
      <dsp:spPr>
        <a:xfrm>
          <a:off x="3020470" y="1689653"/>
          <a:ext cx="2636062" cy="1567905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Акцизы по подакцизным товарам (продукции), производимым на территории Российской Федерации</a:t>
          </a:r>
          <a:endParaRPr lang="ru-RU" sz="1800" kern="1200" dirty="0"/>
        </a:p>
      </dsp:txBody>
      <dsp:txXfrm>
        <a:off x="3020470" y="1689653"/>
        <a:ext cx="2636062" cy="156790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280A1C-C5DE-43CA-BB65-AD62BC2ADE7B}">
      <dsp:nvSpPr>
        <dsp:cNvPr id="0" name=""/>
        <dsp:cNvSpPr/>
      </dsp:nvSpPr>
      <dsp:spPr>
        <a:xfrm>
          <a:off x="2048879" y="425454"/>
          <a:ext cx="4133552" cy="4133552"/>
        </a:xfrm>
        <a:prstGeom prst="blockArc">
          <a:avLst>
            <a:gd name="adj1" fmla="val 13800520"/>
            <a:gd name="adj2" fmla="val 16296746"/>
            <a:gd name="adj3" fmla="val 306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FAC611-9598-4DD2-A426-09C989C1DB17}">
      <dsp:nvSpPr>
        <dsp:cNvPr id="0" name=""/>
        <dsp:cNvSpPr/>
      </dsp:nvSpPr>
      <dsp:spPr>
        <a:xfrm>
          <a:off x="2104801" y="352357"/>
          <a:ext cx="4133552" cy="4133552"/>
        </a:xfrm>
        <a:prstGeom prst="blockArc">
          <a:avLst>
            <a:gd name="adj1" fmla="val 11366508"/>
            <a:gd name="adj2" fmla="val 13656801"/>
            <a:gd name="adj3" fmla="val 306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8ABFF9-BD11-4159-B351-0FC1722E76E4}">
      <dsp:nvSpPr>
        <dsp:cNvPr id="0" name=""/>
        <dsp:cNvSpPr/>
      </dsp:nvSpPr>
      <dsp:spPr>
        <a:xfrm>
          <a:off x="2097845" y="391781"/>
          <a:ext cx="4133552" cy="4133552"/>
        </a:xfrm>
        <a:prstGeom prst="blockArc">
          <a:avLst>
            <a:gd name="adj1" fmla="val 9011157"/>
            <a:gd name="adj2" fmla="val 11434132"/>
            <a:gd name="adj3" fmla="val 306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ED1624-BC36-49B6-8F87-79A4E4C6F176}">
      <dsp:nvSpPr>
        <dsp:cNvPr id="0" name=""/>
        <dsp:cNvSpPr/>
      </dsp:nvSpPr>
      <dsp:spPr>
        <a:xfrm>
          <a:off x="2092405" y="382346"/>
          <a:ext cx="4133552" cy="4133552"/>
        </a:xfrm>
        <a:prstGeom prst="blockArc">
          <a:avLst>
            <a:gd name="adj1" fmla="val 6459504"/>
            <a:gd name="adj2" fmla="val 8992761"/>
            <a:gd name="adj3" fmla="val 306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367DD35-8E38-49C2-8985-B7E5192D4F1A}">
      <dsp:nvSpPr>
        <dsp:cNvPr id="0" name=""/>
        <dsp:cNvSpPr/>
      </dsp:nvSpPr>
      <dsp:spPr>
        <a:xfrm>
          <a:off x="2189440" y="415955"/>
          <a:ext cx="4133552" cy="4133552"/>
        </a:xfrm>
        <a:prstGeom prst="blockArc">
          <a:avLst>
            <a:gd name="adj1" fmla="val 4167015"/>
            <a:gd name="adj2" fmla="val 6632985"/>
            <a:gd name="adj3" fmla="val 306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15959C-7BEB-4A32-A2A0-3D27C75E3F2F}">
      <dsp:nvSpPr>
        <dsp:cNvPr id="0" name=""/>
        <dsp:cNvSpPr/>
      </dsp:nvSpPr>
      <dsp:spPr>
        <a:xfrm>
          <a:off x="2348531" y="383061"/>
          <a:ext cx="4133552" cy="4133552"/>
        </a:xfrm>
        <a:prstGeom prst="blockArc">
          <a:avLst>
            <a:gd name="adj1" fmla="val 1981325"/>
            <a:gd name="adj2" fmla="val 4435733"/>
            <a:gd name="adj3" fmla="val 306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3C2A7BD-3ECD-4F98-8C05-F40448BBC768}">
      <dsp:nvSpPr>
        <dsp:cNvPr id="0" name=""/>
        <dsp:cNvSpPr/>
      </dsp:nvSpPr>
      <dsp:spPr>
        <a:xfrm>
          <a:off x="2303424" y="425118"/>
          <a:ext cx="4133552" cy="4133552"/>
        </a:xfrm>
        <a:prstGeom prst="blockArc">
          <a:avLst>
            <a:gd name="adj1" fmla="val 20837783"/>
            <a:gd name="adj2" fmla="val 1863494"/>
            <a:gd name="adj3" fmla="val 306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595FD74-CAF9-49EA-A3E9-1A137A0092CC}">
      <dsp:nvSpPr>
        <dsp:cNvPr id="0" name=""/>
        <dsp:cNvSpPr/>
      </dsp:nvSpPr>
      <dsp:spPr>
        <a:xfrm>
          <a:off x="2322907" y="504143"/>
          <a:ext cx="4133552" cy="4133552"/>
        </a:xfrm>
        <a:prstGeom prst="blockArc">
          <a:avLst>
            <a:gd name="adj1" fmla="val 18302415"/>
            <a:gd name="adj2" fmla="val 20700288"/>
            <a:gd name="adj3" fmla="val 306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184250-93E8-4E66-9D0D-FDCC91930EDB}">
      <dsp:nvSpPr>
        <dsp:cNvPr id="0" name=""/>
        <dsp:cNvSpPr/>
      </dsp:nvSpPr>
      <dsp:spPr>
        <a:xfrm>
          <a:off x="2195216" y="406867"/>
          <a:ext cx="4133552" cy="4133552"/>
        </a:xfrm>
        <a:prstGeom prst="blockArc">
          <a:avLst>
            <a:gd name="adj1" fmla="val 16035796"/>
            <a:gd name="adj2" fmla="val 18573637"/>
            <a:gd name="adj3" fmla="val 306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4E6E19E-219B-4071-B373-A327065AA593}">
      <dsp:nvSpPr>
        <dsp:cNvPr id="0" name=""/>
        <dsp:cNvSpPr/>
      </dsp:nvSpPr>
      <dsp:spPr>
        <a:xfrm>
          <a:off x="3186095" y="1400162"/>
          <a:ext cx="2222835" cy="22228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Штрафы,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санкции,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возмещение ущерба</a:t>
          </a:r>
          <a:endParaRPr lang="ru-RU" sz="2100" b="1" kern="1200" dirty="0"/>
        </a:p>
      </dsp:txBody>
      <dsp:txXfrm>
        <a:off x="3186095" y="1400162"/>
        <a:ext cx="2222835" cy="2222835"/>
      </dsp:txXfrm>
    </dsp:sp>
    <dsp:sp modelId="{98DE8464-038B-4591-83FF-D03D5C3CA815}">
      <dsp:nvSpPr>
        <dsp:cNvPr id="0" name=""/>
        <dsp:cNvSpPr/>
      </dsp:nvSpPr>
      <dsp:spPr>
        <a:xfrm>
          <a:off x="3309027" y="-414985"/>
          <a:ext cx="1711587" cy="17115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За нарушение законодательства о налогах и сборах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09027" y="-414985"/>
        <a:ext cx="1711587" cy="1711587"/>
      </dsp:txXfrm>
    </dsp:sp>
    <dsp:sp modelId="{982779F7-909D-4B61-B74C-82342087E6B4}">
      <dsp:nvSpPr>
        <dsp:cNvPr id="0" name=""/>
        <dsp:cNvSpPr/>
      </dsp:nvSpPr>
      <dsp:spPr>
        <a:xfrm>
          <a:off x="4702379" y="48843"/>
          <a:ext cx="1711587" cy="171158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Административные правонарушения в области налогов и сборов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02379" y="48843"/>
        <a:ext cx="1711587" cy="1711587"/>
      </dsp:txXfrm>
    </dsp:sp>
    <dsp:sp modelId="{8656D2AC-0383-48C0-AC2A-AFC5A0FF3EA6}">
      <dsp:nvSpPr>
        <dsp:cNvPr id="0" name=""/>
        <dsp:cNvSpPr/>
      </dsp:nvSpPr>
      <dsp:spPr>
        <a:xfrm>
          <a:off x="5499745" y="1188553"/>
          <a:ext cx="1711587" cy="171158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Административные правонарушения в области госрегулирования алкогольной продукции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5499745" y="1188553"/>
        <a:ext cx="1711587" cy="1711587"/>
      </dsp:txXfrm>
    </dsp:sp>
    <dsp:sp modelId="{D4C844CF-B414-448A-B1CA-9A666180937E}">
      <dsp:nvSpPr>
        <dsp:cNvPr id="0" name=""/>
        <dsp:cNvSpPr/>
      </dsp:nvSpPr>
      <dsp:spPr>
        <a:xfrm>
          <a:off x="5257811" y="2686056"/>
          <a:ext cx="1711587" cy="171158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За нарушение земельного законодательства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57811" y="2686056"/>
        <a:ext cx="1711587" cy="1711587"/>
      </dsp:txXfrm>
    </dsp:sp>
    <dsp:sp modelId="{913CF082-B4D1-48F3-AD37-CC2F4296E448}">
      <dsp:nvSpPr>
        <dsp:cNvPr id="0" name=""/>
        <dsp:cNvSpPr/>
      </dsp:nvSpPr>
      <dsp:spPr>
        <a:xfrm>
          <a:off x="4114805" y="3532594"/>
          <a:ext cx="1711587" cy="171158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За нарушение законодательства в области окружающей среды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4805" y="3532594"/>
        <a:ext cx="1711587" cy="1711587"/>
      </dsp:txXfrm>
    </dsp:sp>
    <dsp:sp modelId="{C748CF8E-A078-4B9D-A272-D4BEC44DCB90}">
      <dsp:nvSpPr>
        <dsp:cNvPr id="0" name=""/>
        <dsp:cNvSpPr/>
      </dsp:nvSpPr>
      <dsp:spPr>
        <a:xfrm>
          <a:off x="2686041" y="3532594"/>
          <a:ext cx="1711587" cy="17115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prstMaterial="dkEdge">
          <a:bevelT w="8200" h="3810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За нарушение в области санитарно-эпидемиологического благополучия человека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86041" y="3532594"/>
        <a:ext cx="1711587" cy="1711587"/>
      </dsp:txXfrm>
    </dsp:sp>
    <dsp:sp modelId="{BA0E6D0B-F71F-4441-BC89-143C937079E0}">
      <dsp:nvSpPr>
        <dsp:cNvPr id="0" name=""/>
        <dsp:cNvSpPr/>
      </dsp:nvSpPr>
      <dsp:spPr>
        <a:xfrm>
          <a:off x="1543037" y="2614617"/>
          <a:ext cx="1711587" cy="171158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Нарушения законодательства о контрактной системе в сфере закупок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43037" y="2614617"/>
        <a:ext cx="1711587" cy="1711587"/>
      </dsp:txXfrm>
    </dsp:sp>
    <dsp:sp modelId="{1C1DF4B5-158B-4A7E-A6CE-FFFF6198AC9C}">
      <dsp:nvSpPr>
        <dsp:cNvPr id="0" name=""/>
        <dsp:cNvSpPr/>
      </dsp:nvSpPr>
      <dsp:spPr>
        <a:xfrm>
          <a:off x="1308197" y="1229481"/>
          <a:ext cx="1711587" cy="171158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Денежные взыскания ,взыскиваемые с виновных лиц, виновных в совершении преступлений.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08197" y="1229481"/>
        <a:ext cx="1711587" cy="1711587"/>
      </dsp:txXfrm>
    </dsp:sp>
    <dsp:sp modelId="{AF7E5B89-8AA2-4710-BAC5-98D9C057323A}">
      <dsp:nvSpPr>
        <dsp:cNvPr id="0" name=""/>
        <dsp:cNvSpPr/>
      </dsp:nvSpPr>
      <dsp:spPr>
        <a:xfrm>
          <a:off x="1943822" y="60147"/>
          <a:ext cx="1711587" cy="171158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Прочие штрафы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43822" y="60147"/>
        <a:ext cx="1711587" cy="171158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815E3-934C-44BB-8825-450607602483}">
      <dsp:nvSpPr>
        <dsp:cNvPr id="0" name=""/>
        <dsp:cNvSpPr/>
      </dsp:nvSpPr>
      <dsp:spPr>
        <a:xfrm>
          <a:off x="0" y="21599"/>
          <a:ext cx="8229599" cy="109980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sz="2000" b="1" kern="1200" dirty="0" smtClean="0"/>
            <a:t>«Развитие образования и повышение эффективности реализации молодежной политики на 2017-2020 годы»</a:t>
          </a:r>
          <a:endParaRPr lang="ru-RU" sz="2000" kern="1200" dirty="0"/>
        </a:p>
      </dsp:txBody>
      <dsp:txXfrm>
        <a:off x="0" y="21599"/>
        <a:ext cx="8229599" cy="10998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815E3-934C-44BB-8825-450607602483}">
      <dsp:nvSpPr>
        <dsp:cNvPr id="0" name=""/>
        <dsp:cNvSpPr/>
      </dsp:nvSpPr>
      <dsp:spPr>
        <a:xfrm>
          <a:off x="0" y="21599"/>
          <a:ext cx="8229599" cy="1099800"/>
        </a:xfrm>
        <a:prstGeom prst="roundRect">
          <a:avLst/>
        </a:prstGeom>
        <a:solidFill>
          <a:srgbClr val="1DE398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sz="2000" b="1" kern="1200" dirty="0" smtClean="0"/>
            <a:t>«Развитие культуры, физической культуры, спорта и туризма  МО «Сернурский муниципальный район»</a:t>
          </a:r>
          <a:endParaRPr lang="ru-RU" sz="2000" kern="1200" dirty="0"/>
        </a:p>
      </dsp:txBody>
      <dsp:txXfrm>
        <a:off x="0" y="21599"/>
        <a:ext cx="8229599" cy="1099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0.17742</cdr:x>
      <cdr:y>0.87672</cdr:y>
    </cdr:from>
    <cdr:to>
      <cdr:x>0.25807</cdr:x>
      <cdr:y>0.91781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1571604" y="4572056"/>
          <a:ext cx="714423" cy="21428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0.12903</cdr:x>
      <cdr:y>0.13699</cdr:y>
    </cdr:from>
    <cdr:to>
      <cdr:x>0.20161</cdr:x>
      <cdr:y>0.20549</cdr:y>
    </cdr:to>
    <cdr:sp macro="" textlink="">
      <cdr:nvSpPr>
        <cdr:cNvPr id="2" name="Прямая со стрелкой 2"/>
        <cdr:cNvSpPr/>
      </cdr:nvSpPr>
      <cdr:spPr>
        <a:xfrm xmlns:a="http://schemas.openxmlformats.org/drawingml/2006/main">
          <a:off x="1142976" y="714404"/>
          <a:ext cx="642936" cy="35722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0.62096</cdr:x>
      <cdr:y>0.71233</cdr:y>
    </cdr:from>
    <cdr:to>
      <cdr:x>0.74193</cdr:x>
      <cdr:y>0.72603</cdr:y>
    </cdr:to>
    <cdr:sp macro="" textlink="">
      <cdr:nvSpPr>
        <cdr:cNvPr id="11" name="Прямая со стрелкой 4"/>
        <cdr:cNvSpPr/>
      </cdr:nvSpPr>
      <cdr:spPr>
        <a:xfrm xmlns:a="http://schemas.openxmlformats.org/drawingml/2006/main" flipH="1">
          <a:off x="5500694" y="3714800"/>
          <a:ext cx="1071590" cy="7144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0.25806</cdr:x>
      <cdr:y>0.89042</cdr:y>
    </cdr:from>
    <cdr:to>
      <cdr:x>0.26613</cdr:x>
      <cdr:y>0.95891</cdr:y>
    </cdr:to>
    <cdr:sp macro="" textlink="">
      <cdr:nvSpPr>
        <cdr:cNvPr id="12" name="Прямая со стрелкой 5"/>
        <cdr:cNvSpPr/>
      </cdr:nvSpPr>
      <cdr:spPr>
        <a:xfrm xmlns:a="http://schemas.openxmlformats.org/drawingml/2006/main" flipV="1">
          <a:off x="2285977" y="4643493"/>
          <a:ext cx="71446" cy="35719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0.29032</cdr:x>
      <cdr:y>0.89042</cdr:y>
    </cdr:from>
    <cdr:to>
      <cdr:x>0.31451</cdr:x>
      <cdr:y>0.95891</cdr:y>
    </cdr:to>
    <cdr:sp macro="" textlink="">
      <cdr:nvSpPr>
        <cdr:cNvPr id="13" name="Прямая со стрелкой 6"/>
        <cdr:cNvSpPr/>
      </cdr:nvSpPr>
      <cdr:spPr>
        <a:xfrm xmlns:a="http://schemas.openxmlformats.org/drawingml/2006/main" flipH="1" flipV="1">
          <a:off x="2571735" y="4643494"/>
          <a:ext cx="214314" cy="35719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33CC"/>
          </a:solidFill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0.39516</cdr:x>
      <cdr:y>0.89042</cdr:y>
    </cdr:from>
    <cdr:to>
      <cdr:x>0.48387</cdr:x>
      <cdr:y>0.97261</cdr:y>
    </cdr:to>
    <cdr:sp macro="" textlink="">
      <cdr:nvSpPr>
        <cdr:cNvPr id="14" name="Прямая со стрелкой 7"/>
        <cdr:cNvSpPr/>
      </cdr:nvSpPr>
      <cdr:spPr>
        <a:xfrm xmlns:a="http://schemas.openxmlformats.org/drawingml/2006/main" flipH="1" flipV="1">
          <a:off x="3500430" y="4643494"/>
          <a:ext cx="785841" cy="42864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0.50806</cdr:x>
      <cdr:y>0.87672</cdr:y>
    </cdr:from>
    <cdr:to>
      <cdr:x>0.62096</cdr:x>
      <cdr:y>0.93151</cdr:y>
    </cdr:to>
    <cdr:sp macro="" textlink="">
      <cdr:nvSpPr>
        <cdr:cNvPr id="15" name="Прямая со стрелкой 8"/>
        <cdr:cNvSpPr/>
      </cdr:nvSpPr>
      <cdr:spPr>
        <a:xfrm xmlns:a="http://schemas.openxmlformats.org/drawingml/2006/main" flipH="1" flipV="1">
          <a:off x="4500562" y="4572056"/>
          <a:ext cx="1000132" cy="28575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0.1129</cdr:x>
      <cdr:y>0.75343</cdr:y>
    </cdr:from>
    <cdr:to>
      <cdr:x>0.20968</cdr:x>
      <cdr:y>0.76713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>
          <a:off x="1000100" y="3929114"/>
          <a:ext cx="857299" cy="7143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7C80"/>
          </a:solidFill>
          <a:prstDash val="solid"/>
          <a:tailEnd type="arrow"/>
        </a:ln>
        <a:effectLst xmlns:a="http://schemas.openxmlformats.org/drawingml/2006/main">
          <a:outerShdw blurRad="63500" dist="25400" dir="14700000" algn="t" rotWithShape="0">
            <a:srgbClr val="000000">
              <a:alpha val="50000"/>
            </a:srgbClr>
          </a:outerShdw>
        </a:effectLst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0.43056</cdr:x>
      <cdr:y>0.81481</cdr:y>
    </cdr:from>
    <cdr:to>
      <cdr:x>0.82986</cdr:x>
      <cdr:y>0.90123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3296" y="4714908"/>
          <a:ext cx="328614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0.14285</cdr:x>
      <cdr:y>0.90789</cdr:y>
    </cdr:from>
    <cdr:to>
      <cdr:x>0.92857</cdr:x>
      <cdr:y>0.97368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85852" y="5123770"/>
          <a:ext cx="7072351" cy="371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omic Sans MS" pitchFamily="66" charset="0"/>
            </a:rPr>
            <a:t> Всего – 8502,1     Всего – 7201,1    Всего – 7235,1 </a:t>
          </a:r>
          <a:endParaRPr lang="ru-RU" sz="1500" b="1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0.81771</cdr:x>
      <cdr:y>0.03947</cdr:y>
    </cdr:from>
    <cdr:to>
      <cdr:x>0.98264</cdr:x>
      <cdr:y>0.09211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29434" y="214314"/>
          <a:ext cx="135732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500" dirty="0"/>
        </a:p>
      </cdr:txBody>
    </cdr:sp>
  </cdr:relSizeAnchor>
  <cdr:relSizeAnchor xmlns:cdr="http://schemas.openxmlformats.org/drawingml/2006/chartDrawing">
    <cdr:from>
      <cdr:x>0.4127</cdr:x>
      <cdr:y>0.65823</cdr:y>
    </cdr:from>
    <cdr:to>
      <cdr:x>0.55159</cdr:x>
      <cdr:y>0.74269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3714776" y="3714776"/>
          <a:ext cx="1250171" cy="476659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24,9%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0.72222</cdr:x>
      <cdr:y>0.13924</cdr:y>
    </cdr:from>
    <cdr:to>
      <cdr:x>0.86111</cdr:x>
      <cdr:y>0.22371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6500858" y="785818"/>
          <a:ext cx="1250170" cy="476715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 100%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0.74603</cdr:x>
      <cdr:y>0.1519</cdr:y>
    </cdr:from>
    <cdr:to>
      <cdr:x>0.77208</cdr:x>
      <cdr:y>0.21769</cdr:y>
    </cdr:to>
    <cdr:sp macro="" textlink="">
      <cdr:nvSpPr>
        <cdr:cNvPr id="9" name="Стрелка вниз 8"/>
        <cdr:cNvSpPr/>
      </cdr:nvSpPr>
      <cdr:spPr>
        <a:xfrm xmlns:a="http://schemas.openxmlformats.org/drawingml/2006/main">
          <a:off x="6715172" y="857256"/>
          <a:ext cx="234480" cy="371293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0.42064</cdr:x>
      <cdr:y>0.67089</cdr:y>
    </cdr:from>
    <cdr:to>
      <cdr:x>0.44668</cdr:x>
      <cdr:y>0.73668</cdr:y>
    </cdr:to>
    <cdr:sp macro="" textlink="">
      <cdr:nvSpPr>
        <cdr:cNvPr id="13" name="Стрелка вниз 12"/>
        <cdr:cNvSpPr/>
      </cdr:nvSpPr>
      <cdr:spPr>
        <a:xfrm xmlns:a="http://schemas.openxmlformats.org/drawingml/2006/main">
          <a:off x="3786214" y="3786214"/>
          <a:ext cx="234390" cy="37129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0.42064</cdr:x>
      <cdr:y>0.82278</cdr:y>
    </cdr:from>
    <cdr:to>
      <cdr:x>0.81994</cdr:x>
      <cdr:y>0.9092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3786214" y="4643470"/>
          <a:ext cx="3594161" cy="487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0.27778</cdr:x>
      <cdr:y>0.90789</cdr:y>
    </cdr:from>
    <cdr:to>
      <cdr:x>0.85243</cdr:x>
      <cdr:y>0.97368</cdr:y>
    </cdr:to>
    <cdr:sp macro="" textlink="">
      <cdr:nvSpPr>
        <cdr:cNvPr id="16" name="TextBox 2"/>
        <cdr:cNvSpPr txBox="1"/>
      </cdr:nvSpPr>
      <cdr:spPr>
        <a:xfrm xmlns:a="http://schemas.openxmlformats.org/drawingml/2006/main">
          <a:off x="2500330" y="5123770"/>
          <a:ext cx="5172525" cy="371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500" b="1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0.81771</cdr:x>
      <cdr:y>0.03947</cdr:y>
    </cdr:from>
    <cdr:to>
      <cdr:x>0.98264</cdr:x>
      <cdr:y>0.09211</cdr:y>
    </cdr:to>
    <cdr:sp macro="" textlink="">
      <cdr:nvSpPr>
        <cdr:cNvPr id="17" name="TextBox 3"/>
        <cdr:cNvSpPr txBox="1"/>
      </cdr:nvSpPr>
      <cdr:spPr>
        <a:xfrm xmlns:a="http://schemas.openxmlformats.org/drawingml/2006/main">
          <a:off x="7360335" y="222753"/>
          <a:ext cx="1484561" cy="297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r>
            <a:rPr lang="ru-RU" sz="1500" dirty="0" smtClean="0"/>
            <a:t>Тыс. рублей</a:t>
          </a:r>
          <a:endParaRPr lang="ru-RU" sz="1500" dirty="0"/>
        </a:p>
      </cdr:txBody>
    </cdr:sp>
  </cdr:relSizeAnchor>
  <cdr:relSizeAnchor xmlns:cdr="http://schemas.openxmlformats.org/drawingml/2006/chartDrawing">
    <cdr:from>
      <cdr:x>0.69842</cdr:x>
      <cdr:y>0.06329</cdr:y>
    </cdr:from>
    <cdr:to>
      <cdr:x>0.83731</cdr:x>
      <cdr:y>0.14775</cdr:y>
    </cdr:to>
    <cdr:sp macro="" textlink="">
      <cdr:nvSpPr>
        <cdr:cNvPr id="18" name="Скругленная прямоугольная выноска 5"/>
        <cdr:cNvSpPr/>
      </cdr:nvSpPr>
      <cdr:spPr>
        <a:xfrm xmlns:a="http://schemas.openxmlformats.org/drawingml/2006/main">
          <a:off x="6286544" y="357190"/>
          <a:ext cx="1250171" cy="476659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 100%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0.71429</cdr:x>
      <cdr:y>0.07595</cdr:y>
    </cdr:from>
    <cdr:to>
      <cdr:x>0.74033</cdr:x>
      <cdr:y>0.12858</cdr:y>
    </cdr:to>
    <cdr:sp macro="" textlink="">
      <cdr:nvSpPr>
        <cdr:cNvPr id="19" name="Стрелка вверх 6"/>
        <cdr:cNvSpPr/>
      </cdr:nvSpPr>
      <cdr:spPr>
        <a:xfrm xmlns:a="http://schemas.openxmlformats.org/drawingml/2006/main">
          <a:off x="6429420" y="428628"/>
          <a:ext cx="234390" cy="297022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0.35714</cdr:x>
      <cdr:y>0.24051</cdr:y>
    </cdr:from>
    <cdr:to>
      <cdr:x>0.49603</cdr:x>
      <cdr:y>0.32498</cdr:y>
    </cdr:to>
    <cdr:sp macro="" textlink="">
      <cdr:nvSpPr>
        <cdr:cNvPr id="20" name="Скругленная прямоугольная выноска 7"/>
        <cdr:cNvSpPr/>
      </cdr:nvSpPr>
      <cdr:spPr>
        <a:xfrm xmlns:a="http://schemas.openxmlformats.org/drawingml/2006/main">
          <a:off x="3214678" y="1357346"/>
          <a:ext cx="1250171" cy="476715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1,2%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0.36508</cdr:x>
      <cdr:y>0.32911</cdr:y>
    </cdr:from>
    <cdr:to>
      <cdr:x>0.39113</cdr:x>
      <cdr:y>0.3949</cdr:y>
    </cdr:to>
    <cdr:sp macro="" textlink="">
      <cdr:nvSpPr>
        <cdr:cNvPr id="21" name="Стрелка вниз 8"/>
        <cdr:cNvSpPr/>
      </cdr:nvSpPr>
      <cdr:spPr>
        <a:xfrm xmlns:a="http://schemas.openxmlformats.org/drawingml/2006/main">
          <a:off x="3286148" y="1857388"/>
          <a:ext cx="234480" cy="371293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0.49206</cdr:x>
      <cdr:y>0.32912</cdr:y>
    </cdr:from>
    <cdr:to>
      <cdr:x>0.61111</cdr:x>
      <cdr:y>0.41359</cdr:y>
    </cdr:to>
    <cdr:sp macro="" textlink="">
      <cdr:nvSpPr>
        <cdr:cNvPr id="22" name="Скругленная прямоугольная выноска 9"/>
        <cdr:cNvSpPr/>
      </cdr:nvSpPr>
      <cdr:spPr>
        <a:xfrm xmlns:a="http://schemas.openxmlformats.org/drawingml/2006/main">
          <a:off x="4429124" y="1857412"/>
          <a:ext cx="1071570" cy="476715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 3,3%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0.43056</cdr:x>
      <cdr:y>0.81481</cdr:y>
    </cdr:from>
    <cdr:to>
      <cdr:x>0.82986</cdr:x>
      <cdr:y>0.90123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3296" y="4714908"/>
          <a:ext cx="328614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0.19271</cdr:x>
      <cdr:y>0.90789</cdr:y>
    </cdr:from>
    <cdr:to>
      <cdr:x>0.96528</cdr:x>
      <cdr:y>0.97368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85898" y="4929196"/>
          <a:ext cx="6357970" cy="357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omic Sans MS" pitchFamily="66" charset="0"/>
            </a:rPr>
            <a:t>Всего – 26537,8      Всего – 11050,0      Всего – 11050,0</a:t>
          </a:r>
          <a:endParaRPr lang="ru-RU" sz="1500" b="1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0.81771</cdr:x>
      <cdr:y>0.03947</cdr:y>
    </cdr:from>
    <cdr:to>
      <cdr:x>0.98264</cdr:x>
      <cdr:y>0.09211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29434" y="214314"/>
          <a:ext cx="135732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500" dirty="0" smtClean="0"/>
            <a:t>Тыс. рублей</a:t>
          </a:r>
          <a:endParaRPr lang="ru-RU" sz="1500" dirty="0"/>
        </a:p>
      </cdr:txBody>
    </cdr:sp>
  </cdr:relSizeAnchor>
  <cdr:relSizeAnchor xmlns:cdr="http://schemas.openxmlformats.org/drawingml/2006/chartDrawing">
    <cdr:from>
      <cdr:x>0.60938</cdr:x>
      <cdr:y>0.21053</cdr:y>
    </cdr:from>
    <cdr:to>
      <cdr:x>0.74827</cdr:x>
      <cdr:y>0.26867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5014954" y="1143007"/>
          <a:ext cx="1143009" cy="315679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 20,0%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0.61806</cdr:x>
      <cdr:y>0.32895</cdr:y>
    </cdr:from>
    <cdr:to>
      <cdr:x>0.75695</cdr:x>
      <cdr:y>0.41342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5086360" y="1785950"/>
          <a:ext cx="1143009" cy="458612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100,0%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0.34896</cdr:x>
      <cdr:y>0.48684</cdr:y>
    </cdr:from>
    <cdr:to>
      <cdr:x>0.48785</cdr:x>
      <cdr:y>0.57131</cdr:y>
    </cdr:to>
    <cdr:sp macro="" textlink="">
      <cdr:nvSpPr>
        <cdr:cNvPr id="10" name="Скругленная прямоугольная выноска 9"/>
        <cdr:cNvSpPr/>
      </cdr:nvSpPr>
      <cdr:spPr>
        <a:xfrm xmlns:a="http://schemas.openxmlformats.org/drawingml/2006/main">
          <a:off x="2871782" y="2643206"/>
          <a:ext cx="1143009" cy="458612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 +1,2%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0.36632</cdr:x>
      <cdr:y>0.59211</cdr:y>
    </cdr:from>
    <cdr:to>
      <cdr:x>0.53993</cdr:x>
      <cdr:y>0.67658</cdr:y>
    </cdr:to>
    <cdr:sp macro="" textlink="">
      <cdr:nvSpPr>
        <cdr:cNvPr id="12" name="Скругленная прямоугольная выноска 11"/>
        <cdr:cNvSpPr/>
      </cdr:nvSpPr>
      <cdr:spPr>
        <a:xfrm xmlns:a="http://schemas.openxmlformats.org/drawingml/2006/main">
          <a:off x="3014658" y="3214710"/>
          <a:ext cx="1428741" cy="458612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 -4,3%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0.36632</cdr:x>
      <cdr:y>0.5</cdr:y>
    </cdr:from>
    <cdr:to>
      <cdr:x>0.39236</cdr:x>
      <cdr:y>0.56579</cdr:y>
    </cdr:to>
    <cdr:sp macro="" textlink="">
      <cdr:nvSpPr>
        <cdr:cNvPr id="13" name="Стрелка вниз 12"/>
        <cdr:cNvSpPr/>
      </cdr:nvSpPr>
      <cdr:spPr>
        <a:xfrm xmlns:a="http://schemas.openxmlformats.org/drawingml/2006/main" rot="10800000">
          <a:off x="3014658" y="2714644"/>
          <a:ext cx="214299" cy="35719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0.28142</cdr:x>
      <cdr:y>0.88478</cdr:y>
    </cdr:from>
    <cdr:to>
      <cdr:x>0.8473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8152" y="3840171"/>
          <a:ext cx="4500594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0.88889</cdr:x>
      <cdr:y>0.04104</cdr:y>
    </cdr:from>
    <cdr:to>
      <cdr:x>1</cdr:x>
      <cdr:y>0.24307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58138" y="1857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000" dirty="0"/>
            <a:t>т</a:t>
          </a:r>
          <a:r>
            <a:rPr lang="ru-RU" sz="2000" dirty="0" smtClean="0"/>
            <a:t>ыс. руб.</a:t>
          </a:r>
          <a:endParaRPr lang="ru-RU" sz="20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0.84202</cdr:x>
      <cdr:y>0.02525</cdr:y>
    </cdr:from>
    <cdr:to>
      <cdr:x>1</cdr:x>
      <cdr:y>0.22729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29487" y="114288"/>
          <a:ext cx="1300113" cy="914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/>
            <a:t>т</a:t>
          </a:r>
          <a:r>
            <a:rPr lang="ru-RU" sz="1800" dirty="0" smtClean="0"/>
            <a:t>ыс.рублей</a:t>
          </a:r>
          <a:endParaRPr lang="ru-RU" sz="18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0.4386</cdr:x>
      <cdr:y>0.01389</cdr:y>
    </cdr:from>
    <cdr:to>
      <cdr:x>0.55088</cdr:x>
      <cdr:y>0.09722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71900" y="71438"/>
          <a:ext cx="91440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0.22807</cdr:x>
      <cdr:y>0.05556</cdr:y>
    </cdr:from>
    <cdr:to>
      <cdr:x>0.56842</cdr:x>
      <cdr:y>0.23333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57388" y="285752"/>
          <a:ext cx="27717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Дорожное хозяйство (дорожные фонды)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0.87179</cdr:x>
      <cdr:y>0.05882</cdr:y>
    </cdr:from>
    <cdr:to>
      <cdr:x>0.9812</cdr:x>
      <cdr:y>0.11765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86676" y="285752"/>
          <a:ext cx="91440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0.8547</cdr:x>
      <cdr:y>0.01471</cdr:y>
    </cdr:from>
    <cdr:to>
      <cdr:x>0.9641</cdr:x>
      <cdr:y>0.14706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43800" y="71438"/>
          <a:ext cx="914400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dirty="0"/>
            <a:t>т</a:t>
          </a:r>
          <a:r>
            <a:rPr lang="ru-RU" sz="2400" dirty="0" smtClean="0"/>
            <a:t>ыс. руб.</a:t>
          </a:r>
          <a:endParaRPr lang="ru-RU" sz="2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0.06452</cdr:x>
      <cdr:y>0.23288</cdr:y>
    </cdr:from>
    <cdr:to>
      <cdr:x>0.12097</cdr:x>
      <cdr:y>0.24658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571504" y="1214469"/>
          <a:ext cx="500109" cy="7143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66FF"/>
          </a:solidFill>
          <a:tailEnd type="arrow"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0.17742</cdr:x>
      <cdr:y>0.0685</cdr:y>
    </cdr:from>
    <cdr:to>
      <cdr:x>0.29839</cdr:x>
      <cdr:y>0.19179</cdr:y>
    </cdr:to>
    <cdr:sp macro="" textlink="">
      <cdr:nvSpPr>
        <cdr:cNvPr id="11" name="Прямая со стрелкой 4"/>
        <cdr:cNvSpPr/>
      </cdr:nvSpPr>
      <cdr:spPr>
        <a:xfrm xmlns:a="http://schemas.openxmlformats.org/drawingml/2006/main" flipH="1">
          <a:off x="1571636" y="357214"/>
          <a:ext cx="1071570" cy="64294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2">
              <a:lumMod val="40000"/>
              <a:lumOff val="60000"/>
            </a:schemeClr>
          </a:solidFill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0.12097</cdr:x>
      <cdr:y>0.0822</cdr:y>
    </cdr:from>
    <cdr:to>
      <cdr:x>0.12903</cdr:x>
      <cdr:y>0.20548</cdr:y>
    </cdr:to>
    <cdr:sp macro="" textlink="">
      <cdr:nvSpPr>
        <cdr:cNvPr id="13" name="Прямая со стрелкой 6"/>
        <cdr:cNvSpPr/>
      </cdr:nvSpPr>
      <cdr:spPr>
        <a:xfrm xmlns:a="http://schemas.openxmlformats.org/drawingml/2006/main">
          <a:off x="1071570" y="428652"/>
          <a:ext cx="71437" cy="64294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6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0.04839</cdr:x>
      <cdr:y>0.10959</cdr:y>
    </cdr:from>
    <cdr:to>
      <cdr:x>0.12097</cdr:x>
      <cdr:y>0.20549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>
          <a:off x="428628" y="571528"/>
          <a:ext cx="642994" cy="500073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chemeClr val="accent4">
              <a:lumMod val="75000"/>
            </a:schemeClr>
          </a:solidFill>
          <a:prstDash val="solid"/>
          <a:tailEnd type="arrow"/>
        </a:ln>
        <a:effectLst xmlns:a="http://schemas.openxmlformats.org/drawingml/2006/main">
          <a:outerShdw blurRad="63500" dist="25400" dir="14700000" algn="t" rotWithShape="0">
            <a:srgbClr val="000000">
              <a:alpha val="50000"/>
            </a:srgbClr>
          </a:outerShdw>
        </a:effectLst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0.34677</cdr:x>
      <cdr:y>0.06411</cdr:y>
    </cdr:from>
    <cdr:to>
      <cdr:x>0.41935</cdr:x>
      <cdr:y>0.11891</cdr:y>
    </cdr:to>
    <cdr:sp macro="" textlink="">
      <cdr:nvSpPr>
        <cdr:cNvPr id="2" name="Прямая со стрелкой 2"/>
        <cdr:cNvSpPr/>
      </cdr:nvSpPr>
      <cdr:spPr>
        <a:xfrm xmlns:a="http://schemas.openxmlformats.org/drawingml/2006/main">
          <a:off x="3071802" y="357214"/>
          <a:ext cx="642942" cy="30535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0.79838</cdr:x>
      <cdr:y>0.71795</cdr:y>
    </cdr:from>
    <cdr:to>
      <cdr:x>0.87903</cdr:x>
      <cdr:y>0.8718</cdr:y>
    </cdr:to>
    <cdr:sp macro="" textlink="">
      <cdr:nvSpPr>
        <cdr:cNvPr id="10" name="Прямая со стрелкой 3"/>
        <cdr:cNvSpPr/>
      </cdr:nvSpPr>
      <cdr:spPr>
        <a:xfrm xmlns:a="http://schemas.openxmlformats.org/drawingml/2006/main">
          <a:off x="7072330" y="4000552"/>
          <a:ext cx="714380" cy="8572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0.19354</cdr:x>
      <cdr:y>0.73077</cdr:y>
    </cdr:from>
    <cdr:to>
      <cdr:x>0.30645</cdr:x>
      <cdr:y>0.75641</cdr:y>
    </cdr:to>
    <cdr:sp macro="" textlink="">
      <cdr:nvSpPr>
        <cdr:cNvPr id="12" name="Прямая со стрелкой 5"/>
        <cdr:cNvSpPr/>
      </cdr:nvSpPr>
      <cdr:spPr>
        <a:xfrm xmlns:a="http://schemas.openxmlformats.org/drawingml/2006/main">
          <a:off x="1714480" y="4071990"/>
          <a:ext cx="1000131" cy="14287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0.27419</cdr:x>
      <cdr:y>0.85898</cdr:y>
    </cdr:from>
    <cdr:to>
      <cdr:x>0.41128</cdr:x>
      <cdr:y>0.92308</cdr:y>
    </cdr:to>
    <cdr:sp macro="" textlink="">
      <cdr:nvSpPr>
        <cdr:cNvPr id="13" name="Прямая со стрелкой 6"/>
        <cdr:cNvSpPr/>
      </cdr:nvSpPr>
      <cdr:spPr>
        <a:xfrm xmlns:a="http://schemas.openxmlformats.org/drawingml/2006/main" flipV="1">
          <a:off x="2428860" y="4786370"/>
          <a:ext cx="1214418" cy="35719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0.74193</cdr:x>
      <cdr:y>0.11539</cdr:y>
    </cdr:from>
    <cdr:to>
      <cdr:x>0.80645</cdr:x>
      <cdr:y>0.19231</cdr:y>
    </cdr:to>
    <cdr:sp macro="" textlink="">
      <cdr:nvSpPr>
        <cdr:cNvPr id="14" name="Прямая со стрелкой 7"/>
        <cdr:cNvSpPr/>
      </cdr:nvSpPr>
      <cdr:spPr>
        <a:xfrm xmlns:a="http://schemas.openxmlformats.org/drawingml/2006/main" flipH="1">
          <a:off x="6572264" y="642966"/>
          <a:ext cx="571504" cy="42862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0.79838</cdr:x>
      <cdr:y>0.26924</cdr:y>
    </cdr:from>
    <cdr:to>
      <cdr:x>0.91129</cdr:x>
      <cdr:y>0.32052</cdr:y>
    </cdr:to>
    <cdr:sp macro="" textlink="">
      <cdr:nvSpPr>
        <cdr:cNvPr id="15" name="Прямая со стрелкой 8"/>
        <cdr:cNvSpPr/>
      </cdr:nvSpPr>
      <cdr:spPr>
        <a:xfrm xmlns:a="http://schemas.openxmlformats.org/drawingml/2006/main" flipH="1" flipV="1">
          <a:off x="7072330" y="1500222"/>
          <a:ext cx="1000132" cy="28575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0.80328</cdr:x>
      <cdr:y>0.0274</cdr:y>
    </cdr:from>
    <cdr:to>
      <cdr:x>0.9918</cdr:x>
      <cdr:y>0.09589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00924" y="142876"/>
          <a:ext cx="164307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/>
            <a:t>т</a:t>
          </a:r>
          <a:r>
            <a:rPr lang="ru-RU" sz="1600" b="1" dirty="0" smtClean="0"/>
            <a:t>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0.18949</cdr:x>
      <cdr:y>0.09233</cdr:y>
    </cdr:from>
    <cdr:to>
      <cdr:x>0.3959</cdr:x>
      <cdr:y>0.1273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-480000">
          <a:off x="1651457" y="481489"/>
          <a:ext cx="1799010" cy="182358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66FFFF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0.24674</cdr:x>
      <cdr:y>0.22625</cdr:y>
    </cdr:from>
    <cdr:to>
      <cdr:x>0.42706</cdr:x>
      <cdr:y>0.26735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-480000">
          <a:off x="2150406" y="1179892"/>
          <a:ext cx="1571636" cy="214314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0.50077</cdr:x>
      <cdr:y>0.62859</cdr:y>
    </cdr:from>
    <cdr:to>
      <cdr:x>0.68109</cdr:x>
      <cdr:y>0.66969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-600000">
          <a:off x="4364389" y="3278099"/>
          <a:ext cx="1571636" cy="214314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00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0.36885</cdr:x>
      <cdr:y>0.12329</cdr:y>
    </cdr:from>
    <cdr:to>
      <cdr:x>0.44262</cdr:x>
      <cdr:y>0.17808</cdr:y>
    </cdr:to>
    <cdr:sp macro="" textlink="">
      <cdr:nvSpPr>
        <cdr:cNvPr id="5" name="Прямоугольная выноска 4"/>
        <cdr:cNvSpPr/>
      </cdr:nvSpPr>
      <cdr:spPr>
        <a:xfrm xmlns:a="http://schemas.openxmlformats.org/drawingml/2006/main">
          <a:off x="3214710" y="642942"/>
          <a:ext cx="642942" cy="285752"/>
        </a:xfrm>
        <a:prstGeom xmlns:a="http://schemas.openxmlformats.org/drawingml/2006/main" prst="wedgeRectCallout">
          <a:avLst>
            <a:gd name="adj1" fmla="val -19287"/>
            <a:gd name="adj2" fmla="val 128587"/>
          </a:avLst>
        </a:prstGeom>
        <a:solidFill xmlns:a="http://schemas.openxmlformats.org/drawingml/2006/main">
          <a:srgbClr val="F79646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ysClr val="windowText" lastClr="000000"/>
              </a:solidFill>
            </a:rPr>
            <a:t>+4,2%</a:t>
          </a:r>
          <a:endParaRPr lang="ru-RU" sz="14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0.51639</cdr:x>
      <cdr:y>0.54795</cdr:y>
    </cdr:from>
    <cdr:to>
      <cdr:x>0.59836</cdr:x>
      <cdr:y>0.61644</cdr:y>
    </cdr:to>
    <cdr:sp macro="" textlink="">
      <cdr:nvSpPr>
        <cdr:cNvPr id="6" name="Прямоугольная выноска 5"/>
        <cdr:cNvSpPr/>
      </cdr:nvSpPr>
      <cdr:spPr>
        <a:xfrm xmlns:a="http://schemas.openxmlformats.org/drawingml/2006/main">
          <a:off x="4500594" y="2857520"/>
          <a:ext cx="714380" cy="357190"/>
        </a:xfrm>
        <a:prstGeom xmlns:a="http://schemas.openxmlformats.org/drawingml/2006/main" prst="wedgeRectCallout">
          <a:avLst>
            <a:gd name="adj1" fmla="val -19287"/>
            <a:gd name="adj2" fmla="val 128587"/>
          </a:avLst>
        </a:prstGeom>
        <a:solidFill xmlns:a="http://schemas.openxmlformats.org/drawingml/2006/main">
          <a:srgbClr val="F79646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ysClr val="windowText" lastClr="000000"/>
              </a:solidFill>
            </a:rPr>
            <a:t>100,0%</a:t>
          </a:r>
          <a:endParaRPr lang="ru-RU" sz="14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0.62295</cdr:x>
      <cdr:y>0.53425</cdr:y>
    </cdr:from>
    <cdr:to>
      <cdr:x>0.69672</cdr:x>
      <cdr:y>0.58904</cdr:y>
    </cdr:to>
    <cdr:sp macro="" textlink="">
      <cdr:nvSpPr>
        <cdr:cNvPr id="7" name="Прямоугольная выноска 6"/>
        <cdr:cNvSpPr/>
      </cdr:nvSpPr>
      <cdr:spPr>
        <a:xfrm xmlns:a="http://schemas.openxmlformats.org/drawingml/2006/main">
          <a:off x="5429288" y="2786082"/>
          <a:ext cx="642942" cy="285752"/>
        </a:xfrm>
        <a:prstGeom xmlns:a="http://schemas.openxmlformats.org/drawingml/2006/main" prst="wedgeRectCallout">
          <a:avLst>
            <a:gd name="adj1" fmla="val -19287"/>
            <a:gd name="adj2" fmla="val 128587"/>
          </a:avLst>
        </a:prstGeom>
        <a:solidFill xmlns:a="http://schemas.openxmlformats.org/drawingml/2006/main">
          <a:srgbClr val="F79646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ysClr val="windowText" lastClr="000000"/>
              </a:solidFill>
            </a:rPr>
            <a:t>100,0%</a:t>
          </a:r>
          <a:endParaRPr lang="ru-RU" sz="14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0.7623</cdr:x>
      <cdr:y>0.56164</cdr:y>
    </cdr:from>
    <cdr:to>
      <cdr:x>0.83607</cdr:x>
      <cdr:y>0.61644</cdr:y>
    </cdr:to>
    <cdr:sp macro="" textlink="">
      <cdr:nvSpPr>
        <cdr:cNvPr id="8" name="Прямоугольная выноска 7"/>
        <cdr:cNvSpPr/>
      </cdr:nvSpPr>
      <cdr:spPr>
        <a:xfrm xmlns:a="http://schemas.openxmlformats.org/drawingml/2006/main">
          <a:off x="6643734" y="2928958"/>
          <a:ext cx="642942" cy="285752"/>
        </a:xfrm>
        <a:prstGeom xmlns:a="http://schemas.openxmlformats.org/drawingml/2006/main" prst="wedgeRectCallout">
          <a:avLst>
            <a:gd name="adj1" fmla="val -19287"/>
            <a:gd name="adj2" fmla="val 128587"/>
          </a:avLst>
        </a:prstGeom>
        <a:solidFill xmlns:a="http://schemas.openxmlformats.org/drawingml/2006/main">
          <a:srgbClr val="F79646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ysClr val="windowText" lastClr="000000"/>
              </a:solidFill>
            </a:rPr>
            <a:t>100,0</a:t>
          </a:r>
          <a:endParaRPr lang="ru-RU" sz="14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0.86066</cdr:x>
      <cdr:y>0.53425</cdr:y>
    </cdr:from>
    <cdr:to>
      <cdr:x>0.93443</cdr:x>
      <cdr:y>0.58904</cdr:y>
    </cdr:to>
    <cdr:sp macro="" textlink="">
      <cdr:nvSpPr>
        <cdr:cNvPr id="9" name="Прямоугольная выноска 8"/>
        <cdr:cNvSpPr/>
      </cdr:nvSpPr>
      <cdr:spPr>
        <a:xfrm xmlns:a="http://schemas.openxmlformats.org/drawingml/2006/main">
          <a:off x="7500990" y="2786082"/>
          <a:ext cx="642942" cy="285752"/>
        </a:xfrm>
        <a:prstGeom xmlns:a="http://schemas.openxmlformats.org/drawingml/2006/main" prst="wedgeRectCallout">
          <a:avLst>
            <a:gd name="adj1" fmla="val -19287"/>
            <a:gd name="adj2" fmla="val 128587"/>
          </a:avLst>
        </a:prstGeom>
        <a:solidFill xmlns:a="http://schemas.openxmlformats.org/drawingml/2006/main">
          <a:srgbClr val="F79646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ysClr val="windowText" lastClr="000000"/>
              </a:solidFill>
            </a:rPr>
            <a:t>100,0</a:t>
          </a:r>
          <a:endParaRPr lang="ru-RU" sz="140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0.84375</cdr:x>
      <cdr:y>0</cdr:y>
    </cdr:from>
    <cdr:to>
      <cdr:x>1</cdr:x>
      <cdr:y>0.05405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58138" y="-142876"/>
          <a:ext cx="128588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Тыс. рублей</a:t>
          </a:r>
          <a:endParaRPr lang="ru-RU" sz="16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0.78298</cdr:x>
      <cdr:y>0.00947</cdr:y>
    </cdr:from>
    <cdr:to>
      <cdr:x>1</cdr:x>
      <cdr:y>0.08839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43650" y="42850"/>
          <a:ext cx="178595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r>
            <a:rPr lang="ru-RU" sz="1600" b="1" dirty="0" smtClean="0"/>
            <a:t>Тыс. рублей</a:t>
          </a:r>
          <a:endParaRPr lang="ru-RU" sz="16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0.86992</cdr:x>
      <cdr:y>0</cdr:y>
    </cdr:from>
    <cdr:to>
      <cdr:x>1</cdr:x>
      <cdr:y>0.05556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86742" y="-71438"/>
          <a:ext cx="114297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т</a:t>
          </a:r>
          <a:r>
            <a:rPr lang="ru-RU" sz="1400" b="1" dirty="0" smtClean="0"/>
            <a:t>ыс. рублей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54139-2994-4C45-8221-CD147C2DC806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28FC2-20C0-4CF7-8222-EB2246C49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CEC2-0C97-46AE-B8AA-403F7682407D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microsoft.com/office/2007/relationships/diagramDrawing" Target="../diagrams/drawing2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1.xml"/><Relationship Id="rId12" Type="http://schemas.microsoft.com/office/2007/relationships/diagramDrawing" Target="../diagrams/drawing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chart" Target="../charts/char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microsoft.com/office/2007/relationships/diagramDrawing" Target="../diagrams/drawing8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microsoft.com/office/2007/relationships/diagramDrawing" Target="../diagrams/drawing9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microsoft.com/office/2007/relationships/diagramDrawing" Target="../diagrams/drawing10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microsoft.com/office/2007/relationships/diagramDrawing" Target="../diagrams/drawing11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microsoft.com/office/2007/relationships/diagramDrawing" Target="../diagrams/drawing12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microsoft.com/office/2007/relationships/diagramDrawing" Target="../diagrams/drawing13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8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microsoft.com/office/2007/relationships/diagramDrawing" Target="../diagrams/drawing14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9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diagramData" Target="../diagrams/data16.xml"/><Relationship Id="rId7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17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etImage7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5" name="Рисунок 174" descr="gerb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0"/>
            <a:ext cx="1000131" cy="1130721"/>
          </a:xfrm>
          <a:prstGeom prst="rect">
            <a:avLst/>
          </a:prstGeom>
        </p:spPr>
      </p:pic>
      <p:sp>
        <p:nvSpPr>
          <p:cNvPr id="1026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071538" y="1357298"/>
            <a:ext cx="6786610" cy="18288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sunset" dir="t"/>
          </a:scene3d>
          <a:sp3d>
            <a:bevelT/>
          </a:sp3d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F12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БЮДЖЕТ ДЛЯ ГРАЖДАН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70F12F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500166" y="3429000"/>
            <a:ext cx="7143800" cy="27860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Проект 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бюджета  муниципального  образования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"Сернурский  муниципальный  район"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на  2018</a:t>
            </a:r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год и на плановый период   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2019  и  2020 годов</a:t>
            </a:r>
            <a:endParaRPr lang="ru-RU" sz="3600" b="1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500034" y="285728"/>
            <a:ext cx="8215370" cy="1571636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 rtl="0"/>
            <a:r>
              <a:rPr lang="ru-RU" sz="27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Структура доходов бюджета муниципального образования</a:t>
            </a:r>
          </a:p>
          <a:p>
            <a:pPr algn="ctr" rtl="0"/>
            <a:r>
              <a:rPr lang="ru-RU" sz="27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«Сернурский муниципальный район»</a:t>
            </a:r>
          </a:p>
          <a:p>
            <a:pPr algn="ctr" rtl="0"/>
            <a:r>
              <a:rPr lang="ru-RU" sz="27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на 2018 год</a:t>
            </a:r>
            <a:endParaRPr lang="ru-RU" sz="27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1026" name="Диаграмма 1"/>
          <p:cNvGraphicFramePr>
            <a:graphicFrameLocks/>
          </p:cNvGraphicFramePr>
          <p:nvPr/>
        </p:nvGraphicFramePr>
        <p:xfrm>
          <a:off x="0" y="1928802"/>
          <a:ext cx="8867775" cy="3929090"/>
        </p:xfrm>
        <a:graphic>
          <a:graphicData uri="http://schemas.openxmlformats.org/presentationml/2006/ole">
            <p:oleObj spid="_x0000_s68610" name="Worksheet" r:id="rId3" imgW="8448675" imgH="298132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2285992"/>
          <a:ext cx="8229600" cy="232982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28760"/>
                <a:gridCol w="2500330"/>
                <a:gridCol w="2243110"/>
                <a:gridCol w="2057400"/>
              </a:tblGrid>
              <a:tr h="12173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Консолидированный бюджет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 Сернурского муниципального района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 поселений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36,7 %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34,6 %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66,8 %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41,7 %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39,6 %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70,8 %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46,5 %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44,5 %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71,1 %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214282" y="142852"/>
            <a:ext cx="8643998" cy="1505545"/>
          </a:xfrm>
          <a:prstGeom prst="snip2Same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2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Удельный вес налоговых и неналоговых доходов </a:t>
            </a:r>
          </a:p>
          <a:p>
            <a:pPr algn="ctr"/>
            <a:r>
              <a:rPr lang="ru-RU" sz="2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в общем объеме доходов бюджета муниципального образования </a:t>
            </a:r>
          </a:p>
          <a:p>
            <a:pPr algn="ctr"/>
            <a:r>
              <a:rPr lang="ru-RU" sz="2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«Сернурский муниципальный район»</a:t>
            </a:r>
          </a:p>
          <a:p>
            <a:pPr algn="ctr"/>
            <a:r>
              <a:rPr lang="ru-RU" sz="2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в 2018-2020 годах</a:t>
            </a:r>
            <a:endParaRPr lang="ru-RU" sz="21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  <a:gradFill flip="none" rotWithShape="1">
            <a:gsLst>
              <a:gs pos="0">
                <a:srgbClr val="32EE7A">
                  <a:tint val="66000"/>
                  <a:satMod val="160000"/>
                </a:srgbClr>
              </a:gs>
              <a:gs pos="50000">
                <a:srgbClr val="32EE7A">
                  <a:tint val="44500"/>
                  <a:satMod val="160000"/>
                </a:srgbClr>
              </a:gs>
              <a:gs pos="100000">
                <a:srgbClr val="32EE7A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  <a:sp3d>
            <a:bevelT w="139700" prst="cross"/>
          </a:sp3d>
        </p:spPr>
        <p:txBody>
          <a:bodyPr>
            <a:normAutofit fontScale="90000"/>
          </a:bodyPr>
          <a:lstStyle/>
          <a:p>
            <a:pPr algn="l"/>
            <a:r>
              <a:rPr lang="ru-RU" sz="2300" b="1" dirty="0" smtClean="0"/>
              <a:t/>
            </a:r>
            <a:br>
              <a:rPr lang="ru-RU" sz="2300" b="1" dirty="0" smtClean="0"/>
            </a:br>
            <a:r>
              <a:rPr lang="ru-RU" sz="2100" b="1" i="1" dirty="0" smtClean="0"/>
              <a:t>Изменение доходной базы консолидированного бюджета муниципального образования «Сернурский муниципальный район»              в 2018 году в связи с изменением законодательства Российской Федерации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endParaRPr lang="ru-RU" sz="22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214422"/>
          <a:ext cx="8572559" cy="559490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43073"/>
                <a:gridCol w="2940868"/>
                <a:gridCol w="1488302"/>
                <a:gridCol w="1479771"/>
                <a:gridCol w="1020545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Доходные источники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/>
                        <a:t>Изменения налогового и бюджетного законодательства Российской Федерации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Консолидированный</a:t>
                      </a:r>
                      <a:r>
                        <a:rPr lang="ru-RU" sz="1300" baseline="0" dirty="0" smtClean="0"/>
                        <a:t> бюджет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Бюджет Сернурского муниципального</a:t>
                      </a:r>
                      <a:r>
                        <a:rPr lang="ru-RU" sz="1300" baseline="0" dirty="0" smtClean="0"/>
                        <a:t> района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Бюджеты поселений</a:t>
                      </a:r>
                      <a:endParaRPr lang="ru-RU" sz="1300" dirty="0"/>
                    </a:p>
                  </a:txBody>
                  <a:tcPr/>
                </a:tc>
              </a:tr>
              <a:tr h="44877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Уменьшение поступлений налога для сельских поселений по нормативу 2%         ( 10-8 процентов)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+3770,1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-3770,1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513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 налоговой базы  исходя из кадастровой стоимости ( применение налоговых вычетов в соответствии с пунктами 3-6 статьи 403 Налогового кодекса Российской Федерации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-1703,2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-1703,2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74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кадастровой оценки земельных участков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+520,0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+520,0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538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Акцизы на нефтепродукты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/>
                        <a:t>Индексация  ставок акцизов на  автомобильный бензин и дизельное топливо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/>
                        <a:t>+784,5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/>
                        <a:t>+784,5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4488"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/>
                        <a:t>Изменение норматива зачисления в бюджет муниципального района               (с  0,4197% в 2017 году до 0,4173% в 2018 году)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/>
                        <a:t>-439,9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/>
                        <a:t>-439,9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32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Патентная система налогообложения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Установление ставки в размере 0% для впервые зарегистрированных налогоплательщиков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-23,0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-23,0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020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Изменение бюджетного и налогового законодательства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-861,6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4091,7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-4953,3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643998" cy="502954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00462"/>
                <a:gridCol w="1114404"/>
                <a:gridCol w="1000132"/>
                <a:gridCol w="1000132"/>
                <a:gridCol w="1000132"/>
                <a:gridCol w="10287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Налоги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2018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2019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Темп роста, %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2020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Темп роста, %</a:t>
                      </a:r>
                      <a:endParaRPr lang="ru-RU" sz="1700" dirty="0"/>
                    </a:p>
                  </a:txBody>
                  <a:tcPr/>
                </a:tc>
              </a:tr>
              <a:tr h="3905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135864,0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141507,0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104,2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146597,8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103,6</a:t>
                      </a:r>
                      <a:endParaRPr lang="ru-RU" sz="1300" dirty="0"/>
                    </a:p>
                  </a:txBody>
                  <a:tcPr/>
                </a:tc>
              </a:tr>
              <a:tr h="3054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 по подакцизным товарам (продукции), производим на территории  Российской Федерации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5409,0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6118,0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121,2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6077,8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99,3</a:t>
                      </a:r>
                      <a:endParaRPr lang="ru-RU" sz="1300" dirty="0"/>
                    </a:p>
                  </a:txBody>
                  <a:tcPr/>
                </a:tc>
              </a:tr>
              <a:tr h="3054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Единый налог на вмененный доход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6653,0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6946,0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104,4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7238,0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104,2</a:t>
                      </a:r>
                      <a:endParaRPr lang="ru-RU" sz="1300" dirty="0"/>
                    </a:p>
                  </a:txBody>
                  <a:tcPr/>
                </a:tc>
              </a:tr>
              <a:tr h="3374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Единый сельскохозяйственный налог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1230,0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1230,0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1230,0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Патентная</a:t>
                      </a:r>
                      <a:r>
                        <a:rPr lang="ru-RU" sz="1200" baseline="0" dirty="0" smtClean="0"/>
                        <a:t> система налогообложения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220,0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220,0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220,0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2848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</a:t>
                      </a:r>
                      <a:r>
                        <a:rPr lang="ru-RU" sz="1200" baseline="0" dirty="0" smtClean="0"/>
                        <a:t>  на имущество физических лиц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868,0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868,0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868,0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2819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Земельный</a:t>
                      </a:r>
                      <a:r>
                        <a:rPr lang="ru-RU" sz="1200" baseline="0" dirty="0" smtClean="0"/>
                        <a:t> налог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5715,0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5715,0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5715,0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2781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пошлина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1282,0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1291,0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100,7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1366,0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105,8</a:t>
                      </a:r>
                      <a:endParaRPr lang="ru-RU" sz="1300" dirty="0"/>
                    </a:p>
                  </a:txBody>
                  <a:tcPr/>
                </a:tc>
              </a:tr>
              <a:tr h="3029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имущества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3572,0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3572,0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3572,0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Плата</a:t>
                      </a:r>
                      <a:r>
                        <a:rPr lang="ru-RU" sz="1200" baseline="0" dirty="0" smtClean="0"/>
                        <a:t> за негативное воздействие на окружающую среду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293,0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306,0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104,4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319,0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104,2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продажи материальных и нематериальных активов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59,0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59,0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59,0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Штрафы, санкции, возмещение ущерба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1350,0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1405,0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104,1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1171,0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83,3</a:t>
                      </a:r>
                      <a:endParaRPr lang="ru-RU" sz="1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44" y="142852"/>
            <a:ext cx="8858312" cy="877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Прогноз  налоговых и неналоговых доходов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 консолидированного   бюджета  муниципального образования 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«Сернурский муниципальный район» на 2018 год и на плановый период 2019 и 2020 годов</a:t>
            </a:r>
            <a:endParaRPr lang="ru-RU" sz="17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chemeClr val="tx2"/>
                </a:solidFill>
              </a:rPr>
              <a:t>Структура налоговых и неналоговых доходов консолидированного </a:t>
            </a:r>
            <a:br>
              <a:rPr lang="ru-RU" sz="2200" b="1" i="1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solidFill>
                  <a:schemeClr val="tx2"/>
                </a:solidFill>
              </a:rPr>
              <a:t>бюджета муниципального образования «Сернурский муниципальный район» в 2018 году</a:t>
            </a:r>
            <a:endParaRPr lang="ru-RU" b="1" i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43026"/>
          <a:ext cx="8858312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643998" cy="437898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00462"/>
                <a:gridCol w="1114404"/>
                <a:gridCol w="1000132"/>
                <a:gridCol w="1000132"/>
                <a:gridCol w="1000132"/>
                <a:gridCol w="10287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Налоги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2018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2019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Темп роста, %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2020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Темп роста, %</a:t>
                      </a:r>
                      <a:endParaRPr lang="ru-RU" sz="1700" dirty="0"/>
                    </a:p>
                  </a:txBody>
                  <a:tcPr/>
                </a:tc>
              </a:tr>
              <a:tr h="31909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106135,8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110408,0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tabLst/>
                      </a:pPr>
                      <a:r>
                        <a:rPr lang="ru-RU" sz="1300" dirty="0" smtClean="0"/>
                        <a:t>114824,0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103,9</a:t>
                      </a:r>
                      <a:endParaRPr lang="ru-RU" sz="1300" dirty="0"/>
                    </a:p>
                  </a:txBody>
                  <a:tcPr/>
                </a:tc>
              </a:tr>
              <a:tr h="3054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 по подакцизным товарам (продукции), производим на территории  Российской Федерации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5409,0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6118,0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113,1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6077,8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99,3</a:t>
                      </a:r>
                      <a:endParaRPr lang="ru-RU" sz="1300" dirty="0"/>
                    </a:p>
                  </a:txBody>
                  <a:tcPr/>
                </a:tc>
              </a:tr>
              <a:tr h="3054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Единый налог на вмененный доход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6653,0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6946,0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104,4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7238,0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104,2</a:t>
                      </a:r>
                      <a:endParaRPr lang="ru-RU" sz="1300" dirty="0"/>
                    </a:p>
                  </a:txBody>
                  <a:tcPr/>
                </a:tc>
              </a:tr>
              <a:tr h="3374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Единый сельскохозяйственный налог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861,0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861,0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861,0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Патентная</a:t>
                      </a:r>
                      <a:r>
                        <a:rPr lang="ru-RU" sz="1200" baseline="0" dirty="0" smtClean="0"/>
                        <a:t> система налогообложения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220,0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220,0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220,0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2781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пошлина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1199,0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1208,0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100,8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1283,0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106,2</a:t>
                      </a:r>
                      <a:endParaRPr lang="ru-RU" sz="1300" dirty="0"/>
                    </a:p>
                  </a:txBody>
                  <a:tcPr/>
                </a:tc>
              </a:tr>
              <a:tr h="3029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имущества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1922,5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1922,5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1922,5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44956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Плата</a:t>
                      </a:r>
                      <a:r>
                        <a:rPr lang="ru-RU" sz="1200" baseline="0" dirty="0" smtClean="0"/>
                        <a:t> за негативное воздействие на окружающую среду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293,0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306,0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104,4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319,0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104,2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продажи материальных и нематериальных активов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Штрафы, санкции, возмещение ущерба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1350,0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1405,0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104,1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1171,0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smtClean="0"/>
                        <a:t>83,3</a:t>
                      </a:r>
                      <a:endParaRPr lang="ru-RU" sz="1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44" y="142853"/>
            <a:ext cx="8643998" cy="877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Прогноз  налоговых и неналоговых доходов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бюджета  Сернурского муниципального района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на 2018 год и на плановый период 2019 и 2020 годов</a:t>
            </a:r>
            <a:endParaRPr lang="ru-RU" sz="17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48"/>
          </a:xfrm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chemeClr val="tx2"/>
                </a:solidFill>
              </a:rPr>
              <a:t>Структура налоговых и неналоговых доходов  </a:t>
            </a:r>
            <a:br>
              <a:rPr lang="ru-RU" sz="2200" b="1" i="1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solidFill>
                  <a:schemeClr val="tx2"/>
                </a:solidFill>
              </a:rPr>
              <a:t>бюджета  Сернурского муниципального района в 2018 году</a:t>
            </a:r>
            <a:endParaRPr lang="ru-RU" b="1" i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643026"/>
          <a:ext cx="8858312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626147"/>
          <a:ext cx="8786874" cy="326113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58321"/>
                <a:gridCol w="1085149"/>
                <a:gridCol w="1064338"/>
                <a:gridCol w="1016663"/>
                <a:gridCol w="1016663"/>
                <a:gridCol w="1045740"/>
              </a:tblGrid>
              <a:tr h="62319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Налоги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2018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2019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Темп роста, %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2020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Темп роста, %</a:t>
                      </a:r>
                      <a:endParaRPr lang="ru-RU" sz="17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 на доходы физических лиц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8351,2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8711,0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9059,0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103,9</a:t>
                      </a:r>
                      <a:endParaRPr lang="ru-RU" sz="1400" dirty="0"/>
                    </a:p>
                  </a:txBody>
                  <a:tcPr/>
                </a:tc>
              </a:tr>
              <a:tr h="34502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Единый сельскохозяйственный налог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 на имущество физических лиц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868,0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868,0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868,0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Земельный</a:t>
                      </a:r>
                      <a:r>
                        <a:rPr lang="ru-RU" sz="1600" baseline="0" dirty="0" smtClean="0"/>
                        <a:t> налог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5715,0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5715,0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5715,0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Государственная пошлина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использования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1649,5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1649,5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1649,5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продажи материальных и нематериальных активов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44" y="142852"/>
            <a:ext cx="8858312" cy="877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Прогноз  налоговых и неналоговых доходов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 бюджетов поселений  муниципального образования 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«Сернурский муниципальный район» на 2018-2020 годах</a:t>
            </a:r>
            <a:endParaRPr lang="ru-RU" sz="17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chemeClr val="tx2"/>
                </a:solidFill>
              </a:rPr>
              <a:t>Структура налоговых и неналоговых доходов бюджетов</a:t>
            </a:r>
            <a:br>
              <a:rPr lang="ru-RU" sz="2200" b="1" i="1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solidFill>
                  <a:schemeClr val="tx2"/>
                </a:solidFill>
              </a:rPr>
              <a:t>поселений муниципального образования</a:t>
            </a:r>
            <a:br>
              <a:rPr lang="ru-RU" sz="2200" b="1" i="1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solidFill>
                  <a:schemeClr val="tx2"/>
                </a:solidFill>
              </a:rPr>
              <a:t> «Сернурский муниципальный район» в 2018 году</a:t>
            </a:r>
            <a:endParaRPr lang="ru-RU" b="1" i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85836"/>
          <a:ext cx="8858312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налоговых доходов бюджета Сернурского муниципального района на 2018 год и на плановый период 2019 и 2020 годов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1543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14291"/>
            <a:ext cx="7786742" cy="1214446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Проект бюджета  муниципального образования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"Сернурский муниципальный район"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на 2018 - 2020 годы (ст. 172 БК РФ)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endParaRPr lang="ru-RU" sz="2200" i="1" dirty="0">
              <a:latin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428736"/>
            <a:ext cx="7858180" cy="51435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>
              <a:buSzPct val="105000"/>
              <a:buBlip>
                <a:blip r:embed="rId2"/>
              </a:buBlip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Бюджетное послание Президента РФ «О бюджетной политике в Российской Федерации в 2018-2020 годах»;</a:t>
            </a:r>
          </a:p>
          <a:p>
            <a:pPr algn="just">
              <a:buSzPct val="105000"/>
              <a:buBlip>
                <a:blip r:embed="rId2"/>
              </a:buBlip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Прогноз социально-экономического развития муниципального образования «Сернурский муниципальный район» на 2018 год и на плановый период 2019 и 2020 годов;</a:t>
            </a:r>
          </a:p>
          <a:p>
            <a:pPr algn="just">
              <a:buSzPct val="105000"/>
              <a:buBlip>
                <a:blip r:embed="rId2"/>
              </a:buBlip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Основные направления бюджетной и налоговой политики МО «Сернурский муниципальный район» на 2018 год и на плановый период 2019 и 2020 годов.</a:t>
            </a:r>
          </a:p>
          <a:p>
            <a:pPr indent="452438">
              <a:buSzPct val="105000"/>
            </a:pP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Основные направления бюджетной политики: 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бюджетной системы  муниципального образования «Сернурский муниципальный район»;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 результативности имеющихся инструментов программно-целевого управления и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бюджетирования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повышения качества предоставления муниципальных услуг; 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сфере;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исполнения органами местного самоуправления закрепленных за ними полномочий, в том числе путем совершенствования принципов распределения и перераспределения межбюджетных трансфертов;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последовательное снижение дефицита бюджета муниципального образования «Сернурский муниципальный район» и долговой нагрузки;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прозрачности, открытости и доступа для граждан  к информации о бюджетном процессе, в том числе в рамках создаваемой на федеральном уровне государственной интегрированной информационной системы управления общественными финансами «Электронный бюджет». </a:t>
            </a:r>
          </a:p>
          <a:p>
            <a:pPr marL="360000" algn="just">
              <a:buSzPct val="85000"/>
            </a:pP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>
              <a:buSzPct val="85000"/>
              <a:buBlip>
                <a:blip r:embed="rId3"/>
              </a:buBlip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-714412" y="4357694"/>
          <a:ext cx="352800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-857288" y="1643050"/>
          <a:ext cx="2857520" cy="7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неналоговых доходов бюджета Сернурского муниципального района на 2018 год и на плановый период 2019 и 2020 годов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64" y="1357298"/>
          <a:ext cx="871543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трелка вправо 5"/>
          <p:cNvSpPr/>
          <p:nvPr/>
        </p:nvSpPr>
        <p:spPr>
          <a:xfrm rot="-1200000">
            <a:off x="3548167" y="3546372"/>
            <a:ext cx="1978087" cy="218423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-480000">
            <a:off x="6189248" y="1845218"/>
            <a:ext cx="2272564" cy="212228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143108" y="1571612"/>
            <a:ext cx="642942" cy="285752"/>
          </a:xfrm>
          <a:prstGeom prst="wedgeRectCallout">
            <a:avLst>
              <a:gd name="adj1" fmla="val -19287"/>
              <a:gd name="adj2" fmla="val 12858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+4,0%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2500298" y="2214554"/>
            <a:ext cx="642942" cy="285752"/>
          </a:xfrm>
          <a:prstGeom prst="wedgeRectCallout">
            <a:avLst>
              <a:gd name="adj1" fmla="val -19287"/>
              <a:gd name="adj2" fmla="val 12858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+,4%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000364" y="1500174"/>
            <a:ext cx="642942" cy="285752"/>
          </a:xfrm>
          <a:prstGeom prst="wedgeRectCallout">
            <a:avLst>
              <a:gd name="adj1" fmla="val -19287"/>
              <a:gd name="adj2" fmla="val 12858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+3,9%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4000496" y="3214686"/>
            <a:ext cx="642942" cy="285752"/>
          </a:xfrm>
          <a:prstGeom prst="wedgeRectCallout">
            <a:avLst>
              <a:gd name="adj1" fmla="val -19287"/>
              <a:gd name="adj2" fmla="val 12858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+4,4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4857752" y="2857496"/>
            <a:ext cx="785818" cy="285752"/>
          </a:xfrm>
          <a:prstGeom prst="wedgeRectCallout">
            <a:avLst>
              <a:gd name="adj1" fmla="val -19287"/>
              <a:gd name="adj2" fmla="val 12858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+4,5%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7072330" y="1428736"/>
            <a:ext cx="642942" cy="285752"/>
          </a:xfrm>
          <a:prstGeom prst="wedgeRectCallout">
            <a:avLst>
              <a:gd name="adj1" fmla="val -19287"/>
              <a:gd name="adj2" fmla="val 12858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+4,5%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786710" y="1285860"/>
            <a:ext cx="642942" cy="285752"/>
          </a:xfrm>
          <a:prstGeom prst="wedgeRectCallout">
            <a:avLst>
              <a:gd name="adj1" fmla="val -19287"/>
              <a:gd name="adj2" fmla="val 12858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+9,7%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налогов на совокупный доход в бюджет Сернурского муниципального района на 2018 год и на плановый период 2019 и 2020 годов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1543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трелка вправо 5"/>
          <p:cNvSpPr/>
          <p:nvPr/>
        </p:nvSpPr>
        <p:spPr>
          <a:xfrm rot="-480000">
            <a:off x="6581342" y="4777687"/>
            <a:ext cx="1940496" cy="16247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2428860" y="2285992"/>
            <a:ext cx="1000132" cy="285752"/>
          </a:xfrm>
          <a:prstGeom prst="wedgeRectCallout">
            <a:avLst>
              <a:gd name="adj1" fmla="val -19287"/>
              <a:gd name="adj2" fmla="val 12858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+4,4%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>
            <a:noAutofit/>
          </a:bodyPr>
          <a:lstStyle/>
          <a:p>
            <a:pPr lvl="0"/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>Акцизы по подакцизным товарам (продукции), производимым на территории Российской Федерации в бюджете Сернурского муниципального района в 2014-2016 годах 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endParaRPr lang="ru-RU" sz="22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600200"/>
          <a:ext cx="8786874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85728"/>
            <a:ext cx="8229600" cy="1082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Акцизы по подакцизным товарам (продукции), производимым на территории Российской Федерации в бюджете Сернурского муниципального района в 2018-2020 годах 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perspectiveBelow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sz="2000" i="1" dirty="0" smtClean="0"/>
              <a:t>Прогноз акцизов по подакцизным товарам (продукции) производимым на территории Российской Федерации в бюджет Сернурского муниципального района на 2018 год и на плановый период 2019 и 2020 годов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64" y="1428736"/>
          <a:ext cx="8715436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доходов от использования муниципального имущества  в бюджет Сернурского муниципального района на 2018 год и на плановый период 2019 и 2020 годов</a:t>
            </a:r>
            <a:endParaRPr lang="ru-RU" sz="24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ru-RU" sz="2800" b="1" i="1" dirty="0" smtClean="0"/>
              <a:t>Штрафные санкции в бюджете Сернурского муниципального района в 2018-2020 годах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29642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штрафов, санкций, возмещение ущерба  в бюджет Сернурского муниципального района на 2018 год и на плановый период 2019 и 2020 годов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786874" cy="53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48"/>
          </a:xfr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Прогноз доходов бюджетов поселений муниципального образования </a:t>
            </a:r>
            <a:r>
              <a:rPr lang="ru-RU" sz="2000" dirty="0" smtClean="0"/>
              <a:t> </a:t>
            </a:r>
            <a:r>
              <a:rPr lang="ru-RU" sz="2000" b="1" dirty="0" smtClean="0"/>
              <a:t>«Сернурский муниципальный район»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от налогов, сборов и платежей  на 2018 год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b="1" i="1" dirty="0">
              <a:solidFill>
                <a:schemeClr val="tx2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4" y="1643050"/>
          <a:ext cx="8643996" cy="46177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43138"/>
                <a:gridCol w="1143008"/>
                <a:gridCol w="1115283"/>
                <a:gridCol w="1077675"/>
                <a:gridCol w="1054964"/>
                <a:gridCol w="1054964"/>
                <a:gridCol w="1054964"/>
              </a:tblGrid>
              <a:tr h="620722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</a:t>
                      </a:r>
                      <a:r>
                        <a:rPr lang="ru-RU" sz="1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сельскохо-зяйственный</a:t>
                      </a: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Государст-венная</a:t>
                      </a: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пошлина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</a:t>
                      </a:r>
                      <a:r>
                        <a:rPr lang="ru-RU" sz="1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исполь-зования</a:t>
                      </a:r>
                      <a:r>
                        <a:rPr lang="ru-RU" sz="13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имущества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ГП </a:t>
                      </a:r>
                      <a:r>
                        <a:rPr lang="ru-RU" sz="1600" dirty="0" err="1" smtClean="0"/>
                        <a:t>Сернурское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7408,6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3842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354,5</a:t>
                      </a:r>
                      <a:endParaRPr lang="ru-RU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Верхнекугенерское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106,9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260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Дубниковское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252,6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Зашижемское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46,2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Казанское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87,5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Кукнурское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Марисолинское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327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Сердежское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26,7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260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Чендемеровское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140,9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275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ИТОГО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8351,2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5715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1649,5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2844" y="214290"/>
            <a:ext cx="8858312" cy="1298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000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64" y="142852"/>
            <a:ext cx="8572592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8715436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8"/>
              </a:avLst>
            </a:prstTxWarp>
          </a:bodyPr>
          <a:lstStyle/>
          <a:p>
            <a:pPr algn="ctr" rtl="0"/>
            <a:endParaRPr lang="ru-RU" sz="3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330" y="121442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Прогноз доходов бюджета муниципального образования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«Городское поселение Сернур»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от налогов, сборов и платежей  на 2018 год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871546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налога на доходы физических лиц по бюджетам сельских поселений на 2018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714488"/>
          <a:ext cx="871543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14291"/>
            <a:ext cx="7786742" cy="1214446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Проект бюджета  муниципального образования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"Сернурский муниципальный район"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на 2018-2020 годы (ст. 172 БК РФ)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endParaRPr lang="ru-RU" sz="2200" i="1" dirty="0">
              <a:latin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714488"/>
            <a:ext cx="7858180" cy="48577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x-none" sz="2000" b="1" smtClean="0">
                <a:solidFill>
                  <a:schemeClr val="tx1"/>
                </a:solidFill>
              </a:rPr>
              <a:t>Налоговая политика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x-none" sz="2000" b="1" smtClean="0">
                <a:solidFill>
                  <a:schemeClr val="tx1"/>
                </a:solidFill>
              </a:rPr>
              <a:t> в области доходов от налогов, сборов и платежей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marL="360000" algn="just">
              <a:buSzPct val="85000"/>
              <a:buBlip>
                <a:blip r:embed="rId2"/>
              </a:buBlip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комфортных условий для предпринимательской и инвестиционной активности, обеспечивающих налоговую конкурентоспособность республики, развитие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инфраструктуры и налогового потенциала муниципального образования «Сернурский муниципальный район»;</a:t>
            </a:r>
          </a:p>
          <a:p>
            <a:pPr marL="360000" algn="just">
              <a:buSzPct val="85000"/>
              <a:buBlip>
                <a:blip r:embed="rId2"/>
              </a:buBlip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бюджетов бюджетной системы муниципального образования «Сернурский муниципальный район» в условиях разграничения бюджетных полномочий между уровнями публичной власти;</a:t>
            </a:r>
            <a:endParaRPr lang="ru-RU" sz="17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>
              <a:buSzPct val="85000"/>
              <a:buBlip>
                <a:blip r:embed="rId2"/>
              </a:buBlip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основных инструментов привлечения доходных источников в  бюджет муниципального образования «Сернурский муниципальный район». </a:t>
            </a:r>
          </a:p>
          <a:p>
            <a:pPr marL="360000" algn="just">
              <a:buSzPct val="85000"/>
            </a:pP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>
              <a:buSzPct val="85000"/>
              <a:buBlip>
                <a:blip r:embed="rId2"/>
              </a:buBlip>
            </a:pPr>
            <a:endParaRPr lang="ru-RU" sz="17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-714412" y="4357694"/>
          <a:ext cx="352800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8588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единого сельскохозяйственного налога по бюджетам сельских поселений </a:t>
            </a:r>
            <a:br>
              <a:rPr lang="ru-RU" sz="3000" i="1" dirty="0" smtClean="0"/>
            </a:br>
            <a:r>
              <a:rPr lang="ru-RU" sz="3000" i="1" dirty="0" smtClean="0"/>
              <a:t>на 2018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2000240"/>
          <a:ext cx="8786874" cy="468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520" y="157161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налога на имущество физических лиц по бюджетам сельских поселений на 2018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928778"/>
          <a:ext cx="8858312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земельного налога по бюджетам сельских поселений на 2018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714488"/>
          <a:ext cx="871543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8588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доходов от использования муниципального имущества по бюджетам сельских поселений на 2018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928778"/>
          <a:ext cx="871546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i="1" dirty="0" smtClean="0"/>
              <a:t>Прогноз безвозмездных поступлений </a:t>
            </a:r>
            <a:br>
              <a:rPr lang="ru-RU" sz="2000" i="1" dirty="0" smtClean="0"/>
            </a:br>
            <a:r>
              <a:rPr lang="ru-RU" sz="2000" i="1" dirty="0" smtClean="0"/>
              <a:t>из республиканского бюджета Республики Марий Эл </a:t>
            </a:r>
            <a:br>
              <a:rPr lang="ru-RU" sz="2000" i="1" dirty="0" smtClean="0"/>
            </a:br>
            <a:r>
              <a:rPr lang="ru-RU" sz="2000" i="1" dirty="0" smtClean="0"/>
              <a:t>бюджету  Сернурского муниципального района на 2018</a:t>
            </a:r>
            <a:r>
              <a:rPr lang="en-US" sz="2000" i="1" dirty="0" smtClean="0"/>
              <a:t>-</a:t>
            </a:r>
            <a:r>
              <a:rPr lang="ru-RU" sz="2000" i="1" dirty="0" smtClean="0"/>
              <a:t>2020 годы</a:t>
            </a:r>
            <a:endParaRPr lang="ru-RU" sz="20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214398"/>
          <a:ext cx="9001156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3643306" y="3286124"/>
            <a:ext cx="234480" cy="3712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81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Межбюджетные трансферты</a:t>
            </a:r>
            <a:br>
              <a:rPr lang="ru-RU" sz="3000" i="1" dirty="0" smtClean="0"/>
            </a:br>
            <a:r>
              <a:rPr lang="ru-RU" sz="3000" i="1" dirty="0" smtClean="0"/>
              <a:t> бюджетам поселений  на 2017-2019 годы</a:t>
            </a:r>
            <a:endParaRPr lang="ru-RU" sz="30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14400" y="1071546"/>
          <a:ext cx="822960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5072066" y="2000240"/>
            <a:ext cx="214299" cy="357193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14810" y="4357694"/>
            <a:ext cx="214299" cy="357193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28596" y="142874"/>
            <a:ext cx="8001029" cy="114298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600" i="1" dirty="0" smtClean="0"/>
              <a:t>Распределение межбюджетных трансфертов бюджетам поселений</a:t>
            </a:r>
            <a:br>
              <a:rPr lang="ru-RU" sz="2600" i="1" dirty="0" smtClean="0"/>
            </a:br>
            <a:r>
              <a:rPr lang="ru-RU" sz="2600" i="1" dirty="0" smtClean="0"/>
              <a:t> на 2018-2020 годы</a:t>
            </a:r>
            <a:endParaRPr lang="ru-RU" sz="2600" i="1" dirty="0"/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8358246" cy="4799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123"/>
                <a:gridCol w="4179123"/>
              </a:tblGrid>
              <a:tr h="47999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0" y="1785926"/>
          <a:ext cx="8929718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00100" y="6357958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Всего- 8502,1   Всего- 7201,1   Всего – 7235,1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71802" y="142873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ДОТАЦИИ, 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071546"/>
          <a:ext cx="7953192" cy="434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43174" y="714356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СУБВЕНЦИИ, тыс. рублей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535782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Всего- 1001,0      Всего- 1014,0      Всего – 1048,0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62648" y="324433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34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28736"/>
          <a:ext cx="8229600" cy="4681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это выплачиваемые из бюджета денежные средства, за исключением средств, являющихся в соответствии с Бюджетным кодексом РФ источниками финансирования дефицита бюджета 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Разделы классификации расходов бюджетов </a:t>
            </a:r>
            <a:endParaRPr lang="ru-RU" sz="3600" dirty="0"/>
          </a:p>
        </p:txBody>
      </p:sp>
      <p:pic>
        <p:nvPicPr>
          <p:cNvPr id="131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5926"/>
            <a:ext cx="8229600" cy="333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 noChangeAspect="1"/>
          </p:cNvGraphicFramePr>
          <p:nvPr>
            <p:ph idx="1"/>
          </p:nvPr>
        </p:nvGraphicFramePr>
        <p:xfrm>
          <a:off x="357158" y="2071678"/>
          <a:ext cx="8472518" cy="454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Горизонтальный свиток 3"/>
          <p:cNvSpPr/>
          <p:nvPr/>
        </p:nvSpPr>
        <p:spPr>
          <a:xfrm>
            <a:off x="285720" y="0"/>
            <a:ext cx="8643998" cy="1922205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Прогноз динамики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основных социально-экономических показателей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бюджета муниципального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«Сернурский муниципальный район» </a:t>
            </a: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2018 </a:t>
            </a:r>
            <a:r>
              <a:rPr lang="ru-RU" sz="22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году к </a:t>
            </a: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2017 </a:t>
            </a:r>
            <a:r>
              <a:rPr lang="ru-RU" sz="22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году</a:t>
            </a:r>
            <a:endParaRPr lang="ru-RU" sz="2200" i="1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Расходы,  направляемые на отрасли социальной сферы в 2018 году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122" name="Содержимое 6"/>
          <p:cNvGraphicFramePr>
            <a:graphicFrameLocks noGrp="1"/>
          </p:cNvGraphicFramePr>
          <p:nvPr>
            <p:ph idx="1"/>
          </p:nvPr>
        </p:nvGraphicFramePr>
        <p:xfrm>
          <a:off x="395288" y="1649413"/>
          <a:ext cx="8229600" cy="4338637"/>
        </p:xfrm>
        <a:graphic>
          <a:graphicData uri="http://schemas.openxmlformats.org/presentationml/2006/ole">
            <p:oleObj spid="_x0000_s30722" name="Worksheet" r:id="rId3" imgW="8239125" imgH="434340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00B0F0"/>
                </a:solidFill>
              </a:rPr>
              <a:t>Удельный вес расходов, направляемых на выплату заработной платы с начислениями и на коммунальные услуги  в общих расходах бюджета в 2018 году</a:t>
            </a:r>
            <a:endParaRPr lang="ru-RU" sz="3200" i="1" dirty="0" smtClean="0">
              <a:solidFill>
                <a:srgbClr val="00B0F0"/>
              </a:solidFill>
            </a:endParaRPr>
          </a:p>
        </p:txBody>
      </p:sp>
      <p:graphicFrame>
        <p:nvGraphicFramePr>
          <p:cNvPr id="6146" name="Содержимое 6"/>
          <p:cNvGraphicFramePr>
            <a:graphicFrameLocks noGrp="1"/>
          </p:cNvGraphicFramePr>
          <p:nvPr>
            <p:ph idx="1"/>
          </p:nvPr>
        </p:nvGraphicFramePr>
        <p:xfrm>
          <a:off x="395288" y="2144713"/>
          <a:ext cx="8208962" cy="4294187"/>
        </p:xfrm>
        <a:graphic>
          <a:graphicData uri="http://schemas.openxmlformats.org/presentationml/2006/ole">
            <p:oleObj spid="_x0000_s31746" name="Worksheet" r:id="rId3" imgW="8210550" imgH="429577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18F66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schemeClr val="tx1"/>
                </a:solidFill>
              </a:rPr>
              <a:t>Проект бюджета МО «Сернурский муниципальный район» на 2018 год сформирован  на основе утвержденных Администрацией Сернурского муниципального района              </a:t>
            </a:r>
            <a:r>
              <a:rPr lang="ru-RU" sz="2800" b="1" i="1" dirty="0" smtClean="0">
                <a:solidFill>
                  <a:schemeClr val="tx1"/>
                </a:solidFill>
              </a:rPr>
              <a:t>6 муниципальных программ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graphicFrame>
        <p:nvGraphicFramePr>
          <p:cNvPr id="7170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582738"/>
          <a:ext cx="8372475" cy="4762500"/>
        </p:xfrm>
        <a:graphic>
          <a:graphicData uri="http://schemas.openxmlformats.org/presentationml/2006/ole">
            <p:oleObj spid="_x0000_s32770" name="Worksheet" r:id="rId3" imgW="8372475" imgH="4762500" progId="Excel.Sheet.8">
              <p:embed/>
            </p:oleObj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500166" y="2214554"/>
          <a:ext cx="611983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муниципального образования «Сернурский муниципальный район» на 2018 год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142984"/>
          <a:ext cx="8601752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solidFill>
            <a:srgbClr val="D6B8E4"/>
          </a:solidFill>
        </p:spPr>
        <p:txBody>
          <a:bodyPr/>
          <a:lstStyle/>
          <a:p>
            <a:r>
              <a:rPr lang="ru-RU" sz="3200" dirty="0" smtClean="0"/>
              <a:t>Всего в 2018 году Дорожный фонд района </a:t>
            </a:r>
            <a:br>
              <a:rPr lang="ru-RU" sz="3200" dirty="0" smtClean="0"/>
            </a:br>
            <a:r>
              <a:rPr lang="ru-RU" sz="3200" dirty="0" smtClean="0"/>
              <a:t>составит 24,5 млн. рублей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CC66FF"/>
          </a:solidFill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(5,4 млн. руб.)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осуществление целевых мероприятий в отношении автомобильных дорог общего пользования местного значения;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(18,2 млн. руб.)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строительство и реконструкция автомобильных дорог общего пользования;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(0,9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млн. руб.)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автомобильных дорог общего пользования местного значения  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214282" y="0"/>
            <a:ext cx="8715436" cy="1600438"/>
          </a:xfrm>
          <a:prstGeom prst="flowChartAlternateProcess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Нормативная правовая база </a:t>
            </a:r>
          </a:p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формирования налоговых и неналоговых доходов </a:t>
            </a:r>
          </a:p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консолидированного бюджета муниципального образования</a:t>
            </a:r>
          </a:p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«Сернурский муниципальный район»</a:t>
            </a:r>
            <a:endParaRPr lang="ru-RU" sz="2200" i="1" dirty="0">
              <a:latin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00166" y="1643050"/>
          <a:ext cx="611983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/>
              <a:t>Расходные обязательства в сфере  образования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определяются </a:t>
            </a:r>
            <a:r>
              <a:rPr lang="ru-RU" sz="2000" b="1" dirty="0" smtClean="0"/>
              <a:t>следующими нормативными правовыми актами: </a:t>
            </a:r>
            <a:endParaRPr lang="ru-RU" sz="2000" b="1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100013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Схема 8"/>
          <p:cNvGraphicFramePr/>
          <p:nvPr/>
        </p:nvGraphicFramePr>
        <p:xfrm>
          <a:off x="1142976" y="1500174"/>
          <a:ext cx="7500990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 descr="http://sch10.rybadm.ru/lif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14818"/>
            <a:ext cx="3882062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Ассигнования по отрасли «Образование» характеризуются следующими показателями: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50" y="1500188"/>
          <a:ext cx="7858125" cy="4661853"/>
        </p:xfrm>
        <a:graphic>
          <a:graphicData uri="http://schemas.openxmlformats.org/drawingml/2006/table">
            <a:tbl>
              <a:tblPr/>
              <a:tblGrid>
                <a:gridCol w="5446713"/>
                <a:gridCol w="2411412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2018 год проект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(млн.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Образование, всего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209,0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1033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Ассигнования по отрасли «Культура»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характеризуются следующими показателями: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750" y="1928813"/>
          <a:ext cx="7286625" cy="4351339"/>
        </p:xfrm>
        <a:graphic>
          <a:graphicData uri="http://schemas.openxmlformats.org/drawingml/2006/table">
            <a:tbl>
              <a:tblPr/>
              <a:tblGrid>
                <a:gridCol w="4211638"/>
                <a:gridCol w="3074987"/>
              </a:tblGrid>
              <a:tr h="142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E3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2018 год проект (млн.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E398"/>
                    </a:solidFill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857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19480" name="Picture 2" descr="http://ic.pics.livejournal.com/kulikova_julia/39356326/19407/19407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43188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Расходы на поддержку сельского хозяйства и ветеринарии 2018-2020 г.г.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расходов бюджетов поселений муниципального образования </a:t>
            </a:r>
            <a:b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 в 2018 году</a:t>
            </a:r>
            <a:b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 расходов бюджетов поселений муниципального образования </a:t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</a:t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2018 году</a:t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86710" y="1785926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 руб.</a:t>
            </a:r>
            <a:endParaRPr lang="ru-RU" sz="16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 расходов бюджетов поселений муниципального образования </a:t>
            </a:r>
            <a:b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</a:t>
            </a:r>
            <a:b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2018 году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Национальная экономика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28596" y="1428736"/>
          <a:ext cx="8143932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расходов бюджетов поселений  муниципального образования </a:t>
            </a:r>
            <a:b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</a:t>
            </a:r>
            <a:b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2018 году</a:t>
            </a:r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/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58082" y="1857364"/>
            <a:ext cx="1134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тыс. руб.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8158162" cy="363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43338"/>
                <a:gridCol w="1500198"/>
                <a:gridCol w="1571636"/>
                <a:gridCol w="144299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плановый период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2020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Налоговые и неналоговые доходы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141 138,0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146 849,0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151 718,8</a:t>
                      </a:r>
                      <a:endParaRPr lang="ru-RU" sz="200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Безвозмездные поступления из республиканского бюджета Республики</a:t>
                      </a:r>
                      <a:r>
                        <a:rPr lang="ru-RU" sz="2000" baseline="0" dirty="0" smtClean="0"/>
                        <a:t> Марий Эл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234 555,3</a:t>
                      </a:r>
                      <a:endPara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197 703,0</a:t>
                      </a:r>
                      <a:endPara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167 246,4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Всего доходов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375 693,3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344 552,0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318 965,2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Всего расходов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latin typeface="+mn-lt"/>
                        </a:rPr>
                        <a:t>375 693,3</a:t>
                      </a:r>
                      <a:endParaRPr lang="ru-RU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latin typeface="+mn-lt"/>
                        </a:rPr>
                        <a:t>344 </a:t>
                      </a:r>
                      <a:r>
                        <a:rPr lang="ru-RU" sz="2000" b="0" i="0" u="none" strike="noStrike" dirty="0" smtClean="0">
                          <a:latin typeface="+mn-lt"/>
                        </a:rPr>
                        <a:t> 552,0</a:t>
                      </a:r>
                      <a:endParaRPr lang="ru-RU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latin typeface="+mn-lt"/>
                        </a:rPr>
                        <a:t>318 965,2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Дефицит (-)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0,0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2844" y="214290"/>
            <a:ext cx="8858312" cy="1298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000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64" y="142852"/>
            <a:ext cx="8572592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572560" cy="9477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 основных характеристик консолидированного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муниципального образования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 на 2018 год и на плановый период 2019 и 2020 годов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расходов бюджетов поселений  </a:t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 в 2018 году</a:t>
            </a: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/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1714488"/>
          <a:ext cx="835824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095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941" y="0"/>
            <a:ext cx="9177882" cy="6858000"/>
          </a:xfrm>
          <a:prstGeom prst="rect">
            <a:avLst/>
          </a:prstGeom>
        </p:spPr>
      </p:pic>
      <p:sp>
        <p:nvSpPr>
          <p:cNvPr id="27650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  <a:scene3d>
              <a:camera prst="perspectiveRelaxedModerately"/>
              <a:lightRig rig="flat" dir="t"/>
            </a:scene3d>
            <a:sp3d extrusionH="57150" contourW="25400">
              <a:bevelB w="50800" h="38100" prst="riblet"/>
              <a:extrusionClr>
                <a:srgbClr val="00FF99"/>
              </a:extrusionClr>
              <a:contourClr>
                <a:srgbClr val="00B050"/>
              </a:contourClr>
            </a:sp3d>
          </a:bodyPr>
          <a:lstStyle/>
          <a:p>
            <a:pPr algn="l">
              <a:buFont typeface="Arial" pitchFamily="34" charset="0"/>
              <a:buChar char="•"/>
            </a:pPr>
            <a:r>
              <a:rPr lang="ru-RU" sz="8000" b="1" dirty="0" smtClean="0">
                <a:solidFill>
                  <a:srgbClr val="00B050"/>
                </a:solidFill>
              </a:rPr>
              <a:t>        </a:t>
            </a:r>
            <a:r>
              <a:rPr lang="ru-RU" sz="8000" b="1" dirty="0" smtClean="0"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2000"/>
                    </a:prstClr>
                  </a:outerShdw>
                </a:effectLst>
              </a:rPr>
              <a:t>СПАСИБО ЗА</a:t>
            </a:r>
            <a:br>
              <a:rPr lang="ru-RU" sz="8000" b="1" dirty="0" smtClean="0"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2000"/>
                    </a:prstClr>
                  </a:outerShdw>
                </a:effectLst>
              </a:rPr>
            </a:br>
            <a:r>
              <a:rPr lang="ru-RU" sz="8000" b="1" dirty="0" smtClean="0"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2000"/>
                    </a:prstClr>
                  </a:outerShdw>
                </a:effectLst>
              </a:rPr>
              <a:t>         ВНИМАНИЕ!</a:t>
            </a:r>
          </a:p>
        </p:txBody>
      </p:sp>
      <p:pic>
        <p:nvPicPr>
          <p:cNvPr id="31746" name="Picture 2" descr="http://www.vbratske.ru/i/bratsk_news/12907583028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72660" cy="6857999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5000628" y="1571612"/>
          <a:ext cx="3643337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8158162" cy="363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43338"/>
                <a:gridCol w="1500198"/>
                <a:gridCol w="1571636"/>
                <a:gridCol w="144299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плановый период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Налоговые и неналоговые доходы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124 050,3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129 401,5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133 923,3</a:t>
                      </a:r>
                      <a:endParaRPr lang="ru-RU" sz="200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Безвозмездные поступления из республиканского бюджета Республики</a:t>
                      </a:r>
                      <a:r>
                        <a:rPr lang="ru-RU" sz="2000" baseline="0" dirty="0" smtClean="0"/>
                        <a:t> Марий Эл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234 555,3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197 703,0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167 246,4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Всего доходов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358 605,6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327 104,5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301 169,7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Всего расходов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358 605,6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327 104,5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301 169,7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Дефицит (-)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0,0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2844" y="214290"/>
            <a:ext cx="8858312" cy="1298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000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64" y="142852"/>
            <a:ext cx="8572592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8715436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8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572560" cy="142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fromWordArt="1">
            <a:prstTxWarp prst="textPlain">
              <a:avLst>
                <a:gd name="adj" fmla="val 49289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 основных характеристик 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муниципального образования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2018 год и на плановый период 2019 и 2020 годов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19" y="1643050"/>
          <a:ext cx="8501123" cy="5156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3420"/>
                <a:gridCol w="1411547"/>
                <a:gridCol w="1676900"/>
                <a:gridCol w="1676900"/>
                <a:gridCol w="131235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Доходы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 том числе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Расходы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налоговые и неналоговые доходы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безвозмездные поступления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ГП </a:t>
                      </a:r>
                      <a:r>
                        <a:rPr lang="ru-RU" dirty="0" err="1" smtClean="0"/>
                        <a:t>Сернурское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12443,1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12443,1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22443,1</a:t>
                      </a:r>
                      <a:endParaRPr lang="ru-RU" sz="200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</a:t>
                      </a:r>
                      <a:r>
                        <a:rPr lang="ru-RU" dirty="0" err="1" smtClean="0"/>
                        <a:t>Верхнекугенерское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1633,4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594,9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1038,5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1633,4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</a:t>
                      </a:r>
                      <a:r>
                        <a:rPr lang="ru-RU" dirty="0" err="1" smtClean="0"/>
                        <a:t>Дубниковское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1428,4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319,6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1108,8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1428,4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Зашижемское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1271,0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420,2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850,8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1271,0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Казанское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1359,3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311,5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1047,8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1359,3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</a:t>
                      </a:r>
                      <a:r>
                        <a:rPr lang="ru-RU" dirty="0" err="1" smtClean="0"/>
                        <a:t>Кукнурское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1963,3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637,2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1326,1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1963,3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</a:t>
                      </a:r>
                      <a:r>
                        <a:rPr lang="ru-RU" dirty="0" err="1" smtClean="0"/>
                        <a:t>Марисолинское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1850,4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935,6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914,8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1850,4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</a:t>
                      </a:r>
                      <a:r>
                        <a:rPr lang="ru-RU" dirty="0" err="1" smtClean="0"/>
                        <a:t>Сердежское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1589,6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654,7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934,9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1589,6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</a:t>
                      </a:r>
                      <a:r>
                        <a:rPr lang="ru-RU" dirty="0" err="1" smtClean="0"/>
                        <a:t>Чендемеровское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2051,3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770,9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1280,4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2051,3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25589,8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17087,7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8502,1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25589,8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64" y="142852"/>
            <a:ext cx="8572592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8715436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8"/>
              </a:avLst>
            </a:prstTxWarp>
          </a:bodyPr>
          <a:lstStyle/>
          <a:p>
            <a:pPr algn="ctr" rtl="0"/>
            <a:endParaRPr lang="ru-RU" sz="25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572560" cy="9477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основных параметров </a:t>
            </a:r>
          </a:p>
          <a:p>
            <a:pPr algn="ctr"/>
            <a:r>
              <a:rPr lang="ru-RU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бюджетов поселений муниципального образования</a:t>
            </a:r>
          </a:p>
          <a:p>
            <a:pPr algn="ctr"/>
            <a:r>
              <a:rPr lang="ru-RU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 на 2018 год</a:t>
            </a:r>
            <a:endParaRPr lang="ru-RU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6644" y="121442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572560" cy="9477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i="1" kern="10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основных параметров </a:t>
            </a:r>
          </a:p>
          <a:p>
            <a:pPr algn="ctr" rtl="0"/>
            <a:r>
              <a:rPr lang="ru-RU" sz="1600" i="1" kern="10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бюджетов поселений муниципального образования</a:t>
            </a:r>
          </a:p>
          <a:p>
            <a:pPr algn="ctr" rtl="0"/>
            <a:r>
              <a:rPr lang="ru-RU" sz="1600" i="1" kern="10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 на 2018 год </a:t>
            </a:r>
            <a:endParaRPr lang="ru-RU" sz="1600" i="1" kern="10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500034" y="1857364"/>
          <a:ext cx="825820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e__x043f__x0438__x0441__x0430__x043d__x0438__x0435_ xmlns="6d7c22ec-c6a4-4777-88aa-bc3c76ac660e" xsi:nil="true"/>
    <_x041f__x0430__x043f__x043a__x0430_ xmlns="1c21b618-6488-4909-9489-05f383173833">2017 год</_x041f__x0430__x043f__x043a__x0430_>
    <_dlc_DocId xmlns="57504d04-691e-4fc4-8f09-4f19fdbe90f6">XXJ7TYMEEKJ2-3173-17</_dlc_DocId>
    <_dlc_DocIdUrl xmlns="57504d04-691e-4fc4-8f09-4f19fdbe90f6">
      <Url>https://vip.gov.mari.ru/sernur/_layouts/DocIdRedir.aspx?ID=XXJ7TYMEEKJ2-3173-17</Url>
      <Description>XXJ7TYMEEKJ2-3173-17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EBA443151ADE747B2A2357184BB97A1" ma:contentTypeVersion="3" ma:contentTypeDescription="Создание документа." ma:contentTypeScope="" ma:versionID="5e55784aba460e68bc8f17772c3e9064">
  <xsd:schema xmlns:xsd="http://www.w3.org/2001/XMLSchema" xmlns:xs="http://www.w3.org/2001/XMLSchema" xmlns:p="http://schemas.microsoft.com/office/2006/metadata/properties" xmlns:ns2="57504d04-691e-4fc4-8f09-4f19fdbe90f6" xmlns:ns3="6d7c22ec-c6a4-4777-88aa-bc3c76ac660e" xmlns:ns4="1c21b618-6488-4909-9489-05f383173833" targetNamespace="http://schemas.microsoft.com/office/2006/metadata/properties" ma:root="true" ma:fieldsID="9a9fd4dccad6807d721fc9e76943c226" ns2:_="" ns3:_="" ns4:_="">
    <xsd:import namespace="57504d04-691e-4fc4-8f09-4f19fdbe90f6"/>
    <xsd:import namespace="6d7c22ec-c6a4-4777-88aa-bc3c76ac660e"/>
    <xsd:import namespace="1c21b618-6488-4909-9489-05f3831738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  <xsd:element ref="ns4:_x041f__x0430__x043f__x043a__x0430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22ec-c6a4-4777-88aa-bc3c76ac660e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1b618-6488-4909-9489-05f383173833" elementFormDefault="qualified">
    <xsd:import namespace="http://schemas.microsoft.com/office/2006/documentManagement/types"/>
    <xsd:import namespace="http://schemas.microsoft.com/office/infopath/2007/PartnerControls"/>
    <xsd:element name="_x041f__x0430__x043f__x043a__x0430_" ma:index="12" ma:displayName="2020" ma:default="2021 год" ma:format="RadioButtons" ma:internalName="_x041f__x0430__x043f__x043a__x0430_">
      <xsd:simpleType>
        <xsd:restriction base="dms:Choice">
          <xsd:enumeration value="2021 год"/>
          <xsd:enumeration value="2020 год"/>
          <xsd:enumeration value="2019 год"/>
          <xsd:enumeration value="2018 год"/>
          <xsd:enumeration value="2017 год"/>
          <xsd:enumeration value="2016 год"/>
          <xsd:enumeration value="2015 год"/>
          <xsd:enumeration value="2014 год"/>
          <xsd:enumeration value="2013 год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4150A95-E103-46D7-94EF-8A60AB4F6973}"/>
</file>

<file path=customXml/itemProps2.xml><?xml version="1.0" encoding="utf-8"?>
<ds:datastoreItem xmlns:ds="http://schemas.openxmlformats.org/officeDocument/2006/customXml" ds:itemID="{DF2E3230-14FE-42D5-A6B0-F05A629D89F9}"/>
</file>

<file path=customXml/itemProps3.xml><?xml version="1.0" encoding="utf-8"?>
<ds:datastoreItem xmlns:ds="http://schemas.openxmlformats.org/officeDocument/2006/customXml" ds:itemID="{846C3833-24A7-4705-99C3-4E994891E625}"/>
</file>

<file path=customXml/itemProps4.xml><?xml version="1.0" encoding="utf-8"?>
<ds:datastoreItem xmlns:ds="http://schemas.openxmlformats.org/officeDocument/2006/customXml" ds:itemID="{3CE11F61-3472-4912-A6EE-BD447D134AF3}"/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6364</TotalTime>
  <Words>2662</Words>
  <Application>Microsoft Office PowerPoint</Application>
  <PresentationFormat>Экран (4:3)</PresentationFormat>
  <Paragraphs>842</Paragraphs>
  <Slides>61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3" baseType="lpstr">
      <vt:lpstr>Тема Office</vt:lpstr>
      <vt:lpstr>Worksheet</vt:lpstr>
      <vt:lpstr>Слайд 1</vt:lpstr>
      <vt:lpstr>Проект бюджета  муниципального образования "Сернурский муниципальный район" на 2018 - 2020 годы (ст. 172 БК РФ) </vt:lpstr>
      <vt:lpstr>Проект бюджета  муниципального образования "Сернурский муниципальный район" на 2018-2020 годы (ст. 172 БК РФ) </vt:lpstr>
      <vt:lpstr>Слайд 4</vt:lpstr>
      <vt:lpstr>Слайд 5</vt:lpstr>
      <vt:lpstr>Слайд 6</vt:lpstr>
      <vt:lpstr>Слайд 7</vt:lpstr>
      <vt:lpstr>Слайд 8</vt:lpstr>
      <vt:lpstr>Слайд 9</vt:lpstr>
      <vt:lpstr>Структура доходов бюджета муниципального образования «Сернурский муниципальный район» на 2018 год</vt:lpstr>
      <vt:lpstr>Слайд 11</vt:lpstr>
      <vt:lpstr> Изменение доходной базы консолидированного бюджета муниципального образования «Сернурский муниципальный район»              в 2018 году в связи с изменением законодательства Российской Федерации </vt:lpstr>
      <vt:lpstr>Слайд 13</vt:lpstr>
      <vt:lpstr>Структура налоговых и неналоговых доходов консолидированного  бюджета муниципального образования «Сернурский муниципальный район» в 2018 году</vt:lpstr>
      <vt:lpstr>   </vt:lpstr>
      <vt:lpstr>Структура налоговых и неналоговых доходов   бюджета  Сернурского муниципального района в 2018 году</vt:lpstr>
      <vt:lpstr>Слайд 17</vt:lpstr>
      <vt:lpstr>Структура налоговых и неналоговых доходов бюджетов поселений муниципального образования  «Сернурский муниципальный район» в 2018 году</vt:lpstr>
      <vt:lpstr>Прогноз налоговых доходов бюджета Сернурского муниципального района на 2018 год и на плановый период 2019 и 2020 годов</vt:lpstr>
      <vt:lpstr>Прогноз неналоговых доходов бюджета Сернурского муниципального района на 2018 год и на плановый период 2019 и 2020 годов</vt:lpstr>
      <vt:lpstr>Прогноз налогов на совокупный доход в бюджет Сернурского муниципального района на 2018 год и на плановый период 2019 и 2020 годов</vt:lpstr>
      <vt:lpstr> Акцизы по подакцизным товарам (продукции), производимым на территории Российской Федерации в бюджете Сернурского муниципального района в 2014-2016 годах  </vt:lpstr>
      <vt:lpstr>Прогноз акцизов по подакцизным товарам (продукции) производимым на территории Российской Федерации в бюджет Сернурского муниципального района на 2018 год и на плановый период 2019 и 2020 годов</vt:lpstr>
      <vt:lpstr>Прогноз доходов от использования муниципального имущества  в бюджет Сернурского муниципального района на 2018 год и на плановый период 2019 и 2020 годов</vt:lpstr>
      <vt:lpstr>Штрафные санкции в бюджете Сернурского муниципального района в 2018-2020 годах</vt:lpstr>
      <vt:lpstr>Прогноз штрафов, санкций, возмещение ущерба  в бюджет Сернурского муниципального района на 2018 год и на плановый период 2019 и 2020 годов</vt:lpstr>
      <vt:lpstr>  Прогноз доходов бюджетов поселений муниципального образования  «Сернурский муниципальный район» от налогов, сборов и платежей  на 2018 год </vt:lpstr>
      <vt:lpstr>Прогноз доходов бюджета муниципального образования  «Городское поселение Сернур»  от налогов, сборов и платежей  на 2018 год</vt:lpstr>
      <vt:lpstr>Прогноз налога на доходы физических лиц по бюджетам сельских поселений на 2018 год</vt:lpstr>
      <vt:lpstr>Прогноз единого сельскохозяйственного налога по бюджетам сельских поселений  на 2018 год</vt:lpstr>
      <vt:lpstr>Прогноз налога на имущество физических лиц по бюджетам сельских поселений на 2018 год</vt:lpstr>
      <vt:lpstr>Прогноз земельного налога по бюджетам сельских поселений на 2018 год</vt:lpstr>
      <vt:lpstr>Прогноз доходов от использования муниципального имущества по бюджетам сельских поселений на 2018 год</vt:lpstr>
      <vt:lpstr>Прогноз безвозмездных поступлений  из республиканского бюджета Республики Марий Эл  бюджету  Сернурского муниципального района на 2018-2020 годы</vt:lpstr>
      <vt:lpstr>Межбюджетные трансферты  бюджетам поселений  на 2017-2019 годы</vt:lpstr>
      <vt:lpstr>Распределение межбюджетных трансфертов бюджетам поселений  на 2018-2020 годы</vt:lpstr>
      <vt:lpstr>Слайд 37</vt:lpstr>
      <vt:lpstr>  Расходы бюджета -  это выплачиваемые из бюджета денежные средства, за исключением средств, являющихся в соответствии с Бюджетным кодексом РФ источниками финансирования дефицита бюджета  </vt:lpstr>
      <vt:lpstr> Разделы классификации расходов бюджетов </vt:lpstr>
      <vt:lpstr> Расходы,  направляемые на отрасли социальной сферы в 2018 году </vt:lpstr>
      <vt:lpstr> Удельный вес расходов, направляемых на выплату заработной платы с начислениями и на коммунальные услуги  в общих расходах бюджета в 2018 году</vt:lpstr>
      <vt:lpstr>Проект бюджета МО «Сернурский муниципальный район» на 2018 год сформирован  на основе утвержденных Администрацией Сернурского муниципального района              6 муниципальных программ</vt:lpstr>
      <vt:lpstr>Программная структура расходов бюджета муниципального образования «Сернурский муниципальный район» на 2018 год </vt:lpstr>
      <vt:lpstr>Всего в 2018 году Дорожный фонд района  составит 24,5 млн. рублей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Расходные обязательства в сфере  образования  определяются следующими нормативными правовыми актами: </vt:lpstr>
      <vt:lpstr>Ассигнования по отрасли «Образование» характеризуются следующими показателями: </vt:lpstr>
      <vt:lpstr>Ассигнования по отрасли «Культура»  характеризуются следующими показателями: </vt:lpstr>
      <vt:lpstr>Расходы на поддержку сельского хозяйства и ветеринарии 2018-2020 г.г.</vt:lpstr>
      <vt:lpstr>Проект расходов бюджетов поселений муниципального образования  «Сернурский муниципальный район» в 2018 году </vt:lpstr>
      <vt:lpstr>Проект  расходов бюджетов поселений муниципального образования  «Сернурский муниципальный район» в 2018 году </vt:lpstr>
      <vt:lpstr>Проект  расходов бюджетов поселений муниципального образования  «Сернурский муниципальный район» в 2018 году</vt:lpstr>
      <vt:lpstr>Проект расходов бюджетов поселений  муниципального образования  «Сернурский муниципальный район» в 2018 году </vt:lpstr>
      <vt:lpstr> Проект расходов бюджетов поселений   муниципального образования  «Сернурский муниципальный район» в 2018 году </vt:lpstr>
      <vt:lpstr>        СПАСИБО ЗА          ВНИМАНИЕ!</vt:lpstr>
    </vt:vector>
  </TitlesOfParts>
  <Company>rfo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МО «Сернурский муниципальный район» на 2018 год и на плановый период 2019 и 2020 годов</dc:title>
  <dc:creator>veronika</dc:creator>
  <cp:lastModifiedBy>masha</cp:lastModifiedBy>
  <cp:revision>699</cp:revision>
  <dcterms:created xsi:type="dcterms:W3CDTF">2013-11-21T12:57:38Z</dcterms:created>
  <dcterms:modified xsi:type="dcterms:W3CDTF">2017-12-01T05:24:15Z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0x0101001EBA443151ADE747B2A2357184BB97A1</vt:lpwstr>
  </property>
  <property fmtid="{D5CDD505-2E9C-101B-9397-08002B2CF9AE}" pid="3" name="_dlc_DocIdItemGuid">
    <vt:lpwstr>f0d9e5fa-e98a-41f3-98ed-6a8219e42929</vt:lpwstr>
  </property>
</Properties>
</file>